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329" r:id="rId2"/>
    <p:sldId id="458" r:id="rId3"/>
    <p:sldId id="466" r:id="rId4"/>
    <p:sldId id="471" r:id="rId5"/>
    <p:sldId id="470" r:id="rId6"/>
    <p:sldId id="462" r:id="rId7"/>
    <p:sldId id="482" r:id="rId8"/>
    <p:sldId id="472" r:id="rId9"/>
    <p:sldId id="473" r:id="rId10"/>
    <p:sldId id="475" r:id="rId11"/>
    <p:sldId id="479" r:id="rId12"/>
    <p:sldId id="478" r:id="rId13"/>
    <p:sldId id="476" r:id="rId14"/>
    <p:sldId id="477" r:id="rId15"/>
    <p:sldId id="465" r:id="rId16"/>
    <p:sldId id="467" r:id="rId17"/>
    <p:sldId id="481" r:id="rId18"/>
    <p:sldId id="468" r:id="rId19"/>
    <p:sldId id="480" r:id="rId20"/>
    <p:sldId id="469" r:id="rId21"/>
  </p:sldIdLst>
  <p:sldSz cx="9144000" cy="6858000" type="screen4x3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C5D8A0"/>
    <a:srgbClr val="CCDAEC"/>
    <a:srgbClr val="CCFFFF"/>
    <a:srgbClr val="A6BFDE"/>
    <a:srgbClr val="396497"/>
    <a:srgbClr val="4F81BD"/>
    <a:srgbClr val="9BBB5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3" autoAdjust="0"/>
    <p:restoredTop sz="95127" autoAdjust="0"/>
  </p:normalViewPr>
  <p:slideViewPr>
    <p:cSldViewPr>
      <p:cViewPr>
        <p:scale>
          <a:sx n="95" d="100"/>
          <a:sy n="95" d="100"/>
        </p:scale>
        <p:origin x="-1332" y="336"/>
      </p:cViewPr>
      <p:guideLst>
        <p:guide orient="horz" pos="2160"/>
        <p:guide pos="2880"/>
        <p:guide pos="2980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0" y="-96"/>
      </p:cViewPr>
      <p:guideLst>
        <p:guide orient="horz" pos="2141"/>
        <p:guide pos="312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03CCDA-0E6B-4F39-BD65-4F2D48E087F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3E423C-8163-49D9-B962-4A0BFB273D3B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FF0000"/>
              </a:solidFill>
            </a:rPr>
            <a:t>Проблема</a:t>
          </a:r>
          <a:endParaRPr lang="ru-RU" sz="2000" b="1" dirty="0">
            <a:solidFill>
              <a:srgbClr val="FF0000"/>
            </a:solidFill>
          </a:endParaRPr>
        </a:p>
      </dgm:t>
    </dgm:pt>
    <dgm:pt modelId="{123CCEF9-173A-42A9-859C-8DFB6BF95BEB}" type="parTrans" cxnId="{7634EA24-7EEE-42EF-87CF-F70F85150100}">
      <dgm:prSet/>
      <dgm:spPr/>
      <dgm:t>
        <a:bodyPr/>
        <a:lstStyle/>
        <a:p>
          <a:endParaRPr lang="ru-RU"/>
        </a:p>
      </dgm:t>
    </dgm:pt>
    <dgm:pt modelId="{6D7CA268-FD50-46B2-87D5-F3E74351ED9F}" type="sibTrans" cxnId="{7634EA24-7EEE-42EF-87CF-F70F85150100}">
      <dgm:prSet/>
      <dgm:spPr/>
      <dgm:t>
        <a:bodyPr/>
        <a:lstStyle/>
        <a:p>
          <a:endParaRPr lang="ru-RU"/>
        </a:p>
      </dgm:t>
    </dgm:pt>
    <dgm:pt modelId="{E749A46B-6BFC-4220-AE0A-4490CE8832DF}">
      <dgm:prSet phldrT="[Текст]" custT="1"/>
      <dgm:spPr>
        <a:solidFill>
          <a:srgbClr val="92D050"/>
        </a:solidFill>
      </dgm:spPr>
      <dgm:t>
        <a:bodyPr/>
        <a:lstStyle/>
        <a:p>
          <a:pPr algn="just"/>
          <a:r>
            <a:rPr lang="ru-RU" sz="1800" dirty="0" smtClean="0">
              <a:solidFill>
                <a:srgbClr val="0070C0"/>
              </a:solidFill>
            </a:rPr>
            <a:t>Путь решения: Создание единой системы по организации контроля качества всеми участниками</a:t>
          </a:r>
          <a:endParaRPr lang="ru-RU" sz="1800" dirty="0">
            <a:solidFill>
              <a:srgbClr val="0070C0"/>
            </a:solidFill>
          </a:endParaRPr>
        </a:p>
      </dgm:t>
    </dgm:pt>
    <dgm:pt modelId="{20459CD4-4F59-4014-BFC2-9275811BEBEE}" type="parTrans" cxnId="{97EE8D4A-C84D-434F-BF74-BFFBBF60BF07}">
      <dgm:prSet/>
      <dgm:spPr/>
      <dgm:t>
        <a:bodyPr/>
        <a:lstStyle/>
        <a:p>
          <a:endParaRPr lang="ru-RU"/>
        </a:p>
      </dgm:t>
    </dgm:pt>
    <dgm:pt modelId="{F01FC3FC-3A22-4BD7-928E-8F4D6BFED7DA}" type="sibTrans" cxnId="{97EE8D4A-C84D-434F-BF74-BFFBBF60BF07}">
      <dgm:prSet/>
      <dgm:spPr/>
      <dgm:t>
        <a:bodyPr/>
        <a:lstStyle/>
        <a:p>
          <a:endParaRPr lang="ru-RU"/>
        </a:p>
      </dgm:t>
    </dgm:pt>
    <dgm:pt modelId="{77605F5A-6E44-4223-B8F5-DFA807A36EE8}">
      <dgm:prSet phldrT="[Текст]" custT="1"/>
      <dgm:spPr/>
      <dgm:t>
        <a:bodyPr/>
        <a:lstStyle/>
        <a:p>
          <a:endParaRPr lang="ru-RU" sz="1400" dirty="0"/>
        </a:p>
      </dgm:t>
    </dgm:pt>
    <dgm:pt modelId="{6B925883-25B0-441E-9BB2-0F1019184C77}" type="parTrans" cxnId="{D2B6992A-CEFA-4A89-A6A3-6EE91D1201DF}">
      <dgm:prSet/>
      <dgm:spPr/>
      <dgm:t>
        <a:bodyPr/>
        <a:lstStyle/>
        <a:p>
          <a:endParaRPr lang="ru-RU"/>
        </a:p>
      </dgm:t>
    </dgm:pt>
    <dgm:pt modelId="{C7BA672A-353B-4F7F-B382-AED679E3DF4F}" type="sibTrans" cxnId="{D2B6992A-CEFA-4A89-A6A3-6EE91D1201DF}">
      <dgm:prSet/>
      <dgm:spPr/>
      <dgm:t>
        <a:bodyPr/>
        <a:lstStyle/>
        <a:p>
          <a:endParaRPr lang="ru-RU"/>
        </a:p>
      </dgm:t>
    </dgm:pt>
    <dgm:pt modelId="{906F3F68-9D64-4088-AC5D-FD3386C982A3}">
      <dgm:prSet phldrT="[Текст]"/>
      <dgm:spPr/>
      <dgm:t>
        <a:bodyPr/>
        <a:lstStyle/>
        <a:p>
          <a:endParaRPr lang="ru-RU" sz="1200" dirty="0"/>
        </a:p>
      </dgm:t>
    </dgm:pt>
    <dgm:pt modelId="{04EC5B27-0969-42A3-ACC3-1F5DEBEA10F4}" type="parTrans" cxnId="{5D1BA20C-1735-4CE5-B8BB-A083B7F9F9C8}">
      <dgm:prSet/>
      <dgm:spPr/>
      <dgm:t>
        <a:bodyPr/>
        <a:lstStyle/>
        <a:p>
          <a:endParaRPr lang="ru-RU"/>
        </a:p>
      </dgm:t>
    </dgm:pt>
    <dgm:pt modelId="{46442415-BF24-4CA7-8D30-07CC429A4F96}" type="sibTrans" cxnId="{5D1BA20C-1735-4CE5-B8BB-A083B7F9F9C8}">
      <dgm:prSet/>
      <dgm:spPr/>
      <dgm:t>
        <a:bodyPr/>
        <a:lstStyle/>
        <a:p>
          <a:endParaRPr lang="ru-RU"/>
        </a:p>
      </dgm:t>
    </dgm:pt>
    <dgm:pt modelId="{26F40E47-2A2F-4D0B-A2BF-145182D1DCE7}">
      <dgm:prSet phldrT="[Текст]" custT="1"/>
      <dgm:spPr>
        <a:solidFill>
          <a:srgbClr val="92D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rgbClr val="FF0000"/>
              </a:solidFill>
            </a:rPr>
            <a:t>Инструмент: Применение 3</a:t>
          </a:r>
          <a:r>
            <a:rPr lang="en-US" sz="1600" dirty="0" smtClean="0">
              <a:solidFill>
                <a:srgbClr val="FF0000"/>
              </a:solidFill>
            </a:rPr>
            <a:t>D </a:t>
          </a:r>
          <a:r>
            <a:rPr lang="ru-RU" sz="1600" dirty="0" smtClean="0">
              <a:solidFill>
                <a:srgbClr val="FF0000"/>
              </a:solidFill>
            </a:rPr>
            <a:t>моделирования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E3A50918-F988-4390-8341-B08381624A2C}" type="parTrans" cxnId="{8545756A-1B9B-4602-8D62-F8C45070940E}">
      <dgm:prSet/>
      <dgm:spPr/>
      <dgm:t>
        <a:bodyPr/>
        <a:lstStyle/>
        <a:p>
          <a:endParaRPr lang="ru-RU"/>
        </a:p>
      </dgm:t>
    </dgm:pt>
    <dgm:pt modelId="{D6D14114-80BE-47C6-BDBA-CFCF62D26798}" type="sibTrans" cxnId="{8545756A-1B9B-4602-8D62-F8C45070940E}">
      <dgm:prSet/>
      <dgm:spPr/>
      <dgm:t>
        <a:bodyPr/>
        <a:lstStyle/>
        <a:p>
          <a:endParaRPr lang="ru-RU"/>
        </a:p>
      </dgm:t>
    </dgm:pt>
    <dgm:pt modelId="{75BC31A1-DF7D-40DD-A890-A2D1FB108F35}">
      <dgm:prSet phldrT="[Текст]"/>
      <dgm:spPr/>
      <dgm:t>
        <a:bodyPr/>
        <a:lstStyle/>
        <a:p>
          <a:endParaRPr lang="ru-RU" dirty="0"/>
        </a:p>
      </dgm:t>
    </dgm:pt>
    <dgm:pt modelId="{131F3AF4-A5A4-4C72-A42D-F14B38B76AE3}" type="sibTrans" cxnId="{541FBA08-CFAA-4D36-83E8-3141BD84F0F0}">
      <dgm:prSet/>
      <dgm:spPr/>
      <dgm:t>
        <a:bodyPr/>
        <a:lstStyle/>
        <a:p>
          <a:endParaRPr lang="ru-RU"/>
        </a:p>
      </dgm:t>
    </dgm:pt>
    <dgm:pt modelId="{0A25B7D3-188B-4A31-9DC7-14C5B7ACE409}" type="parTrans" cxnId="{541FBA08-CFAA-4D36-83E8-3141BD84F0F0}">
      <dgm:prSet/>
      <dgm:spPr/>
      <dgm:t>
        <a:bodyPr/>
        <a:lstStyle/>
        <a:p>
          <a:endParaRPr lang="ru-RU"/>
        </a:p>
      </dgm:t>
    </dgm:pt>
    <dgm:pt modelId="{0722AD47-2DAF-4779-8E93-B98FF4C286CA}">
      <dgm:prSet phldrT="[Текст]" custT="1"/>
      <dgm:spPr/>
      <dgm:t>
        <a:bodyPr/>
        <a:lstStyle/>
        <a:p>
          <a:pPr algn="just">
            <a:spcAft>
              <a:spcPts val="0"/>
            </a:spcAft>
          </a:pPr>
          <a:r>
            <a:rPr lang="ru-RU" sz="1400" b="1" dirty="0" smtClean="0">
              <a:solidFill>
                <a:srgbClr val="FF0000"/>
              </a:solidFill>
            </a:rPr>
            <a:t>Увеличения расходов на организацию контроля качества, вследствие:</a:t>
          </a:r>
        </a:p>
        <a:p>
          <a:pPr algn="just">
            <a:spcAft>
              <a:spcPts val="0"/>
            </a:spcAft>
          </a:pPr>
          <a:r>
            <a:rPr lang="ru-RU" sz="1400" b="1" dirty="0" smtClean="0">
              <a:solidFill>
                <a:srgbClr val="FF0000"/>
              </a:solidFill>
            </a:rPr>
            <a:t>- роста числа отказов</a:t>
          </a:r>
        </a:p>
        <a:p>
          <a:pPr algn="just">
            <a:spcAft>
              <a:spcPts val="0"/>
            </a:spcAft>
          </a:pPr>
          <a:r>
            <a:rPr lang="ru-RU" sz="1400" b="1" dirty="0" smtClean="0">
              <a:solidFill>
                <a:srgbClr val="FF0000"/>
              </a:solidFill>
            </a:rPr>
            <a:t>- снижения качества строительства</a:t>
          </a:r>
          <a:endParaRPr lang="ru-RU" sz="1400" b="1" dirty="0">
            <a:solidFill>
              <a:srgbClr val="FF0000"/>
            </a:solidFill>
          </a:endParaRPr>
        </a:p>
      </dgm:t>
    </dgm:pt>
    <dgm:pt modelId="{02F945BC-46FE-4B2F-BBCE-608FFF4151C5}" type="parTrans" cxnId="{910A2EAB-4C81-4FC2-9D5C-0F1B2C9D1DF5}">
      <dgm:prSet/>
      <dgm:spPr/>
      <dgm:t>
        <a:bodyPr/>
        <a:lstStyle/>
        <a:p>
          <a:endParaRPr lang="ru-RU"/>
        </a:p>
      </dgm:t>
    </dgm:pt>
    <dgm:pt modelId="{4DE3B92F-0017-4FBE-BBAA-53ADB46D2207}" type="sibTrans" cxnId="{910A2EAB-4C81-4FC2-9D5C-0F1B2C9D1DF5}">
      <dgm:prSet/>
      <dgm:spPr/>
      <dgm:t>
        <a:bodyPr/>
        <a:lstStyle/>
        <a:p>
          <a:endParaRPr lang="ru-RU"/>
        </a:p>
      </dgm:t>
    </dgm:pt>
    <dgm:pt modelId="{047B7B9C-FFCF-4362-B7DD-48BB9D7F8E1E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rgbClr val="FF0000"/>
              </a:solidFill>
            </a:rPr>
            <a:t>Снижения затрат на всех этапах </a:t>
          </a: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жизненного цикла</a:t>
          </a:r>
          <a:endParaRPr lang="ru-RU" sz="1400" b="1" dirty="0">
            <a:solidFill>
              <a:srgbClr val="FF0000"/>
            </a:solidFill>
          </a:endParaRPr>
        </a:p>
      </dgm:t>
    </dgm:pt>
    <dgm:pt modelId="{4F8AABB9-CF75-4076-A1AF-EC5519E7E3EC}" type="sibTrans" cxnId="{D2FF7E55-A71E-473F-9E2A-112BB8562D0D}">
      <dgm:prSet/>
      <dgm:spPr/>
      <dgm:t>
        <a:bodyPr/>
        <a:lstStyle/>
        <a:p>
          <a:endParaRPr lang="ru-RU"/>
        </a:p>
      </dgm:t>
    </dgm:pt>
    <dgm:pt modelId="{00DCE39A-0372-4099-82AA-DFA95EB47E6A}" type="parTrans" cxnId="{D2FF7E55-A71E-473F-9E2A-112BB8562D0D}">
      <dgm:prSet/>
      <dgm:spPr/>
      <dgm:t>
        <a:bodyPr/>
        <a:lstStyle/>
        <a:p>
          <a:endParaRPr lang="ru-RU"/>
        </a:p>
      </dgm:t>
    </dgm:pt>
    <dgm:pt modelId="{397534B3-836E-46FE-B520-1E47C0F18742}" type="pres">
      <dgm:prSet presAssocID="{4E03CCDA-0E6B-4F39-BD65-4F2D48E087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7861EB-5619-4846-878A-B510F845CD31}" type="pres">
      <dgm:prSet presAssocID="{E53E423C-8163-49D9-B962-4A0BFB273D3B}" presName="parentText" presStyleLbl="node1" presStyleIdx="0" presStyleCnt="5" custScaleX="65418" custScaleY="62629" custLinFactNeighborX="10" custLinFactNeighborY="-142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D358F-5D6C-4EE5-A33D-76F1AA3EBA98}" type="pres">
      <dgm:prSet presAssocID="{E53E423C-8163-49D9-B962-4A0BFB273D3B}" presName="childText" presStyleLbl="revTx" presStyleIdx="0" presStyleCnt="2" custScaleY="22032" custLinFactNeighborY="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C97AC-DDD9-465C-A240-E70E03E7020C}" type="pres">
      <dgm:prSet presAssocID="{E749A46B-6BFC-4220-AE0A-4490CE8832DF}" presName="parentText" presStyleLbl="node1" presStyleIdx="1" presStyleCnt="5" custScaleX="70995" custScaleY="99042" custLinFactY="182896" custLinFactNeighborX="2318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254E7-E41C-41E8-A0A3-6B8E9295EF16}" type="pres">
      <dgm:prSet presAssocID="{F01FC3FC-3A22-4BD7-928E-8F4D6BFED7DA}" presName="spacer" presStyleCnt="0"/>
      <dgm:spPr/>
    </dgm:pt>
    <dgm:pt modelId="{404339FC-7977-4A82-9CDB-4E2A5C012B59}" type="pres">
      <dgm:prSet presAssocID="{0722AD47-2DAF-4779-8E93-B98FF4C286CA}" presName="parentText" presStyleLbl="node1" presStyleIdx="2" presStyleCnt="5" custFlipHor="1" custScaleX="45797" custScaleY="98987" custLinFactY="-59186" custLinFactNeighborX="-2194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AFD24-F613-4EA6-A119-6F8631FC257D}" type="pres">
      <dgm:prSet presAssocID="{4DE3B92F-0017-4FBE-BBAA-53ADB46D2207}" presName="spacer" presStyleCnt="0"/>
      <dgm:spPr/>
    </dgm:pt>
    <dgm:pt modelId="{DAD72035-BA65-4C66-B88C-D72F36573F7B}" type="pres">
      <dgm:prSet presAssocID="{047B7B9C-FFCF-4362-B7DD-48BB9D7F8E1E}" presName="parentText" presStyleLbl="node1" presStyleIdx="3" presStyleCnt="5" custFlipHor="1" custScaleX="40170" custScaleY="106958" custLinFactY="-166748" custLinFactNeighborX="2989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B246D-5335-45F7-B20E-868042F6AD49}" type="pres">
      <dgm:prSet presAssocID="{4F8AABB9-CF75-4076-A1AF-EC5519E7E3EC}" presName="spacer" presStyleCnt="0"/>
      <dgm:spPr/>
    </dgm:pt>
    <dgm:pt modelId="{090DDCFE-4A48-43FB-B19F-A1961819ADA6}" type="pres">
      <dgm:prSet presAssocID="{26F40E47-2A2F-4D0B-A2BF-145182D1DCE7}" presName="parentText" presStyleLbl="node1" presStyleIdx="4" presStyleCnt="5" custScaleX="71045" custScaleY="50302" custLinFactNeighborX="2828" custLinFactNeighborY="-409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FACCC-C5CA-4A7D-A52D-A80E66CF7F86}" type="pres">
      <dgm:prSet presAssocID="{26F40E47-2A2F-4D0B-A2BF-145182D1DCE7}" presName="childText" presStyleLbl="revTx" presStyleIdx="1" presStyleCnt="2" custScaleY="39978" custLinFactNeighborX="10" custLinFactNeighborY="-10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0CD6B2-2469-4579-98B2-15070314D68C}" type="presOf" srcId="{26F40E47-2A2F-4D0B-A2BF-145182D1DCE7}" destId="{090DDCFE-4A48-43FB-B19F-A1961819ADA6}" srcOrd="0" destOrd="0" presId="urn:microsoft.com/office/officeart/2005/8/layout/vList2"/>
    <dgm:cxn modelId="{D2B6992A-CEFA-4A89-A6A3-6EE91D1201DF}" srcId="{26F40E47-2A2F-4D0B-A2BF-145182D1DCE7}" destId="{77605F5A-6E44-4223-B8F5-DFA807A36EE8}" srcOrd="1" destOrd="0" parTransId="{6B925883-25B0-441E-9BB2-0F1019184C77}" sibTransId="{C7BA672A-353B-4F7F-B382-AED679E3DF4F}"/>
    <dgm:cxn modelId="{8545756A-1B9B-4602-8D62-F8C45070940E}" srcId="{4E03CCDA-0E6B-4F39-BD65-4F2D48E087F3}" destId="{26F40E47-2A2F-4D0B-A2BF-145182D1DCE7}" srcOrd="4" destOrd="0" parTransId="{E3A50918-F988-4390-8341-B08381624A2C}" sibTransId="{D6D14114-80BE-47C6-BDBA-CFCF62D26798}"/>
    <dgm:cxn modelId="{910A2EAB-4C81-4FC2-9D5C-0F1B2C9D1DF5}" srcId="{4E03CCDA-0E6B-4F39-BD65-4F2D48E087F3}" destId="{0722AD47-2DAF-4779-8E93-B98FF4C286CA}" srcOrd="2" destOrd="0" parTransId="{02F945BC-46FE-4B2F-BBCE-608FFF4151C5}" sibTransId="{4DE3B92F-0017-4FBE-BBAA-53ADB46D2207}"/>
    <dgm:cxn modelId="{0015966E-6CE5-4E98-AA7F-8A4260B518A6}" type="presOf" srcId="{906F3F68-9D64-4088-AC5D-FD3386C982A3}" destId="{CBAFACCC-C5CA-4A7D-A52D-A80E66CF7F86}" srcOrd="0" destOrd="0" presId="urn:microsoft.com/office/officeart/2005/8/layout/vList2"/>
    <dgm:cxn modelId="{EB3604AA-469F-471A-B25B-50ACE2BF79E2}" type="presOf" srcId="{75BC31A1-DF7D-40DD-A890-A2D1FB108F35}" destId="{339D358F-5D6C-4EE5-A33D-76F1AA3EBA98}" srcOrd="0" destOrd="0" presId="urn:microsoft.com/office/officeart/2005/8/layout/vList2"/>
    <dgm:cxn modelId="{A8E70204-5134-4088-881A-B3EB479B0020}" type="presOf" srcId="{0722AD47-2DAF-4779-8E93-B98FF4C286CA}" destId="{404339FC-7977-4A82-9CDB-4E2A5C012B59}" srcOrd="0" destOrd="0" presId="urn:microsoft.com/office/officeart/2005/8/layout/vList2"/>
    <dgm:cxn modelId="{97EE8D4A-C84D-434F-BF74-BFFBBF60BF07}" srcId="{4E03CCDA-0E6B-4F39-BD65-4F2D48E087F3}" destId="{E749A46B-6BFC-4220-AE0A-4490CE8832DF}" srcOrd="1" destOrd="0" parTransId="{20459CD4-4F59-4014-BFC2-9275811BEBEE}" sibTransId="{F01FC3FC-3A22-4BD7-928E-8F4D6BFED7DA}"/>
    <dgm:cxn modelId="{3F59F7EB-7B8A-423C-924A-417C51C665D5}" type="presOf" srcId="{77605F5A-6E44-4223-B8F5-DFA807A36EE8}" destId="{CBAFACCC-C5CA-4A7D-A52D-A80E66CF7F86}" srcOrd="0" destOrd="1" presId="urn:microsoft.com/office/officeart/2005/8/layout/vList2"/>
    <dgm:cxn modelId="{D2FF7E55-A71E-473F-9E2A-112BB8562D0D}" srcId="{4E03CCDA-0E6B-4F39-BD65-4F2D48E087F3}" destId="{047B7B9C-FFCF-4362-B7DD-48BB9D7F8E1E}" srcOrd="3" destOrd="0" parTransId="{00DCE39A-0372-4099-82AA-DFA95EB47E6A}" sibTransId="{4F8AABB9-CF75-4076-A1AF-EC5519E7E3EC}"/>
    <dgm:cxn modelId="{1FDED48F-9CB5-48D9-914F-35B5A8BD6BC6}" type="presOf" srcId="{E53E423C-8163-49D9-B962-4A0BFB273D3B}" destId="{0F7861EB-5619-4846-878A-B510F845CD31}" srcOrd="0" destOrd="0" presId="urn:microsoft.com/office/officeart/2005/8/layout/vList2"/>
    <dgm:cxn modelId="{414AEB19-585B-47DC-A8C2-333EA2ADBFEA}" type="presOf" srcId="{047B7B9C-FFCF-4362-B7DD-48BB9D7F8E1E}" destId="{DAD72035-BA65-4C66-B88C-D72F36573F7B}" srcOrd="0" destOrd="0" presId="urn:microsoft.com/office/officeart/2005/8/layout/vList2"/>
    <dgm:cxn modelId="{E846225D-AFA0-4288-A951-20D057D7A82A}" type="presOf" srcId="{E749A46B-6BFC-4220-AE0A-4490CE8832DF}" destId="{E75C97AC-DDD9-465C-A240-E70E03E7020C}" srcOrd="0" destOrd="0" presId="urn:microsoft.com/office/officeart/2005/8/layout/vList2"/>
    <dgm:cxn modelId="{7634EA24-7EEE-42EF-87CF-F70F85150100}" srcId="{4E03CCDA-0E6B-4F39-BD65-4F2D48E087F3}" destId="{E53E423C-8163-49D9-B962-4A0BFB273D3B}" srcOrd="0" destOrd="0" parTransId="{123CCEF9-173A-42A9-859C-8DFB6BF95BEB}" sibTransId="{6D7CA268-FD50-46B2-87D5-F3E74351ED9F}"/>
    <dgm:cxn modelId="{13630003-ADEC-4190-B652-6E69E5BBA9B4}" type="presOf" srcId="{4E03CCDA-0E6B-4F39-BD65-4F2D48E087F3}" destId="{397534B3-836E-46FE-B520-1E47C0F18742}" srcOrd="0" destOrd="0" presId="urn:microsoft.com/office/officeart/2005/8/layout/vList2"/>
    <dgm:cxn modelId="{5D1BA20C-1735-4CE5-B8BB-A083B7F9F9C8}" srcId="{26F40E47-2A2F-4D0B-A2BF-145182D1DCE7}" destId="{906F3F68-9D64-4088-AC5D-FD3386C982A3}" srcOrd="0" destOrd="0" parTransId="{04EC5B27-0969-42A3-ACC3-1F5DEBEA10F4}" sibTransId="{46442415-BF24-4CA7-8D30-07CC429A4F96}"/>
    <dgm:cxn modelId="{541FBA08-CFAA-4D36-83E8-3141BD84F0F0}" srcId="{E53E423C-8163-49D9-B962-4A0BFB273D3B}" destId="{75BC31A1-DF7D-40DD-A890-A2D1FB108F35}" srcOrd="0" destOrd="0" parTransId="{0A25B7D3-188B-4A31-9DC7-14C5B7ACE409}" sibTransId="{131F3AF4-A5A4-4C72-A42D-F14B38B76AE3}"/>
    <dgm:cxn modelId="{BA51690A-7B56-48A4-97C8-7E78DD2777B3}" type="presParOf" srcId="{397534B3-836E-46FE-B520-1E47C0F18742}" destId="{0F7861EB-5619-4846-878A-B510F845CD31}" srcOrd="0" destOrd="0" presId="urn:microsoft.com/office/officeart/2005/8/layout/vList2"/>
    <dgm:cxn modelId="{4A21D0BB-9451-4338-A2DE-40723BEE1537}" type="presParOf" srcId="{397534B3-836E-46FE-B520-1E47C0F18742}" destId="{339D358F-5D6C-4EE5-A33D-76F1AA3EBA98}" srcOrd="1" destOrd="0" presId="urn:microsoft.com/office/officeart/2005/8/layout/vList2"/>
    <dgm:cxn modelId="{EA75DB68-09DE-425E-8394-8F80F84E0D07}" type="presParOf" srcId="{397534B3-836E-46FE-B520-1E47C0F18742}" destId="{E75C97AC-DDD9-465C-A240-E70E03E7020C}" srcOrd="2" destOrd="0" presId="urn:microsoft.com/office/officeart/2005/8/layout/vList2"/>
    <dgm:cxn modelId="{032D70C4-A224-4B4E-A82C-E66BF3644536}" type="presParOf" srcId="{397534B3-836E-46FE-B520-1E47C0F18742}" destId="{87A254E7-E41C-41E8-A0A3-6B8E9295EF16}" srcOrd="3" destOrd="0" presId="urn:microsoft.com/office/officeart/2005/8/layout/vList2"/>
    <dgm:cxn modelId="{73CDE143-9065-4F93-842B-C551D994E265}" type="presParOf" srcId="{397534B3-836E-46FE-B520-1E47C0F18742}" destId="{404339FC-7977-4A82-9CDB-4E2A5C012B59}" srcOrd="4" destOrd="0" presId="urn:microsoft.com/office/officeart/2005/8/layout/vList2"/>
    <dgm:cxn modelId="{48CF848E-9FD0-4F6C-A65E-F141DA0EF757}" type="presParOf" srcId="{397534B3-836E-46FE-B520-1E47C0F18742}" destId="{D3AAFD24-F613-4EA6-A119-6F8631FC257D}" srcOrd="5" destOrd="0" presId="urn:microsoft.com/office/officeart/2005/8/layout/vList2"/>
    <dgm:cxn modelId="{A7BAC7CF-8995-4DCE-8C5A-6544A71224F4}" type="presParOf" srcId="{397534B3-836E-46FE-B520-1E47C0F18742}" destId="{DAD72035-BA65-4C66-B88C-D72F36573F7B}" srcOrd="6" destOrd="0" presId="urn:microsoft.com/office/officeart/2005/8/layout/vList2"/>
    <dgm:cxn modelId="{0A4B4BC7-65AB-44EA-AF11-918DB4DB79FF}" type="presParOf" srcId="{397534B3-836E-46FE-B520-1E47C0F18742}" destId="{F7CB246D-5335-45F7-B20E-868042F6AD49}" srcOrd="7" destOrd="0" presId="urn:microsoft.com/office/officeart/2005/8/layout/vList2"/>
    <dgm:cxn modelId="{38B4E60A-E4FB-490B-BDF4-806E103F5270}" type="presParOf" srcId="{397534B3-836E-46FE-B520-1E47C0F18742}" destId="{090DDCFE-4A48-43FB-B19F-A1961819ADA6}" srcOrd="8" destOrd="0" presId="urn:microsoft.com/office/officeart/2005/8/layout/vList2"/>
    <dgm:cxn modelId="{268CFE58-35B1-494A-BD92-7A9C41782373}" type="presParOf" srcId="{397534B3-836E-46FE-B520-1E47C0F18742}" destId="{CBAFACCC-C5CA-4A7D-A52D-A80E66CF7F86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7861EB-5619-4846-878A-B510F845CD31}">
      <dsp:nvSpPr>
        <dsp:cNvPr id="0" name=""/>
        <dsp:cNvSpPr/>
      </dsp:nvSpPr>
      <dsp:spPr>
        <a:xfrm>
          <a:off x="1333167" y="0"/>
          <a:ext cx="5040931" cy="6676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Проблема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1333167" y="0"/>
        <a:ext cx="5040931" cy="667623"/>
      </dsp:txXfrm>
    </dsp:sp>
    <dsp:sp modelId="{339D358F-5D6C-4EE5-A33D-76F1AA3EBA98}">
      <dsp:nvSpPr>
        <dsp:cNvPr id="0" name=""/>
        <dsp:cNvSpPr/>
      </dsp:nvSpPr>
      <dsp:spPr>
        <a:xfrm>
          <a:off x="0" y="712925"/>
          <a:ext cx="7705725" cy="207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57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712925"/>
        <a:ext cx="7705725" cy="207761"/>
      </dsp:txXfrm>
    </dsp:sp>
    <dsp:sp modelId="{E75C97AC-DDD9-465C-A240-E70E03E7020C}">
      <dsp:nvSpPr>
        <dsp:cNvPr id="0" name=""/>
        <dsp:cNvSpPr/>
      </dsp:nvSpPr>
      <dsp:spPr>
        <a:xfrm>
          <a:off x="1296141" y="3195241"/>
          <a:ext cx="5470679" cy="1055785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70C0"/>
              </a:solidFill>
            </a:rPr>
            <a:t>Путь решения: Создание единой системы по организации контроля качества всеми участниками</a:t>
          </a:r>
          <a:endParaRPr lang="ru-RU" sz="1800" kern="1200" dirty="0">
            <a:solidFill>
              <a:srgbClr val="0070C0"/>
            </a:solidFill>
          </a:endParaRPr>
        </a:p>
      </dsp:txBody>
      <dsp:txXfrm>
        <a:off x="1296141" y="3195241"/>
        <a:ext cx="5470679" cy="1055785"/>
      </dsp:txXfrm>
    </dsp:sp>
    <dsp:sp modelId="{404339FC-7977-4A82-9CDB-4E2A5C012B59}">
      <dsp:nvSpPr>
        <dsp:cNvPr id="0" name=""/>
        <dsp:cNvSpPr/>
      </dsp:nvSpPr>
      <dsp:spPr>
        <a:xfrm flipH="1">
          <a:off x="397422" y="1342438"/>
          <a:ext cx="3528990" cy="10551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FF0000"/>
              </a:solidFill>
            </a:rPr>
            <a:t>Увеличения расходов на организацию контроля качества, вследствие: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FF0000"/>
              </a:solidFill>
            </a:rPr>
            <a:t>- роста числа отказов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FF0000"/>
              </a:solidFill>
            </a:rPr>
            <a:t>- снижения качества строительства</a:t>
          </a:r>
          <a:endParaRPr lang="ru-RU" sz="1400" b="1" kern="1200" dirty="0">
            <a:solidFill>
              <a:srgbClr val="FF0000"/>
            </a:solidFill>
          </a:endParaRPr>
        </a:p>
      </dsp:txBody>
      <dsp:txXfrm flipH="1">
        <a:off x="397422" y="1342438"/>
        <a:ext cx="3528990" cy="1055199"/>
      </dsp:txXfrm>
    </dsp:sp>
    <dsp:sp modelId="{DAD72035-BA65-4C66-B88C-D72F36573F7B}">
      <dsp:nvSpPr>
        <dsp:cNvPr id="0" name=""/>
        <dsp:cNvSpPr/>
      </dsp:nvSpPr>
      <dsp:spPr>
        <a:xfrm flipH="1">
          <a:off x="4608485" y="1251029"/>
          <a:ext cx="3095389" cy="11401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</a:rPr>
            <a:t>Снижения затрат на всех этапах </a:t>
          </a: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жизненного цикла</a:t>
          </a:r>
          <a:endParaRPr lang="ru-RU" sz="1400" b="1" kern="1200" dirty="0">
            <a:solidFill>
              <a:srgbClr val="FF0000"/>
            </a:solidFill>
          </a:endParaRPr>
        </a:p>
      </dsp:txBody>
      <dsp:txXfrm flipH="1">
        <a:off x="4608485" y="1251029"/>
        <a:ext cx="3095389" cy="1140170"/>
      </dsp:txXfrm>
    </dsp:sp>
    <dsp:sp modelId="{090DDCFE-4A48-43FB-B19F-A1961819ADA6}">
      <dsp:nvSpPr>
        <dsp:cNvPr id="0" name=""/>
        <dsp:cNvSpPr/>
      </dsp:nvSpPr>
      <dsp:spPr>
        <a:xfrm>
          <a:off x="1333514" y="4274193"/>
          <a:ext cx="5474532" cy="536218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rgbClr val="FF0000"/>
              </a:solidFill>
            </a:rPr>
            <a:t>Инструмент: Применение 3</a:t>
          </a:r>
          <a:r>
            <a:rPr lang="en-US" sz="1600" kern="1200" dirty="0" smtClean="0">
              <a:solidFill>
                <a:srgbClr val="FF0000"/>
              </a:solidFill>
            </a:rPr>
            <a:t>D </a:t>
          </a:r>
          <a:r>
            <a:rPr lang="ru-RU" sz="1600" kern="1200" dirty="0" smtClean="0">
              <a:solidFill>
                <a:srgbClr val="FF0000"/>
              </a:solidFill>
            </a:rPr>
            <a:t>моделирования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1333514" y="4274193"/>
        <a:ext cx="5474532" cy="536218"/>
      </dsp:txXfrm>
    </dsp:sp>
    <dsp:sp modelId="{CBAFACCC-C5CA-4A7D-A52D-A80E66CF7F86}">
      <dsp:nvSpPr>
        <dsp:cNvPr id="0" name=""/>
        <dsp:cNvSpPr/>
      </dsp:nvSpPr>
      <dsp:spPr>
        <a:xfrm>
          <a:off x="0" y="5081776"/>
          <a:ext cx="7705725" cy="376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57" tIns="17780" rIns="99568" bIns="177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400" kern="1200" dirty="0"/>
        </a:p>
      </dsp:txBody>
      <dsp:txXfrm>
        <a:off x="0" y="5081776"/>
        <a:ext cx="7705725" cy="376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0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43" tIns="46072" rIns="92143" bIns="46072" numCol="1" anchor="t" anchorCtr="0" compatLnSpc="1">
            <a:prstTxWarp prst="textNoShape">
              <a:avLst/>
            </a:prstTxWarp>
          </a:bodyPr>
          <a:lstStyle>
            <a:lvl1pPr defTabSz="921231" eaLnBrk="0" hangingPunct="0">
              <a:spcBef>
                <a:spcPct val="50000"/>
              </a:spcBef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Создание интегрированной системы контроля качества строительства - решающее условие минимизации рисков нефтегазового комплекса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724" y="1"/>
            <a:ext cx="4301914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43" tIns="46072" rIns="92143" bIns="46072" numCol="1" anchor="t" anchorCtr="0" compatLnSpc="1">
            <a:prstTxWarp prst="textNoShape">
              <a:avLst/>
            </a:prstTxWarp>
          </a:bodyPr>
          <a:lstStyle>
            <a:lvl1pPr algn="r" defTabSz="921231" eaLnBrk="0" hangingPunct="0">
              <a:spcBef>
                <a:spcPct val="5000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3CF0DC0-35CC-4B8D-8BC4-909C05FEE0E9}" type="datetimeFigureOut">
              <a:rPr lang="ru-RU"/>
              <a:pPr>
                <a:defRPr/>
              </a:pPr>
              <a:t>30.03.2015</a:t>
            </a:fld>
            <a:endParaRPr lang="ru-RU" dirty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4"/>
            <a:ext cx="4300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43" tIns="46072" rIns="92143" bIns="46072" numCol="1" anchor="b" anchorCtr="0" compatLnSpc="1">
            <a:prstTxWarp prst="textNoShape">
              <a:avLst/>
            </a:prstTxWarp>
          </a:bodyPr>
          <a:lstStyle>
            <a:lvl1pPr defTabSz="921231" eaLnBrk="0" hangingPunct="0">
              <a:spcBef>
                <a:spcPct val="50000"/>
              </a:spcBef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724" y="6456364"/>
            <a:ext cx="4301914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43" tIns="46072" rIns="92143" bIns="46072" numCol="1" anchor="b" anchorCtr="0" compatLnSpc="1">
            <a:prstTxWarp prst="textNoShape">
              <a:avLst/>
            </a:prstTxWarp>
          </a:bodyPr>
          <a:lstStyle>
            <a:lvl1pPr algn="r" defTabSz="921231" eaLnBrk="0" hangingPunct="0">
              <a:spcBef>
                <a:spcPct val="5000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7D5B966-B259-410F-BB07-2849E8CB50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6619906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0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43" tIns="46072" rIns="92143" bIns="46072" numCol="1" anchor="t" anchorCtr="0" compatLnSpc="1">
            <a:prstTxWarp prst="textNoShape">
              <a:avLst/>
            </a:prstTxWarp>
          </a:bodyPr>
          <a:lstStyle>
            <a:lvl1pPr defTabSz="92123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Создание интегрированной системы контроля качества строительства - решающее условие минимизации рисков нефтегазового комплекса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724" y="1"/>
            <a:ext cx="4301914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43" tIns="46072" rIns="92143" bIns="46072" numCol="1" anchor="t" anchorCtr="0" compatLnSpc="1">
            <a:prstTxWarp prst="textNoShape">
              <a:avLst/>
            </a:prstTxWarp>
          </a:bodyPr>
          <a:lstStyle>
            <a:lvl1pPr algn="r" defTabSz="921231"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11175"/>
            <a:ext cx="3397250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506" y="3228976"/>
            <a:ext cx="794321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43" tIns="46072" rIns="92143" bIns="460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4"/>
            <a:ext cx="4300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43" tIns="46072" rIns="92143" bIns="46072" numCol="1" anchor="b" anchorCtr="0" compatLnSpc="1">
            <a:prstTxWarp prst="textNoShape">
              <a:avLst/>
            </a:prstTxWarp>
          </a:bodyPr>
          <a:lstStyle>
            <a:lvl1pPr defTabSz="921231"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724" y="6456364"/>
            <a:ext cx="4301914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43" tIns="46072" rIns="92143" bIns="46072" numCol="1" anchor="b" anchorCtr="0" compatLnSpc="1">
            <a:prstTxWarp prst="textNoShape">
              <a:avLst/>
            </a:prstTxWarp>
          </a:bodyPr>
          <a:lstStyle>
            <a:lvl1pPr algn="r" defTabSz="92123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DDDD052-590E-4EEE-AED7-5B77306A7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547772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  <p:sp>
        <p:nvSpPr>
          <p:cNvPr id="32772" name="Верхний колонтитул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0750"/>
            <a:r>
              <a:rPr lang="ru-RU" dirty="0"/>
              <a:t>Создание интегрированной системы контроля качества строительства - решающее условие минимизации рисков нефтегазового комплекса</a:t>
            </a:r>
          </a:p>
        </p:txBody>
      </p:sp>
    </p:spTree>
    <p:extLst>
      <p:ext uri="{BB962C8B-B14F-4D97-AF65-F5344CB8AC3E}">
        <p14:creationId xmlns="" xmlns:p14="http://schemas.microsoft.com/office/powerpoint/2010/main" val="179936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Создание интегрированной системы контроля качества строительства - решающее условие минимизации рисков нефтегазового комплекса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06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38975" y="188913"/>
            <a:ext cx="1925638" cy="63357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8888" y="188913"/>
            <a:ext cx="5627687" cy="63357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188913"/>
            <a:ext cx="5618162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58888" y="1052513"/>
            <a:ext cx="7705725" cy="547211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8888" y="1052513"/>
            <a:ext cx="3776662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7950" y="1052513"/>
            <a:ext cx="3776663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0" y="0"/>
            <a:ext cx="111601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24001"/>
                </a:schemeClr>
              </a:gs>
              <a:gs pos="100000">
                <a:srgbClr val="4F81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b="1" dirty="0">
              <a:latin typeface="Arial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88913"/>
            <a:ext cx="57610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052513"/>
            <a:ext cx="770572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7" name="Номер слайда 5"/>
          <p:cNvSpPr txBox="1">
            <a:spLocks/>
          </p:cNvSpPr>
          <p:nvPr userDrawn="1"/>
        </p:nvSpPr>
        <p:spPr bwMode="auto">
          <a:xfrm>
            <a:off x="8786813" y="6602413"/>
            <a:ext cx="35718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F23C9D1-D387-45A7-8FAF-2F4CCA613B9B}" type="slidenum">
              <a:rPr lang="ru-RU" sz="1100" b="1"/>
              <a:pPr algn="r">
                <a:defRPr/>
              </a:pPr>
              <a:t>‹#›</a:t>
            </a:fld>
            <a:endParaRPr lang="ru-RU" sz="1100" b="1" dirty="0"/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0" y="908050"/>
            <a:ext cx="9144000" cy="73025"/>
          </a:xfrm>
          <a:prstGeom prst="rect">
            <a:avLst/>
          </a:prstGeom>
          <a:gradFill rotWithShape="1">
            <a:gsLst>
              <a:gs pos="0">
                <a:schemeClr val="bg1">
                  <a:alpha val="53999"/>
                </a:schemeClr>
              </a:gs>
              <a:gs pos="100000">
                <a:srgbClr val="4F81B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>
              <a:spcBef>
                <a:spcPct val="50000"/>
              </a:spcBef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0" y="908050"/>
            <a:ext cx="1116013" cy="73025"/>
          </a:xfrm>
          <a:prstGeom prst="rect">
            <a:avLst/>
          </a:prstGeom>
          <a:gradFill rotWithShape="1">
            <a:gsLst>
              <a:gs pos="0">
                <a:srgbClr val="4F81BD">
                  <a:alpha val="39999"/>
                </a:srgb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ru-RU" dirty="0">
              <a:latin typeface="Arial" charset="0"/>
            </a:endParaRPr>
          </a:p>
        </p:txBody>
      </p:sp>
      <p:pic>
        <p:nvPicPr>
          <p:cNvPr id="2056" name="Рисунок 8" descr="Логотип ОСГиНК рисунок новый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0013" y="115888"/>
            <a:ext cx="91598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Univers Condensed Cyr" pitchFamily="34" charset="-5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Univers Condensed Cyr" pitchFamily="34" charset="-5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Univers Condensed Cyr" pitchFamily="34" charset="-5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Univers Condensed Cyr" pitchFamily="34" charset="-52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Univers Condensed Cyr" pitchFamily="34" charset="-52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Univers Condensed Cyr" pitchFamily="34" charset="-52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Univers Condensed Cyr" pitchFamily="34" charset="-52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Univers Condensed Cyr" pitchFamily="34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400">
          <a:solidFill>
            <a:schemeClr val="tx1"/>
          </a:solidFill>
          <a:latin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ChangeArrowheads="1"/>
          </p:cNvSpPr>
          <p:nvPr/>
        </p:nvSpPr>
        <p:spPr bwMode="auto">
          <a:xfrm>
            <a:off x="-11113" y="0"/>
            <a:ext cx="1368426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24001"/>
                </a:schemeClr>
              </a:gs>
              <a:gs pos="100000">
                <a:srgbClr val="4F81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b="1" dirty="0"/>
          </a:p>
        </p:txBody>
      </p:sp>
      <p:cxnSp>
        <p:nvCxnSpPr>
          <p:cNvPr id="9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3357563" y="6286500"/>
            <a:ext cx="3457575" cy="0"/>
          </a:xfrm>
          <a:prstGeom prst="line">
            <a:avLst/>
          </a:prstGeom>
          <a:noFill/>
          <a:ln w="38100" algn="ctr">
            <a:solidFill>
              <a:srgbClr val="4F81BD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857250" y="5805264"/>
            <a:ext cx="8286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4F81BD"/>
              </a:solidFill>
            </a:endParaRPr>
          </a:p>
          <a:p>
            <a:pPr algn="ctr"/>
            <a:endParaRPr lang="ru-RU" b="1" dirty="0" smtClean="0">
              <a:solidFill>
                <a:srgbClr val="4F81BD"/>
              </a:solidFill>
            </a:endParaRPr>
          </a:p>
          <a:p>
            <a:pPr algn="ctr"/>
            <a:r>
              <a:rPr lang="ru-RU" b="1" dirty="0" smtClean="0">
                <a:solidFill>
                  <a:srgbClr val="4F81BD"/>
                </a:solidFill>
              </a:rPr>
              <a:t>2015</a:t>
            </a:r>
            <a:endParaRPr lang="ru-RU" b="1" dirty="0">
              <a:solidFill>
                <a:srgbClr val="4F81BD"/>
              </a:solidFill>
            </a:endParaRPr>
          </a:p>
        </p:txBody>
      </p:sp>
      <p:sp>
        <p:nvSpPr>
          <p:cNvPr id="3077" name="Заголовок 6"/>
          <p:cNvSpPr>
            <a:spLocks noGrp="1"/>
          </p:cNvSpPr>
          <p:nvPr>
            <p:ph type="ctrTitle"/>
          </p:nvPr>
        </p:nvSpPr>
        <p:spPr>
          <a:xfrm>
            <a:off x="1331640" y="980728"/>
            <a:ext cx="7812360" cy="2664296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Жизненный цикл строительной продукции – приоритетные подходы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1400" dirty="0" smtClean="0">
              <a:solidFill>
                <a:srgbClr val="0000CC"/>
              </a:solidFill>
            </a:endParaRPr>
          </a:p>
        </p:txBody>
      </p:sp>
      <p:sp>
        <p:nvSpPr>
          <p:cNvPr id="10" name="Заголовок 6"/>
          <p:cNvSpPr txBox="1">
            <a:spLocks/>
          </p:cNvSpPr>
          <p:nvPr/>
        </p:nvSpPr>
        <p:spPr bwMode="auto">
          <a:xfrm>
            <a:off x="1835696" y="3789040"/>
            <a:ext cx="684076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i="1" kern="0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Докладчик: </a:t>
            </a:r>
            <a:r>
              <a:rPr lang="ru-RU" sz="2400" b="1" i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Н.Ф. Селезнев </a:t>
            </a:r>
            <a:r>
              <a:rPr lang="ru-RU" sz="2400" b="1" i="1" kern="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кэн</a:t>
            </a:r>
            <a:r>
              <a:rPr lang="ru-RU" sz="2400" b="1" i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algn="ctr" eaLnBrk="0" hangingPunct="0">
              <a:defRPr/>
            </a:pPr>
            <a:endParaRPr lang="ru-RU" sz="2400" b="1" i="1" kern="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ru-RU" sz="2400" b="1" i="1" kern="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ru-RU" sz="2400" b="1" i="1" kern="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ru-RU" sz="2400" b="1" i="1" kern="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Москва</a:t>
            </a:r>
            <a:endParaRPr lang="ru-RU" sz="2000" b="1" kern="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27575" y="3701405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kern="0" dirty="0" smtClean="0">
                <a:solidFill>
                  <a:srgbClr val="0000CC"/>
                </a:solidFill>
                <a:latin typeface="Univers Condensed Cyr"/>
              </a:rPr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"/>
            <a:ext cx="8352928" cy="908050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Регламент по контролю качества строительства генподрядными организациями на объектах 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ОАО «Газпром»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08721"/>
            <a:ext cx="9144000" cy="5760640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kern="1200" dirty="0" smtClean="0">
                <a:solidFill>
                  <a:srgbClr val="0000CC"/>
                </a:solidFill>
                <a:latin typeface="Arial" pitchFamily="34" charset="0"/>
              </a:rPr>
              <a:t>Обеспечивает комплексный подход к оценке требований, унификацию к организации и системам контроля качества работ, выполняемых генподрядчиками и субподрядчиками на строительстве.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kern="1200" dirty="0" smtClean="0">
                <a:solidFill>
                  <a:srgbClr val="0000CC"/>
                </a:solidFill>
                <a:latin typeface="Arial" pitchFamily="34" charset="0"/>
              </a:rPr>
              <a:t>Применен «интегрированный» метод, учитывающий временную составляющую.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kern="1200" dirty="0" smtClean="0">
                <a:solidFill>
                  <a:srgbClr val="0000CC"/>
                </a:solidFill>
                <a:latin typeface="Arial" pitchFamily="34" charset="0"/>
              </a:rPr>
              <a:t> Определены ответственные и исполнители по процессам.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kern="1200" dirty="0" smtClean="0">
                <a:solidFill>
                  <a:srgbClr val="0000CC"/>
                </a:solidFill>
                <a:latin typeface="Arial" pitchFamily="34" charset="0"/>
              </a:rPr>
              <a:t>Определен порядок и методы  самооценки подрядчика.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kern="1200" dirty="0" smtClean="0">
                <a:solidFill>
                  <a:srgbClr val="0000CC"/>
                </a:solidFill>
                <a:latin typeface="Arial" pitchFamily="34" charset="0"/>
              </a:rPr>
              <a:t> Определены критерии оценки деятельности генподрядчика, его рейтинг (степень удовлетворенность заказчика).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kern="1200" dirty="0" smtClean="0">
                <a:solidFill>
                  <a:srgbClr val="FF0000"/>
                </a:solidFill>
                <a:latin typeface="Arial" pitchFamily="34" charset="0"/>
              </a:rPr>
              <a:t>Принципы, заложенные в основу разработки Регламент универсальны, едины и комплексны  для строительства объектов вне зависимости от их ведомственной принадлежности.</a:t>
            </a:r>
          </a:p>
          <a:p>
            <a:pPr>
              <a:buNone/>
            </a:pPr>
            <a:r>
              <a:rPr lang="ru-RU" sz="2400" kern="1200" dirty="0" smtClean="0">
                <a:solidFill>
                  <a:srgbClr val="FF0000"/>
                </a:solidFill>
                <a:latin typeface="Arial" pitchFamily="34" charset="0"/>
              </a:rPr>
              <a:t>	</a:t>
            </a:r>
          </a:p>
          <a:p>
            <a:pPr>
              <a:buNone/>
            </a:pPr>
            <a:endParaRPr lang="ru-RU" sz="2000" kern="1200" dirty="0" smtClean="0">
              <a:solidFill>
                <a:srgbClr val="0000C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188913"/>
            <a:ext cx="7885112" cy="719137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 качества работ подрядных организаций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"/>
          <p:cNvGrpSpPr>
            <a:grpSpLocks noGrp="1" noChangeAspect="1"/>
          </p:cNvGrpSpPr>
          <p:nvPr/>
        </p:nvGrpSpPr>
        <p:grpSpPr bwMode="auto">
          <a:xfrm>
            <a:off x="0" y="1052513"/>
            <a:ext cx="9144000" cy="5805487"/>
            <a:chOff x="647" y="979"/>
            <a:chExt cx="10729" cy="9269"/>
          </a:xfrm>
        </p:grpSpPr>
        <p:sp>
          <p:nvSpPr>
            <p:cNvPr id="6" name="AutoShape 2"/>
            <p:cNvSpPr>
              <a:spLocks noChangeAspect="1" noChangeArrowheads="1"/>
            </p:cNvSpPr>
            <p:nvPr/>
          </p:nvSpPr>
          <p:spPr bwMode="auto">
            <a:xfrm>
              <a:off x="647" y="979"/>
              <a:ext cx="10729" cy="857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1060" y="1687"/>
              <a:ext cx="1881" cy="741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</a:rPr>
                <a:t>З</a:t>
              </a:r>
              <a:r>
                <a:rPr kumimoji="0" lang="ru-RU" sz="90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</a:rPr>
                <a:t>аказчик</a:t>
              </a:r>
              <a:endParaRPr kumimoji="0" lang="ru-RU" sz="18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4416" y="1459"/>
              <a:ext cx="2393" cy="13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</a:rPr>
                <a:t>Анкета удовлетворенности заказчика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8691" y="1801"/>
              <a:ext cx="2401" cy="6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Times New Roman" pitchFamily="18" charset="0"/>
                </a:rPr>
                <a:t>Конкурентные закупки (выбор генподрядчика)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" name="AutoShape 6"/>
            <p:cNvCxnSpPr>
              <a:cxnSpLocks noChangeShapeType="1"/>
              <a:stCxn id="8" idx="6"/>
              <a:endCxn id="9" idx="1"/>
            </p:cNvCxnSpPr>
            <p:nvPr/>
          </p:nvCxnSpPr>
          <p:spPr bwMode="auto">
            <a:xfrm>
              <a:off x="6809" y="2115"/>
              <a:ext cx="1882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AutoShape 7"/>
            <p:cNvCxnSpPr>
              <a:cxnSpLocks noChangeShapeType="1"/>
            </p:cNvCxnSpPr>
            <p:nvPr/>
          </p:nvCxnSpPr>
          <p:spPr bwMode="auto">
            <a:xfrm>
              <a:off x="2703" y="2187"/>
              <a:ext cx="171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AutoShape 8"/>
            <p:cNvCxnSpPr>
              <a:cxnSpLocks noChangeShapeType="1"/>
            </p:cNvCxnSpPr>
            <p:nvPr/>
          </p:nvCxnSpPr>
          <p:spPr bwMode="auto">
            <a:xfrm>
              <a:off x="2702" y="1900"/>
              <a:ext cx="1826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/>
            </a:ln>
          </p:spPr>
        </p:cxn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702" y="3151"/>
              <a:ext cx="4674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</a:rPr>
                <a:t>ОЦЕНКА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702" y="3367"/>
              <a:ext cx="3135" cy="4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Times New Roman" pitchFamily="18" charset="0"/>
                </a:rPr>
                <a:t>Оценка деятельности по </a:t>
              </a:r>
              <a:r>
                <a:rPr lang="ru-RU" sz="1000" b="1" dirty="0" smtClean="0">
                  <a:solidFill>
                    <a:srgbClr val="00B0F0"/>
                  </a:solidFill>
                  <a:latin typeface="Times New Roman" pitchFamily="18" charset="0"/>
                </a:rPr>
                <a:t>качеств</a:t>
              </a: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Times New Roman" pitchFamily="18" charset="0"/>
                </a:rPr>
                <a:t>у СМР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6870" y="3367"/>
              <a:ext cx="1539" cy="4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Самооценка генподрядчика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4587" y="4537"/>
              <a:ext cx="1938" cy="969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</a:rPr>
                <a:t>Генподряд-чик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6977" y="4390"/>
              <a:ext cx="2013" cy="127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</a:rPr>
                <a:t>Анкета удовлетворенности генподрядчика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9432" y="4765"/>
              <a:ext cx="1660" cy="6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</a:rPr>
                <a:t>Выбор субподрядчика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9" name="AutoShape 15"/>
            <p:cNvCxnSpPr>
              <a:cxnSpLocks noChangeShapeType="1"/>
            </p:cNvCxnSpPr>
            <p:nvPr/>
          </p:nvCxnSpPr>
          <p:spPr bwMode="auto">
            <a:xfrm>
              <a:off x="8946" y="4878"/>
              <a:ext cx="488" cy="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" name="AutoShape 16"/>
            <p:cNvCxnSpPr>
              <a:cxnSpLocks noChangeShapeType="1"/>
            </p:cNvCxnSpPr>
            <p:nvPr/>
          </p:nvCxnSpPr>
          <p:spPr bwMode="auto">
            <a:xfrm>
              <a:off x="6239" y="5163"/>
              <a:ext cx="79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AutoShape 17"/>
            <p:cNvCxnSpPr>
              <a:cxnSpLocks noChangeShapeType="1"/>
            </p:cNvCxnSpPr>
            <p:nvPr/>
          </p:nvCxnSpPr>
          <p:spPr bwMode="auto">
            <a:xfrm>
              <a:off x="6239" y="4878"/>
              <a:ext cx="79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/>
            </a:ln>
          </p:spPr>
        </p:cxnSp>
        <p:cxnSp>
          <p:nvCxnSpPr>
            <p:cNvPr id="22" name="AutoShape 18"/>
            <p:cNvCxnSpPr>
              <a:cxnSpLocks noChangeShapeType="1"/>
            </p:cNvCxnSpPr>
            <p:nvPr/>
          </p:nvCxnSpPr>
          <p:spPr bwMode="auto">
            <a:xfrm>
              <a:off x="3731" y="4876"/>
              <a:ext cx="114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/>
            </a:ln>
          </p:spPr>
        </p:cxnSp>
        <p:cxnSp>
          <p:nvCxnSpPr>
            <p:cNvPr id="23" name="AutoShape 19"/>
            <p:cNvCxnSpPr>
              <a:cxnSpLocks noChangeShapeType="1"/>
            </p:cNvCxnSpPr>
            <p:nvPr/>
          </p:nvCxnSpPr>
          <p:spPr bwMode="auto">
            <a:xfrm>
              <a:off x="5668" y="3847"/>
              <a:ext cx="1" cy="7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4" name="AutoShape 20"/>
            <p:cNvCxnSpPr>
              <a:cxnSpLocks noChangeShapeType="1"/>
            </p:cNvCxnSpPr>
            <p:nvPr/>
          </p:nvCxnSpPr>
          <p:spPr bwMode="auto">
            <a:xfrm flipV="1">
              <a:off x="5341" y="3865"/>
              <a:ext cx="1" cy="7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8604" y="3009"/>
              <a:ext cx="2652" cy="6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</a:rPr>
                <a:t>Договор подряда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2941" y="6418"/>
              <a:ext cx="3135" cy="4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Times New Roman" pitchFamily="18" charset="0"/>
                </a:rPr>
                <a:t>Оценка деятельности по качеству СМР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6076" y="6418"/>
              <a:ext cx="1539" cy="4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Самооценка субподрядчика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AutoShape 24"/>
            <p:cNvSpPr>
              <a:spLocks noChangeArrowheads="1"/>
            </p:cNvSpPr>
            <p:nvPr/>
          </p:nvSpPr>
          <p:spPr bwMode="auto">
            <a:xfrm>
              <a:off x="6809" y="7158"/>
              <a:ext cx="2671" cy="969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</a:rPr>
                <a:t>Субподрядчик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1259" y="7308"/>
              <a:ext cx="2280" cy="96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</a:rPr>
                <a:t>Результаты контроля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0" name="AutoShape 26"/>
            <p:cNvCxnSpPr>
              <a:cxnSpLocks noChangeShapeType="1"/>
            </p:cNvCxnSpPr>
            <p:nvPr/>
          </p:nvCxnSpPr>
          <p:spPr bwMode="auto">
            <a:xfrm flipV="1">
              <a:off x="5415" y="6893"/>
              <a:ext cx="1" cy="39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" name="AutoShape 27"/>
            <p:cNvCxnSpPr>
              <a:cxnSpLocks noChangeShapeType="1"/>
            </p:cNvCxnSpPr>
            <p:nvPr/>
          </p:nvCxnSpPr>
          <p:spPr bwMode="auto">
            <a:xfrm>
              <a:off x="5701" y="6932"/>
              <a:ext cx="1" cy="36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9432" y="6251"/>
              <a:ext cx="1660" cy="6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Times New Roman" pitchFamily="18" charset="0"/>
                </a:rPr>
                <a:t>Договор подряда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3" name="AutoShape 29"/>
            <p:cNvCxnSpPr>
              <a:cxnSpLocks noChangeShapeType="1"/>
            </p:cNvCxnSpPr>
            <p:nvPr/>
          </p:nvCxnSpPr>
          <p:spPr bwMode="auto">
            <a:xfrm>
              <a:off x="10254" y="5430"/>
              <a:ext cx="1" cy="8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4" name="AutoShape 30"/>
            <p:cNvCxnSpPr>
              <a:cxnSpLocks noChangeShapeType="1"/>
            </p:cNvCxnSpPr>
            <p:nvPr/>
          </p:nvCxnSpPr>
          <p:spPr bwMode="auto">
            <a:xfrm>
              <a:off x="1737" y="9837"/>
              <a:ext cx="219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35" name="AutoShape 31"/>
            <p:cNvCxnSpPr>
              <a:cxnSpLocks noChangeShapeType="1"/>
            </p:cNvCxnSpPr>
            <p:nvPr/>
          </p:nvCxnSpPr>
          <p:spPr bwMode="auto">
            <a:xfrm>
              <a:off x="1738" y="9381"/>
              <a:ext cx="219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1680" y="8426"/>
              <a:ext cx="2557" cy="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1000" b="1" dirty="0" smtClean="0">
                <a:solidFill>
                  <a:srgbClr val="FF0000"/>
                </a:solidFill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Управление (Процедуры оценки)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Text Box 33"/>
            <p:cNvSpPr txBox="1">
              <a:spLocks noChangeArrowheads="1"/>
            </p:cNvSpPr>
            <p:nvPr/>
          </p:nvSpPr>
          <p:spPr bwMode="auto">
            <a:xfrm>
              <a:off x="1737" y="9850"/>
              <a:ext cx="2051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</a:rPr>
                <a:t>Информация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8" name="AutoShape 34"/>
            <p:cNvCxnSpPr>
              <a:cxnSpLocks noChangeShapeType="1"/>
              <a:stCxn id="9" idx="2"/>
              <a:endCxn id="25" idx="0"/>
            </p:cNvCxnSpPr>
            <p:nvPr/>
          </p:nvCxnSpPr>
          <p:spPr bwMode="auto">
            <a:xfrm>
              <a:off x="9891" y="2428"/>
              <a:ext cx="39" cy="5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9" name="AutoShape 35"/>
            <p:cNvCxnSpPr>
              <a:cxnSpLocks noChangeShapeType="1"/>
            </p:cNvCxnSpPr>
            <p:nvPr/>
          </p:nvCxnSpPr>
          <p:spPr bwMode="auto">
            <a:xfrm>
              <a:off x="2227" y="2374"/>
              <a:ext cx="1" cy="7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2052" y="4708"/>
              <a:ext cx="1650" cy="6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Инспекционный контроль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2993" y="6233"/>
              <a:ext cx="4666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</a:rPr>
                <a:t>ОЦЕНКА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42" name="AutoShape 38"/>
            <p:cNvCxnSpPr>
              <a:cxnSpLocks noChangeShapeType="1"/>
            </p:cNvCxnSpPr>
            <p:nvPr/>
          </p:nvCxnSpPr>
          <p:spPr bwMode="auto">
            <a:xfrm>
              <a:off x="2289" y="4152"/>
              <a:ext cx="1" cy="5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3" name="AutoShape 39"/>
            <p:cNvCxnSpPr>
              <a:cxnSpLocks noChangeShapeType="1"/>
            </p:cNvCxnSpPr>
            <p:nvPr/>
          </p:nvCxnSpPr>
          <p:spPr bwMode="auto">
            <a:xfrm>
              <a:off x="1729" y="2374"/>
              <a:ext cx="8" cy="7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/>
            </a:ln>
          </p:spPr>
        </p:cxnSp>
        <p:cxnSp>
          <p:nvCxnSpPr>
            <p:cNvPr id="44" name="AutoShape 40"/>
            <p:cNvCxnSpPr>
              <a:cxnSpLocks noChangeShapeType="1"/>
            </p:cNvCxnSpPr>
            <p:nvPr/>
          </p:nvCxnSpPr>
          <p:spPr bwMode="auto">
            <a:xfrm>
              <a:off x="2702" y="4025"/>
              <a:ext cx="1" cy="7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/>
            </a:ln>
          </p:spPr>
        </p:cxnSp>
        <p:cxnSp>
          <p:nvCxnSpPr>
            <p:cNvPr id="45" name="AutoShape 41"/>
            <p:cNvCxnSpPr>
              <a:cxnSpLocks noChangeShapeType="1"/>
            </p:cNvCxnSpPr>
            <p:nvPr/>
          </p:nvCxnSpPr>
          <p:spPr bwMode="auto">
            <a:xfrm>
              <a:off x="5686" y="2819"/>
              <a:ext cx="1" cy="3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/>
            </a:ln>
          </p:spPr>
        </p:cxnSp>
        <p:cxnSp>
          <p:nvCxnSpPr>
            <p:cNvPr id="46" name="AutoShape 42"/>
            <p:cNvCxnSpPr>
              <a:cxnSpLocks noChangeShapeType="1"/>
            </p:cNvCxnSpPr>
            <p:nvPr/>
          </p:nvCxnSpPr>
          <p:spPr bwMode="auto">
            <a:xfrm>
              <a:off x="5441" y="2767"/>
              <a:ext cx="1" cy="3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7" name="AutoShape 43"/>
            <p:cNvCxnSpPr>
              <a:cxnSpLocks noChangeShapeType="1"/>
            </p:cNvCxnSpPr>
            <p:nvPr/>
          </p:nvCxnSpPr>
          <p:spPr bwMode="auto">
            <a:xfrm>
              <a:off x="5669" y="5430"/>
              <a:ext cx="1" cy="7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8" name="AutoShape 44"/>
            <p:cNvCxnSpPr>
              <a:cxnSpLocks noChangeShapeType="1"/>
            </p:cNvCxnSpPr>
            <p:nvPr/>
          </p:nvCxnSpPr>
          <p:spPr bwMode="auto">
            <a:xfrm>
              <a:off x="5415" y="5444"/>
              <a:ext cx="1" cy="7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/>
            </a:ln>
          </p:spPr>
        </p:cxn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4764" y="7299"/>
              <a:ext cx="1613" cy="7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Инспекционный контроль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50" name="AutoShape 46"/>
            <p:cNvCxnSpPr>
              <a:cxnSpLocks noChangeShapeType="1"/>
            </p:cNvCxnSpPr>
            <p:nvPr/>
          </p:nvCxnSpPr>
          <p:spPr bwMode="auto">
            <a:xfrm>
              <a:off x="8935" y="5164"/>
              <a:ext cx="50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/>
            </a:ln>
          </p:spPr>
        </p:cxnSp>
        <p:cxnSp>
          <p:nvCxnSpPr>
            <p:cNvPr id="51" name="AutoShape 47"/>
            <p:cNvCxnSpPr>
              <a:cxnSpLocks noChangeShapeType="1"/>
              <a:stCxn id="32" idx="2"/>
              <a:endCxn id="28" idx="3"/>
            </p:cNvCxnSpPr>
            <p:nvPr/>
          </p:nvCxnSpPr>
          <p:spPr bwMode="auto">
            <a:xfrm rot="5400000">
              <a:off x="9488" y="6870"/>
              <a:ext cx="765" cy="782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2" name="AutoShape 48"/>
            <p:cNvCxnSpPr>
              <a:cxnSpLocks noChangeShapeType="1"/>
              <a:stCxn id="25" idx="2"/>
            </p:cNvCxnSpPr>
            <p:nvPr/>
          </p:nvCxnSpPr>
          <p:spPr bwMode="auto">
            <a:xfrm>
              <a:off x="9930" y="3636"/>
              <a:ext cx="0" cy="4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3" name="AutoShape 49"/>
            <p:cNvCxnSpPr>
              <a:cxnSpLocks noChangeShapeType="1"/>
            </p:cNvCxnSpPr>
            <p:nvPr/>
          </p:nvCxnSpPr>
          <p:spPr bwMode="auto">
            <a:xfrm>
              <a:off x="6006" y="4111"/>
              <a:ext cx="391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4" name="AutoShape 50"/>
            <p:cNvCxnSpPr>
              <a:cxnSpLocks noChangeShapeType="1"/>
            </p:cNvCxnSpPr>
            <p:nvPr/>
          </p:nvCxnSpPr>
          <p:spPr bwMode="auto">
            <a:xfrm>
              <a:off x="5994" y="4111"/>
              <a:ext cx="1" cy="6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5" name="AutoShape 51"/>
            <p:cNvCxnSpPr>
              <a:cxnSpLocks noChangeShapeType="1"/>
            </p:cNvCxnSpPr>
            <p:nvPr/>
          </p:nvCxnSpPr>
          <p:spPr bwMode="auto">
            <a:xfrm>
              <a:off x="6377" y="7407"/>
              <a:ext cx="111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/>
            </a:ln>
          </p:spPr>
        </p:cxnSp>
        <p:cxnSp>
          <p:nvCxnSpPr>
            <p:cNvPr id="56" name="AutoShape 52"/>
            <p:cNvCxnSpPr>
              <a:cxnSpLocks noChangeShapeType="1"/>
            </p:cNvCxnSpPr>
            <p:nvPr/>
          </p:nvCxnSpPr>
          <p:spPr bwMode="auto">
            <a:xfrm>
              <a:off x="6400" y="7878"/>
              <a:ext cx="107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7" name="AutoShape 53"/>
            <p:cNvCxnSpPr>
              <a:cxnSpLocks noChangeShapeType="1"/>
            </p:cNvCxnSpPr>
            <p:nvPr/>
          </p:nvCxnSpPr>
          <p:spPr bwMode="auto">
            <a:xfrm>
              <a:off x="3521" y="7478"/>
              <a:ext cx="125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/>
            </a:ln>
          </p:spPr>
        </p:cxnSp>
        <p:cxnSp>
          <p:nvCxnSpPr>
            <p:cNvPr id="58" name="AutoShape 54"/>
            <p:cNvCxnSpPr>
              <a:cxnSpLocks noChangeShapeType="1"/>
            </p:cNvCxnSpPr>
            <p:nvPr/>
          </p:nvCxnSpPr>
          <p:spPr bwMode="auto">
            <a:xfrm>
              <a:off x="3589" y="7792"/>
              <a:ext cx="117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9" name="AutoShape 55"/>
            <p:cNvCxnSpPr>
              <a:cxnSpLocks noChangeShapeType="1"/>
              <a:stCxn id="29" idx="0"/>
              <a:endCxn id="41" idx="1"/>
            </p:cNvCxnSpPr>
            <p:nvPr/>
          </p:nvCxnSpPr>
          <p:spPr bwMode="auto">
            <a:xfrm rot="5400000" flipH="1" flipV="1">
              <a:off x="2216" y="6531"/>
              <a:ext cx="961" cy="594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60" name="Oval 56"/>
            <p:cNvSpPr>
              <a:spLocks noChangeArrowheads="1"/>
            </p:cNvSpPr>
            <p:nvPr/>
          </p:nvSpPr>
          <p:spPr bwMode="auto">
            <a:xfrm>
              <a:off x="884" y="3141"/>
              <a:ext cx="2280" cy="96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</a:rPr>
                <a:t>Результаты контроля и аудитов качества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61" name="AutoShape 57"/>
            <p:cNvCxnSpPr>
              <a:cxnSpLocks noChangeShapeType="1"/>
            </p:cNvCxnSpPr>
            <p:nvPr/>
          </p:nvCxnSpPr>
          <p:spPr bwMode="auto">
            <a:xfrm flipV="1">
              <a:off x="7939" y="5672"/>
              <a:ext cx="1" cy="14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2" name="AutoShape 58"/>
            <p:cNvCxnSpPr>
              <a:cxnSpLocks noChangeShapeType="1"/>
            </p:cNvCxnSpPr>
            <p:nvPr/>
          </p:nvCxnSpPr>
          <p:spPr bwMode="auto">
            <a:xfrm>
              <a:off x="8361" y="5657"/>
              <a:ext cx="8" cy="15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3" name="AutoShape 59"/>
            <p:cNvCxnSpPr>
              <a:cxnSpLocks noChangeShapeType="1"/>
            </p:cNvCxnSpPr>
            <p:nvPr/>
          </p:nvCxnSpPr>
          <p:spPr bwMode="auto">
            <a:xfrm>
              <a:off x="6779" y="2349"/>
              <a:ext cx="184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/>
            </a:ln>
          </p:spPr>
        </p:cxnSp>
        <p:cxnSp>
          <p:nvCxnSpPr>
            <p:cNvPr id="64" name="AutoShape 60"/>
            <p:cNvCxnSpPr>
              <a:cxnSpLocks noChangeShapeType="1"/>
            </p:cNvCxnSpPr>
            <p:nvPr/>
          </p:nvCxnSpPr>
          <p:spPr bwMode="auto">
            <a:xfrm>
              <a:off x="3731" y="5165"/>
              <a:ext cx="117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5" name="AutoShape 61"/>
            <p:cNvCxnSpPr>
              <a:cxnSpLocks noChangeShapeType="1"/>
            </p:cNvCxnSpPr>
            <p:nvPr/>
          </p:nvCxnSpPr>
          <p:spPr bwMode="auto">
            <a:xfrm>
              <a:off x="3185" y="3599"/>
              <a:ext cx="546" cy="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243407"/>
            <a:ext cx="8352928" cy="115145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Инструмент реализации программы</a:t>
            </a:r>
            <a:r>
              <a:rPr lang="ru-RU" sz="24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4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моделирование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052513"/>
            <a:ext cx="8460432" cy="5472112"/>
          </a:xfrm>
        </p:spPr>
        <p:txBody>
          <a:bodyPr/>
          <a:lstStyle/>
          <a:p>
            <a:pPr algn="just"/>
            <a:r>
              <a:rPr lang="ru-RU" sz="2400" b="1" kern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строительстве все шире внедряется З</a:t>
            </a:r>
            <a:r>
              <a:rPr lang="en-US" sz="2400" b="1" kern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400" b="1" kern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моделирование в проектировании объектов и цифровое представление исполнительной документации «как» построено.</a:t>
            </a:r>
          </a:p>
          <a:p>
            <a:pPr algn="just"/>
            <a:r>
              <a:rPr lang="ru-RU" sz="2400" b="1" kern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Решает вопросы организации контроля за ходом и качеством строительства.</a:t>
            </a:r>
          </a:p>
          <a:p>
            <a:pPr algn="just"/>
            <a:r>
              <a:rPr lang="ru-RU" sz="2400" b="1" kern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зависимости от задания заказчика, могут привязывать к конкретному элементу строящегося объекта его физические характеристики (данные сертификата, паспорта), статус («в изготовлении», «в логистике», «смонтирован») и т.д., </a:t>
            </a:r>
          </a:p>
          <a:p>
            <a:pPr algn="just"/>
            <a:r>
              <a:rPr lang="ru-RU" sz="24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Недостаток существующих моделей - статичность, или в лучшем случае, дискретность по времени.</a:t>
            </a:r>
          </a:p>
          <a:p>
            <a:endParaRPr lang="ru-RU" sz="2400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9"/>
            <a:ext cx="7884368" cy="720080"/>
          </a:xfrm>
        </p:spPr>
        <p:txBody>
          <a:bodyPr/>
          <a:lstStyle/>
          <a:p>
            <a:r>
              <a:rPr lang="ru-RU" kern="1200" dirty="0" smtClean="0">
                <a:latin typeface="Arial" pitchFamily="34" charset="0"/>
              </a:rPr>
              <a:t/>
            </a:r>
            <a:br>
              <a:rPr lang="ru-RU" kern="1200" dirty="0" smtClean="0">
                <a:latin typeface="Arial" pitchFamily="34" charset="0"/>
              </a:rPr>
            </a:br>
            <a:r>
              <a:rPr lang="ru-RU" sz="24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Приоритеты разработки программ З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4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моделирования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052736"/>
            <a:ext cx="8532440" cy="5805264"/>
          </a:xfrm>
        </p:spPr>
        <p:txBody>
          <a:bodyPr/>
          <a:lstStyle/>
          <a:p>
            <a:pPr marL="712788" indent="-261938" algn="just">
              <a:buNone/>
              <a:tabLst>
                <a:tab pos="712788" algn="l"/>
              </a:tabLst>
            </a:pPr>
            <a:endParaRPr lang="ru-RU" sz="2000" kern="1200" dirty="0" smtClean="0">
              <a:latin typeface="Arial" pitchFamily="34" charset="0"/>
            </a:endParaRPr>
          </a:p>
          <a:p>
            <a:pPr marL="712788" indent="-261938" algn="just">
              <a:buFontTx/>
              <a:buChar char="-"/>
              <a:tabLst>
                <a:tab pos="712788" algn="l"/>
              </a:tabLst>
            </a:pPr>
            <a:r>
              <a:rPr lang="ru-RU" sz="2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Привязка к указанному элементу процесса ведения исполнительной документации.</a:t>
            </a:r>
          </a:p>
          <a:p>
            <a:pPr marL="712788" indent="-261938" algn="just">
              <a:buFontTx/>
              <a:buChar char="-"/>
              <a:tabLst>
                <a:tab pos="712788" algn="l"/>
              </a:tabLst>
            </a:pPr>
            <a:r>
              <a:rPr lang="ru-RU" sz="2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базы данных по производству работ на основе информации, которую фиксирует планшетный компьютер работника службы контроля качества.</a:t>
            </a:r>
          </a:p>
          <a:p>
            <a:pPr marL="712788" indent="-261938" algn="just">
              <a:buFontTx/>
              <a:buChar char="-"/>
              <a:tabLst>
                <a:tab pos="712788" algn="l"/>
              </a:tabLst>
            </a:pPr>
            <a:r>
              <a:rPr lang="ru-RU" sz="2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Включение данных в базу на основе подтвержденных электронной подписью полномочий исполнителя на внесение изменений.</a:t>
            </a:r>
          </a:p>
          <a:p>
            <a:pPr marL="712788" indent="-261938" algn="just">
              <a:buFontTx/>
              <a:buChar char="-"/>
              <a:tabLst>
                <a:tab pos="712788" algn="l"/>
              </a:tabLst>
            </a:pPr>
            <a:r>
              <a:rPr lang="ru-RU" sz="2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Поддержка иерархии доступа по просмотру и внесению изменений.</a:t>
            </a:r>
          </a:p>
          <a:p>
            <a:pPr marL="712788" indent="-261938" algn="just">
              <a:buFontTx/>
              <a:buChar char="-"/>
              <a:tabLst>
                <a:tab pos="712788" algn="l"/>
              </a:tabLst>
            </a:pPr>
            <a:endParaRPr lang="ru-RU" sz="2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188913"/>
            <a:ext cx="7885112" cy="719137"/>
          </a:xfrm>
        </p:spPr>
        <p:txBody>
          <a:bodyPr/>
          <a:lstStyle/>
          <a:p>
            <a:pPr algn="ctr"/>
            <a:r>
              <a:rPr lang="ru-RU" sz="24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Приоритеты разработки программ </a:t>
            </a:r>
            <a:r>
              <a:rPr lang="ru-RU" sz="24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информационного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моделирования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052736"/>
            <a:ext cx="8532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2788" indent="-261938" algn="just">
              <a:buFontTx/>
              <a:buChar char="-"/>
              <a:tabLst>
                <a:tab pos="712788" algn="l"/>
              </a:tabLs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Предоставление возможности просмотра данных строительства и контроля его качества представителям инвестора, заказчика, контролирующей организации и руководства подрядчика, с фиксацией факта просмотра. </a:t>
            </a:r>
          </a:p>
          <a:p>
            <a:pPr marL="712788" indent="-261938" algn="just">
              <a:buFontTx/>
              <a:buChar char="-"/>
              <a:tabLst>
                <a:tab pos="712788" algn="l"/>
              </a:tabLs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Контроль процесса и условий эксплуатации объекта, до его ликвидации.</a:t>
            </a:r>
          </a:p>
          <a:p>
            <a:pPr marL="712788" indent="-261938" algn="just">
              <a:buFontTx/>
              <a:buChar char="-"/>
              <a:tabLst>
                <a:tab pos="712788" algn="l"/>
              </a:tabLs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Планирование регламентных и ремонтных работ, в зависимости от условий эксплуатации.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1259632" y="160338"/>
            <a:ext cx="7427168" cy="561975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 З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D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МОДЕЛЬ И ЕЕ ВОПЛОЩЕНИЕ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4819" name="Рисунок 6" descr="4.jpg"/>
          <p:cNvPicPr>
            <a:picLocks noChangeAspect="1"/>
          </p:cNvPicPr>
          <p:nvPr/>
        </p:nvPicPr>
        <p:blipFill>
          <a:blip r:embed="rId2" cstate="print"/>
          <a:srcRect r="17818"/>
          <a:stretch>
            <a:fillRect/>
          </a:stretch>
        </p:blipFill>
        <p:spPr bwMode="auto">
          <a:xfrm>
            <a:off x="247650" y="1028700"/>
            <a:ext cx="5359400" cy="3667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409575" y="5429250"/>
            <a:ext cx="4300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 dirty="0"/>
              <a:t>Отделение очистки и осушки воздуха</a:t>
            </a:r>
          </a:p>
        </p:txBody>
      </p:sp>
      <p:pic>
        <p:nvPicPr>
          <p:cNvPr id="34821" name="Рисунок 5" descr="P100087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6363" y="1409700"/>
            <a:ext cx="3757612" cy="5010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5E1044-87B1-4665-A4CB-7D8A92C3AEBD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9575" y="5044302"/>
            <a:ext cx="4402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Азотно-кислородная станция</a:t>
            </a:r>
          </a:p>
        </p:txBody>
      </p:sp>
      <p:grpSp>
        <p:nvGrpSpPr>
          <p:cNvPr id="3" name="Группа 15"/>
          <p:cNvGrpSpPr/>
          <p:nvPr/>
        </p:nvGrpSpPr>
        <p:grpSpPr>
          <a:xfrm>
            <a:off x="0" y="894706"/>
            <a:ext cx="9144001" cy="5595915"/>
            <a:chOff x="0" y="894706"/>
            <a:chExt cx="9144001" cy="5595915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22289" t="75303" r="24322" b="5373"/>
            <a:stretch>
              <a:fillRect/>
            </a:stretch>
          </p:blipFill>
          <p:spPr bwMode="auto">
            <a:xfrm>
              <a:off x="1" y="4941519"/>
              <a:ext cx="9144000" cy="1549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9" descr="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894706"/>
              <a:ext cx="9144000" cy="4074289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Выводы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1124744"/>
            <a:ext cx="8100392" cy="5733256"/>
          </a:xfrm>
        </p:spPr>
        <p:txBody>
          <a:bodyPr/>
          <a:lstStyle/>
          <a:p>
            <a:pPr marL="457200" lvl="0" indent="-457200" algn="just">
              <a:buAutoNum type="arabicPeriod"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Экономический тренд современности - снижение затрат в целом, в том числе на этапе строительства. </a:t>
            </a:r>
          </a:p>
          <a:p>
            <a:pPr marL="457200" lvl="0" indent="-457200" algn="just">
              <a:buNone/>
            </a:pPr>
            <a:endParaRPr lang="ru-RU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Повышение качества строительства требует увеличения объема, глубины и достоверности контрольных операций и влечет за собой увеличение издержек.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600" y="908720"/>
            <a:ext cx="8172400" cy="5472112"/>
          </a:xfrm>
        </p:spPr>
        <p:txBody>
          <a:bodyPr/>
          <a:lstStyle/>
          <a:p>
            <a:pPr lvl="0" algn="just"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Реализация предложенной единой системы по организации контроля качества на всех стадиях жизненного цикла объекта позволит:</a:t>
            </a:r>
          </a:p>
          <a:p>
            <a:pPr lvl="0" algn="just"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а) снизить издержки инвестора и заказчика, подрядчиков на 15 – 20 %;</a:t>
            </a:r>
          </a:p>
          <a:p>
            <a:pPr lvl="0" algn="just"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б) оптимизировать процессы управления строительством заказчиком, проектировщиком и подрядчиком; </a:t>
            </a:r>
          </a:p>
          <a:p>
            <a:pPr lvl="0" algn="just"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в) минимизировать риски отказов объекта в процессе строительства и эксплуатации, снизив их оценочно на 15 – 20 %;</a:t>
            </a:r>
          </a:p>
          <a:p>
            <a:pPr lvl="0" algn="just"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г) повысить качество проектирования и строительства.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Инструмент реализации единой системы по организации контроля качества - применение 3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моделирования объектов на полный жизненный цикл.</a:t>
            </a:r>
            <a:endParaRPr lang="ru-RU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Предложения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908720"/>
            <a:ext cx="8100392" cy="5949280"/>
          </a:xfrm>
        </p:spPr>
        <p:txBody>
          <a:bodyPr/>
          <a:lstStyle/>
          <a:p>
            <a:pPr lvl="0" algn="just">
              <a:buNone/>
            </a:pPr>
            <a:endPara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lvl="0" indent="-457200" algn="just">
              <a:spcBef>
                <a:spcPts val="0"/>
              </a:spcBef>
              <a:buAutoNum type="arabicPeriod"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Разработать единую систему нормативно-технической документации для оценки соответствия деятельности всех участников процесса контроля качества строительства: заказчиков, изыскателей, проектировщиков, подрядчиков, эксплуатации и 3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моделирования. </a:t>
            </a:r>
          </a:p>
          <a:p>
            <a:pPr marL="457200" lvl="0" indent="-457200" algn="just">
              <a:spcBef>
                <a:spcPts val="0"/>
              </a:spcBef>
              <a:buNone/>
            </a:pPr>
            <a:endParaRPr lang="ru-RU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Включать в технические задания на проектирование особо опасных,  технически сложных и уникальных объектов требования о разработке и дальнейшем использовании при строительстве и эксплуатации 3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модели объекта.</a:t>
            </a:r>
          </a:p>
          <a:p>
            <a:pPr lvl="0" algn="just">
              <a:spcBef>
                <a:spcPts val="0"/>
              </a:spcBef>
              <a:buNone/>
            </a:pPr>
            <a:endParaRPr lang="ru-RU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Определить «пилотные» проекты для апробирования предлагаемых инноваций. 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Предложения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836712"/>
            <a:ext cx="8388424" cy="6021288"/>
          </a:xfrm>
        </p:spPr>
        <p:txBody>
          <a:bodyPr/>
          <a:lstStyle/>
          <a:p>
            <a:pPr algn="just">
              <a:lnSpc>
                <a:spcPts val="2400"/>
              </a:lnSpc>
              <a:spcBef>
                <a:spcPts val="0"/>
              </a:spcBef>
              <a:buNone/>
              <a:tabLst>
                <a:tab pos="355600" algn="l"/>
              </a:tabLst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	Инструмент реализации единой системы по организации контроля качества - применение 3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моделирования объектов на полный жизненный цикл.</a:t>
            </a:r>
            <a:endParaRPr lang="ru-RU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ts val="2400"/>
              </a:lnSpc>
              <a:spcBef>
                <a:spcPts val="0"/>
              </a:spcBef>
              <a:buNone/>
            </a:pPr>
            <a:endParaRPr lang="ru-RU" sz="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5. Организовать совместное Минстрой, НОСТРОЙ и НОП финансирование разработки системы нормативных документов, регламентирующих процессы организации контроля качества и разработки 3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модели объекта на весь жизненный цикл объекта. </a:t>
            </a:r>
          </a:p>
          <a:p>
            <a:pPr lvl="0" algn="just">
              <a:lnSpc>
                <a:spcPts val="2400"/>
              </a:lnSpc>
              <a:spcBef>
                <a:spcPts val="0"/>
              </a:spcBef>
              <a:buNone/>
            </a:pPr>
            <a:endParaRPr lang="ru-RU" sz="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6.	Придать программе разработки единой системы по организации контроля качества государственный статус с прямым финансированием из правительственного бюджета либо за счет налоговых льгот и других преференций . </a:t>
            </a:r>
          </a:p>
          <a:p>
            <a:pPr lvl="0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1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Это даст возможность в кратчайшие сроки реализовать поставленные цели и обеспечить защиту экономических интересов России и ее компаний.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1"/>
            <a:ext cx="7705600" cy="90805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Концепция создания организации системы контроля качества жизненного цикла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44696018"/>
              </p:ext>
            </p:extLst>
          </p:nvPr>
        </p:nvGraphicFramePr>
        <p:xfrm>
          <a:off x="1187624" y="1241872"/>
          <a:ext cx="7705725" cy="5616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Прямая со стрелкой 3"/>
          <p:cNvCxnSpPr/>
          <p:nvPr/>
        </p:nvCxnSpPr>
        <p:spPr bwMode="auto">
          <a:xfrm flipH="1">
            <a:off x="3419872" y="1916832"/>
            <a:ext cx="1800200" cy="648072"/>
          </a:xfrm>
          <a:prstGeom prst="straightConnector1">
            <a:avLst/>
          </a:prstGeom>
          <a:solidFill>
            <a:srgbClr val="CCECFF"/>
          </a:solidFill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Прямая со стрелкой 6"/>
          <p:cNvCxnSpPr/>
          <p:nvPr/>
        </p:nvCxnSpPr>
        <p:spPr bwMode="auto">
          <a:xfrm>
            <a:off x="5220072" y="1916832"/>
            <a:ext cx="2448272" cy="576064"/>
          </a:xfrm>
          <a:prstGeom prst="straightConnector1">
            <a:avLst/>
          </a:prstGeom>
          <a:solidFill>
            <a:srgbClr val="CCECFF"/>
          </a:solidFill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Прямая со стрелкой 8"/>
          <p:cNvCxnSpPr/>
          <p:nvPr/>
        </p:nvCxnSpPr>
        <p:spPr bwMode="auto">
          <a:xfrm>
            <a:off x="3347864" y="3645024"/>
            <a:ext cx="1944216" cy="792088"/>
          </a:xfrm>
          <a:prstGeom prst="straightConnector1">
            <a:avLst/>
          </a:prstGeom>
          <a:solidFill>
            <a:srgbClr val="CCECFF"/>
          </a:solidFill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Прямая со стрелкой 10"/>
          <p:cNvCxnSpPr/>
          <p:nvPr/>
        </p:nvCxnSpPr>
        <p:spPr bwMode="auto">
          <a:xfrm flipH="1">
            <a:off x="5220072" y="3645024"/>
            <a:ext cx="2304256" cy="792088"/>
          </a:xfrm>
          <a:prstGeom prst="straightConnector1">
            <a:avLst/>
          </a:prstGeom>
          <a:solidFill>
            <a:srgbClr val="CCECFF"/>
          </a:solidFill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5616" y="1124744"/>
            <a:ext cx="7633592" cy="5472112"/>
          </a:xfrm>
        </p:spPr>
        <p:txBody>
          <a:bodyPr/>
          <a:lstStyle/>
          <a:p>
            <a:pPr lvl="0" algn="just">
              <a:buNone/>
            </a:pPr>
            <a:endPara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			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5"/>
          <p:cNvSpPr>
            <a:spLocks/>
          </p:cNvSpPr>
          <p:nvPr/>
        </p:nvSpPr>
        <p:spPr bwMode="auto">
          <a:xfrm>
            <a:off x="1115616" y="1484784"/>
            <a:ext cx="7920608" cy="5160640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20000 h 20000"/>
              <a:gd name="T4" fmla="*/ 20000 w 20000"/>
              <a:gd name="T5" fmla="*/ 20000 h 20000"/>
              <a:gd name="T6" fmla="*/ 20000 w 20000"/>
              <a:gd name="T7" fmla="*/ 0 h 20000"/>
              <a:gd name="T8" fmla="*/ 0 w 20000"/>
              <a:gd name="T9" fmla="*/ 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00" h="20000">
                <a:moveTo>
                  <a:pt x="0" y="0"/>
                </a:moveTo>
                <a:lnTo>
                  <a:pt x="0" y="20000"/>
                </a:lnTo>
                <a:lnTo>
                  <a:pt x="20000" y="20000"/>
                </a:lnTo>
                <a:lnTo>
                  <a:pt x="20000" y="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4" name="Freeform 74"/>
          <p:cNvSpPr>
            <a:spLocks/>
          </p:cNvSpPr>
          <p:nvPr/>
        </p:nvSpPr>
        <p:spPr bwMode="auto">
          <a:xfrm>
            <a:off x="1547664" y="1700808"/>
            <a:ext cx="7218362" cy="4510088"/>
          </a:xfrm>
          <a:custGeom>
            <a:avLst/>
            <a:gdLst>
              <a:gd name="T0" fmla="*/ 9555 w 20000"/>
              <a:gd name="T1" fmla="*/ 8 h 20000"/>
              <a:gd name="T2" fmla="*/ 8888 w 20000"/>
              <a:gd name="T3" fmla="*/ 60 h 20000"/>
              <a:gd name="T4" fmla="*/ 8209 w 20000"/>
              <a:gd name="T5" fmla="*/ 159 h 20000"/>
              <a:gd name="T6" fmla="*/ 7517 w 20000"/>
              <a:gd name="T7" fmla="*/ 312 h 20000"/>
              <a:gd name="T8" fmla="*/ 6803 w 20000"/>
              <a:gd name="T9" fmla="*/ 523 h 20000"/>
              <a:gd name="T10" fmla="*/ 6067 w 20000"/>
              <a:gd name="T11" fmla="*/ 805 h 20000"/>
              <a:gd name="T12" fmla="*/ 5302 w 20000"/>
              <a:gd name="T13" fmla="*/ 1169 h 20000"/>
              <a:gd name="T14" fmla="*/ 4510 w 20000"/>
              <a:gd name="T15" fmla="*/ 1640 h 20000"/>
              <a:gd name="T16" fmla="*/ 3698 w 20000"/>
              <a:gd name="T17" fmla="*/ 2234 h 20000"/>
              <a:gd name="T18" fmla="*/ 2876 w 20000"/>
              <a:gd name="T19" fmla="*/ 2979 h 20000"/>
              <a:gd name="T20" fmla="*/ 2073 w 20000"/>
              <a:gd name="T21" fmla="*/ 3901 h 20000"/>
              <a:gd name="T22" fmla="*/ 1326 w 20000"/>
              <a:gd name="T23" fmla="*/ 5018 h 20000"/>
              <a:gd name="T24" fmla="*/ 693 w 20000"/>
              <a:gd name="T25" fmla="*/ 6338 h 20000"/>
              <a:gd name="T26" fmla="*/ 236 w 20000"/>
              <a:gd name="T27" fmla="*/ 7833 h 20000"/>
              <a:gd name="T28" fmla="*/ 14 w 20000"/>
              <a:gd name="T29" fmla="*/ 9448 h 20000"/>
              <a:gd name="T30" fmla="*/ 33 w 20000"/>
              <a:gd name="T31" fmla="*/ 10820 h 20000"/>
              <a:gd name="T32" fmla="*/ 297 w 20000"/>
              <a:gd name="T33" fmla="*/ 12422 h 20000"/>
              <a:gd name="T34" fmla="*/ 788 w 20000"/>
              <a:gd name="T35" fmla="*/ 13889 h 20000"/>
              <a:gd name="T36" fmla="*/ 1444 w 20000"/>
              <a:gd name="T37" fmla="*/ 15176 h 20000"/>
              <a:gd name="T38" fmla="*/ 2203 w 20000"/>
              <a:gd name="T39" fmla="*/ 16260 h 20000"/>
              <a:gd name="T40" fmla="*/ 3012 w 20000"/>
              <a:gd name="T41" fmla="*/ 17153 h 20000"/>
              <a:gd name="T42" fmla="*/ 3833 w 20000"/>
              <a:gd name="T43" fmla="*/ 17870 h 20000"/>
              <a:gd name="T44" fmla="*/ 4644 w 20000"/>
              <a:gd name="T45" fmla="*/ 18442 h 20000"/>
              <a:gd name="T46" fmla="*/ 5430 w 20000"/>
              <a:gd name="T47" fmla="*/ 18894 h 20000"/>
              <a:gd name="T48" fmla="*/ 6190 w 20000"/>
              <a:gd name="T49" fmla="*/ 19244 h 20000"/>
              <a:gd name="T50" fmla="*/ 6923 w 20000"/>
              <a:gd name="T51" fmla="*/ 19515 h 20000"/>
              <a:gd name="T52" fmla="*/ 7633 w 20000"/>
              <a:gd name="T53" fmla="*/ 19715 h 20000"/>
              <a:gd name="T54" fmla="*/ 8324 w 20000"/>
              <a:gd name="T55" fmla="*/ 19858 h 20000"/>
              <a:gd name="T56" fmla="*/ 8999 w 20000"/>
              <a:gd name="T57" fmla="*/ 19948 h 20000"/>
              <a:gd name="T58" fmla="*/ 9666 w 20000"/>
              <a:gd name="T59" fmla="*/ 19992 h 20000"/>
              <a:gd name="T60" fmla="*/ 10108 w 20000"/>
              <a:gd name="T61" fmla="*/ 19997 h 20000"/>
              <a:gd name="T62" fmla="*/ 10775 w 20000"/>
              <a:gd name="T63" fmla="*/ 19967 h 20000"/>
              <a:gd name="T64" fmla="*/ 11447 w 20000"/>
              <a:gd name="T65" fmla="*/ 19893 h 20000"/>
              <a:gd name="T66" fmla="*/ 12131 w 20000"/>
              <a:gd name="T67" fmla="*/ 19767 h 20000"/>
              <a:gd name="T68" fmla="*/ 12834 w 20000"/>
              <a:gd name="T69" fmla="*/ 19589 h 20000"/>
              <a:gd name="T70" fmla="*/ 13560 w 20000"/>
              <a:gd name="T71" fmla="*/ 19343 h 20000"/>
              <a:gd name="T72" fmla="*/ 14310 w 20000"/>
              <a:gd name="T73" fmla="*/ 19023 h 20000"/>
              <a:gd name="T74" fmla="*/ 15089 w 20000"/>
              <a:gd name="T75" fmla="*/ 18606 h 20000"/>
              <a:gd name="T76" fmla="*/ 15893 w 20000"/>
              <a:gd name="T77" fmla="*/ 18078 h 20000"/>
              <a:gd name="T78" fmla="*/ 16712 w 20000"/>
              <a:gd name="T79" fmla="*/ 17410 h 20000"/>
              <a:gd name="T80" fmla="*/ 17528 w 20000"/>
              <a:gd name="T81" fmla="*/ 16580 h 20000"/>
              <a:gd name="T82" fmla="*/ 18309 w 20000"/>
              <a:gd name="T83" fmla="*/ 15562 h 20000"/>
              <a:gd name="T84" fmla="*/ 19007 w 20000"/>
              <a:gd name="T85" fmla="*/ 14341 h 20000"/>
              <a:gd name="T86" fmla="*/ 19561 w 20000"/>
              <a:gd name="T87" fmla="*/ 12928 h 20000"/>
              <a:gd name="T88" fmla="*/ 19905 w 20000"/>
              <a:gd name="T89" fmla="*/ 11365 h 20000"/>
              <a:gd name="T90" fmla="*/ 20000 w 20000"/>
              <a:gd name="T91" fmla="*/ 9999 h 20000"/>
              <a:gd name="T92" fmla="*/ 19865 w 20000"/>
              <a:gd name="T93" fmla="*/ 8361 h 20000"/>
              <a:gd name="T94" fmla="*/ 19481 w 20000"/>
              <a:gd name="T95" fmla="*/ 6817 h 20000"/>
              <a:gd name="T96" fmla="*/ 18898 w 20000"/>
              <a:gd name="T97" fmla="*/ 5437 h 20000"/>
              <a:gd name="T98" fmla="*/ 18182 w 20000"/>
              <a:gd name="T99" fmla="*/ 4252 h 20000"/>
              <a:gd name="T100" fmla="*/ 17393 w 20000"/>
              <a:gd name="T101" fmla="*/ 3264 h 20000"/>
              <a:gd name="T102" fmla="*/ 16573 w 20000"/>
              <a:gd name="T103" fmla="*/ 2464 h 20000"/>
              <a:gd name="T104" fmla="*/ 15756 w 20000"/>
              <a:gd name="T105" fmla="*/ 1821 h 20000"/>
              <a:gd name="T106" fmla="*/ 14955 w 20000"/>
              <a:gd name="T107" fmla="*/ 1314 h 20000"/>
              <a:gd name="T108" fmla="*/ 14183 w 20000"/>
              <a:gd name="T109" fmla="*/ 914 h 20000"/>
              <a:gd name="T110" fmla="*/ 13436 w 20000"/>
              <a:gd name="T111" fmla="*/ 608 h 20000"/>
              <a:gd name="T112" fmla="*/ 12714 w 20000"/>
              <a:gd name="T113" fmla="*/ 375 h 20000"/>
              <a:gd name="T114" fmla="*/ 12016 w 20000"/>
              <a:gd name="T115" fmla="*/ 205 h 20000"/>
              <a:gd name="T116" fmla="*/ 11334 w 20000"/>
              <a:gd name="T117" fmla="*/ 88 h 20000"/>
              <a:gd name="T118" fmla="*/ 10662 w 20000"/>
              <a:gd name="T119" fmla="*/ 22 h 20000"/>
              <a:gd name="T120" fmla="*/ 9999 w 20000"/>
              <a:gd name="T121" fmla="*/ 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000" h="20000">
                <a:moveTo>
                  <a:pt x="9999" y="0"/>
                </a:moveTo>
                <a:lnTo>
                  <a:pt x="9999" y="0"/>
                </a:lnTo>
                <a:lnTo>
                  <a:pt x="9888" y="0"/>
                </a:lnTo>
                <a:lnTo>
                  <a:pt x="9777" y="0"/>
                </a:lnTo>
                <a:lnTo>
                  <a:pt x="9666" y="5"/>
                </a:lnTo>
                <a:lnTo>
                  <a:pt x="9555" y="8"/>
                </a:lnTo>
                <a:lnTo>
                  <a:pt x="9444" y="14"/>
                </a:lnTo>
                <a:lnTo>
                  <a:pt x="9334" y="22"/>
                </a:lnTo>
                <a:lnTo>
                  <a:pt x="9221" y="30"/>
                </a:lnTo>
                <a:lnTo>
                  <a:pt x="9110" y="38"/>
                </a:lnTo>
                <a:lnTo>
                  <a:pt x="8999" y="49"/>
                </a:lnTo>
                <a:lnTo>
                  <a:pt x="8888" y="60"/>
                </a:lnTo>
                <a:lnTo>
                  <a:pt x="8775" y="74"/>
                </a:lnTo>
                <a:lnTo>
                  <a:pt x="8662" y="88"/>
                </a:lnTo>
                <a:lnTo>
                  <a:pt x="8550" y="104"/>
                </a:lnTo>
                <a:lnTo>
                  <a:pt x="8437" y="120"/>
                </a:lnTo>
                <a:lnTo>
                  <a:pt x="8324" y="140"/>
                </a:lnTo>
                <a:lnTo>
                  <a:pt x="8209" y="159"/>
                </a:lnTo>
                <a:lnTo>
                  <a:pt x="8095" y="181"/>
                </a:lnTo>
                <a:lnTo>
                  <a:pt x="7980" y="205"/>
                </a:lnTo>
                <a:lnTo>
                  <a:pt x="7866" y="230"/>
                </a:lnTo>
                <a:lnTo>
                  <a:pt x="7749" y="255"/>
                </a:lnTo>
                <a:lnTo>
                  <a:pt x="7633" y="282"/>
                </a:lnTo>
                <a:lnTo>
                  <a:pt x="7517" y="312"/>
                </a:lnTo>
                <a:lnTo>
                  <a:pt x="7400" y="342"/>
                </a:lnTo>
                <a:lnTo>
                  <a:pt x="7282" y="375"/>
                </a:lnTo>
                <a:lnTo>
                  <a:pt x="7163" y="408"/>
                </a:lnTo>
                <a:lnTo>
                  <a:pt x="7045" y="446"/>
                </a:lnTo>
                <a:lnTo>
                  <a:pt x="6925" y="482"/>
                </a:lnTo>
                <a:lnTo>
                  <a:pt x="6803" y="523"/>
                </a:lnTo>
                <a:lnTo>
                  <a:pt x="6683" y="564"/>
                </a:lnTo>
                <a:lnTo>
                  <a:pt x="6562" y="608"/>
                </a:lnTo>
                <a:lnTo>
                  <a:pt x="6439" y="654"/>
                </a:lnTo>
                <a:lnTo>
                  <a:pt x="6315" y="701"/>
                </a:lnTo>
                <a:lnTo>
                  <a:pt x="6190" y="753"/>
                </a:lnTo>
                <a:lnTo>
                  <a:pt x="6067" y="805"/>
                </a:lnTo>
                <a:lnTo>
                  <a:pt x="5940" y="860"/>
                </a:lnTo>
                <a:lnTo>
                  <a:pt x="5815" y="917"/>
                </a:lnTo>
                <a:lnTo>
                  <a:pt x="5687" y="975"/>
                </a:lnTo>
                <a:lnTo>
                  <a:pt x="5560" y="1038"/>
                </a:lnTo>
                <a:lnTo>
                  <a:pt x="5432" y="1103"/>
                </a:lnTo>
                <a:lnTo>
                  <a:pt x="5302" y="1169"/>
                </a:lnTo>
                <a:lnTo>
                  <a:pt x="5171" y="1240"/>
                </a:lnTo>
                <a:lnTo>
                  <a:pt x="5041" y="1314"/>
                </a:lnTo>
                <a:lnTo>
                  <a:pt x="4909" y="1391"/>
                </a:lnTo>
                <a:lnTo>
                  <a:pt x="4777" y="1470"/>
                </a:lnTo>
                <a:lnTo>
                  <a:pt x="4644" y="1552"/>
                </a:lnTo>
                <a:lnTo>
                  <a:pt x="4510" y="1640"/>
                </a:lnTo>
                <a:lnTo>
                  <a:pt x="4376" y="1728"/>
                </a:lnTo>
                <a:lnTo>
                  <a:pt x="4241" y="1823"/>
                </a:lnTo>
                <a:lnTo>
                  <a:pt x="4106" y="1919"/>
                </a:lnTo>
                <a:lnTo>
                  <a:pt x="3970" y="2021"/>
                </a:lnTo>
                <a:lnTo>
                  <a:pt x="3835" y="2125"/>
                </a:lnTo>
                <a:lnTo>
                  <a:pt x="3698" y="2234"/>
                </a:lnTo>
                <a:lnTo>
                  <a:pt x="3560" y="2346"/>
                </a:lnTo>
                <a:lnTo>
                  <a:pt x="3423" y="2464"/>
                </a:lnTo>
                <a:lnTo>
                  <a:pt x="3286" y="2585"/>
                </a:lnTo>
                <a:lnTo>
                  <a:pt x="3149" y="2713"/>
                </a:lnTo>
                <a:lnTo>
                  <a:pt x="3014" y="2842"/>
                </a:lnTo>
                <a:lnTo>
                  <a:pt x="2876" y="2979"/>
                </a:lnTo>
                <a:lnTo>
                  <a:pt x="2741" y="3118"/>
                </a:lnTo>
                <a:lnTo>
                  <a:pt x="2606" y="3266"/>
                </a:lnTo>
                <a:lnTo>
                  <a:pt x="2470" y="3417"/>
                </a:lnTo>
                <a:lnTo>
                  <a:pt x="2337" y="3573"/>
                </a:lnTo>
                <a:lnTo>
                  <a:pt x="2205" y="3734"/>
                </a:lnTo>
                <a:lnTo>
                  <a:pt x="2073" y="3901"/>
                </a:lnTo>
                <a:lnTo>
                  <a:pt x="1943" y="4074"/>
                </a:lnTo>
                <a:lnTo>
                  <a:pt x="1816" y="4252"/>
                </a:lnTo>
                <a:lnTo>
                  <a:pt x="1689" y="4435"/>
                </a:lnTo>
                <a:lnTo>
                  <a:pt x="1566" y="4624"/>
                </a:lnTo>
                <a:lnTo>
                  <a:pt x="1444" y="4819"/>
                </a:lnTo>
                <a:lnTo>
                  <a:pt x="1326" y="5018"/>
                </a:lnTo>
                <a:lnTo>
                  <a:pt x="1212" y="5227"/>
                </a:lnTo>
                <a:lnTo>
                  <a:pt x="1099" y="5437"/>
                </a:lnTo>
                <a:lnTo>
                  <a:pt x="991" y="5654"/>
                </a:lnTo>
                <a:lnTo>
                  <a:pt x="887" y="5878"/>
                </a:lnTo>
                <a:lnTo>
                  <a:pt x="788" y="6105"/>
                </a:lnTo>
                <a:lnTo>
                  <a:pt x="693" y="6338"/>
                </a:lnTo>
                <a:lnTo>
                  <a:pt x="602" y="6576"/>
                </a:lnTo>
                <a:lnTo>
                  <a:pt x="517" y="6820"/>
                </a:lnTo>
                <a:lnTo>
                  <a:pt x="437" y="7066"/>
                </a:lnTo>
                <a:lnTo>
                  <a:pt x="365" y="7318"/>
                </a:lnTo>
                <a:lnTo>
                  <a:pt x="297" y="7573"/>
                </a:lnTo>
                <a:lnTo>
                  <a:pt x="236" y="7833"/>
                </a:lnTo>
                <a:lnTo>
                  <a:pt x="182" y="8096"/>
                </a:lnTo>
                <a:lnTo>
                  <a:pt x="134" y="8361"/>
                </a:lnTo>
                <a:lnTo>
                  <a:pt x="94" y="8630"/>
                </a:lnTo>
                <a:lnTo>
                  <a:pt x="59" y="8901"/>
                </a:lnTo>
                <a:lnTo>
                  <a:pt x="33" y="9175"/>
                </a:lnTo>
                <a:lnTo>
                  <a:pt x="14" y="9448"/>
                </a:lnTo>
                <a:lnTo>
                  <a:pt x="3" y="9722"/>
                </a:lnTo>
                <a:lnTo>
                  <a:pt x="0" y="9996"/>
                </a:lnTo>
                <a:lnTo>
                  <a:pt x="0" y="9999"/>
                </a:lnTo>
                <a:lnTo>
                  <a:pt x="3" y="10272"/>
                </a:lnTo>
                <a:lnTo>
                  <a:pt x="14" y="10546"/>
                </a:lnTo>
                <a:lnTo>
                  <a:pt x="33" y="10820"/>
                </a:lnTo>
                <a:lnTo>
                  <a:pt x="59" y="11094"/>
                </a:lnTo>
                <a:lnTo>
                  <a:pt x="94" y="11365"/>
                </a:lnTo>
                <a:lnTo>
                  <a:pt x="134" y="11633"/>
                </a:lnTo>
                <a:lnTo>
                  <a:pt x="182" y="11899"/>
                </a:lnTo>
                <a:lnTo>
                  <a:pt x="236" y="12162"/>
                </a:lnTo>
                <a:lnTo>
                  <a:pt x="297" y="12422"/>
                </a:lnTo>
                <a:lnTo>
                  <a:pt x="365" y="12676"/>
                </a:lnTo>
                <a:lnTo>
                  <a:pt x="437" y="12928"/>
                </a:lnTo>
                <a:lnTo>
                  <a:pt x="517" y="13175"/>
                </a:lnTo>
                <a:lnTo>
                  <a:pt x="602" y="13418"/>
                </a:lnTo>
                <a:lnTo>
                  <a:pt x="693" y="13656"/>
                </a:lnTo>
                <a:lnTo>
                  <a:pt x="788" y="13889"/>
                </a:lnTo>
                <a:lnTo>
                  <a:pt x="887" y="14116"/>
                </a:lnTo>
                <a:lnTo>
                  <a:pt x="991" y="14341"/>
                </a:lnTo>
                <a:lnTo>
                  <a:pt x="1099" y="14557"/>
                </a:lnTo>
                <a:lnTo>
                  <a:pt x="1210" y="14768"/>
                </a:lnTo>
                <a:lnTo>
                  <a:pt x="1326" y="14976"/>
                </a:lnTo>
                <a:lnTo>
                  <a:pt x="1444" y="15176"/>
                </a:lnTo>
                <a:lnTo>
                  <a:pt x="1566" y="15370"/>
                </a:lnTo>
                <a:lnTo>
                  <a:pt x="1689" y="15559"/>
                </a:lnTo>
                <a:lnTo>
                  <a:pt x="1814" y="15743"/>
                </a:lnTo>
                <a:lnTo>
                  <a:pt x="1943" y="15921"/>
                </a:lnTo>
                <a:lnTo>
                  <a:pt x="2073" y="16093"/>
                </a:lnTo>
                <a:lnTo>
                  <a:pt x="2203" y="16260"/>
                </a:lnTo>
                <a:lnTo>
                  <a:pt x="2337" y="16422"/>
                </a:lnTo>
                <a:lnTo>
                  <a:pt x="2470" y="16580"/>
                </a:lnTo>
                <a:lnTo>
                  <a:pt x="2604" y="16731"/>
                </a:lnTo>
                <a:lnTo>
                  <a:pt x="2739" y="16876"/>
                </a:lnTo>
                <a:lnTo>
                  <a:pt x="2875" y="17016"/>
                </a:lnTo>
                <a:lnTo>
                  <a:pt x="3012" y="17153"/>
                </a:lnTo>
                <a:lnTo>
                  <a:pt x="3149" y="17284"/>
                </a:lnTo>
                <a:lnTo>
                  <a:pt x="3286" y="17410"/>
                </a:lnTo>
                <a:lnTo>
                  <a:pt x="3423" y="17533"/>
                </a:lnTo>
                <a:lnTo>
                  <a:pt x="3560" y="17648"/>
                </a:lnTo>
                <a:lnTo>
                  <a:pt x="3696" y="17763"/>
                </a:lnTo>
                <a:lnTo>
                  <a:pt x="3833" y="17870"/>
                </a:lnTo>
                <a:lnTo>
                  <a:pt x="3968" y="17977"/>
                </a:lnTo>
                <a:lnTo>
                  <a:pt x="4106" y="18078"/>
                </a:lnTo>
                <a:lnTo>
                  <a:pt x="4241" y="18174"/>
                </a:lnTo>
                <a:lnTo>
                  <a:pt x="4375" y="18267"/>
                </a:lnTo>
                <a:lnTo>
                  <a:pt x="4510" y="18357"/>
                </a:lnTo>
                <a:lnTo>
                  <a:pt x="4644" y="18442"/>
                </a:lnTo>
                <a:lnTo>
                  <a:pt x="4776" y="18527"/>
                </a:lnTo>
                <a:lnTo>
                  <a:pt x="4908" y="18606"/>
                </a:lnTo>
                <a:lnTo>
                  <a:pt x="5039" y="18683"/>
                </a:lnTo>
                <a:lnTo>
                  <a:pt x="5171" y="18757"/>
                </a:lnTo>
                <a:lnTo>
                  <a:pt x="5302" y="18825"/>
                </a:lnTo>
                <a:lnTo>
                  <a:pt x="5430" y="18894"/>
                </a:lnTo>
                <a:lnTo>
                  <a:pt x="5559" y="18960"/>
                </a:lnTo>
                <a:lnTo>
                  <a:pt x="5687" y="19020"/>
                </a:lnTo>
                <a:lnTo>
                  <a:pt x="5814" y="19080"/>
                </a:lnTo>
                <a:lnTo>
                  <a:pt x="5940" y="19138"/>
                </a:lnTo>
                <a:lnTo>
                  <a:pt x="6065" y="19192"/>
                </a:lnTo>
                <a:lnTo>
                  <a:pt x="6190" y="19244"/>
                </a:lnTo>
                <a:lnTo>
                  <a:pt x="6314" y="19296"/>
                </a:lnTo>
                <a:lnTo>
                  <a:pt x="6437" y="19343"/>
                </a:lnTo>
                <a:lnTo>
                  <a:pt x="6560" y="19389"/>
                </a:lnTo>
                <a:lnTo>
                  <a:pt x="6682" y="19433"/>
                </a:lnTo>
                <a:lnTo>
                  <a:pt x="6803" y="19474"/>
                </a:lnTo>
                <a:lnTo>
                  <a:pt x="6923" y="19515"/>
                </a:lnTo>
                <a:lnTo>
                  <a:pt x="7043" y="19551"/>
                </a:lnTo>
                <a:lnTo>
                  <a:pt x="7163" y="19589"/>
                </a:lnTo>
                <a:lnTo>
                  <a:pt x="7281" y="19622"/>
                </a:lnTo>
                <a:lnTo>
                  <a:pt x="7399" y="19655"/>
                </a:lnTo>
                <a:lnTo>
                  <a:pt x="7517" y="19685"/>
                </a:lnTo>
                <a:lnTo>
                  <a:pt x="7633" y="19715"/>
                </a:lnTo>
                <a:lnTo>
                  <a:pt x="7749" y="19743"/>
                </a:lnTo>
                <a:lnTo>
                  <a:pt x="7866" y="19767"/>
                </a:lnTo>
                <a:lnTo>
                  <a:pt x="7980" y="19792"/>
                </a:lnTo>
                <a:lnTo>
                  <a:pt x="8095" y="19817"/>
                </a:lnTo>
                <a:lnTo>
                  <a:pt x="8209" y="19838"/>
                </a:lnTo>
                <a:lnTo>
                  <a:pt x="8324" y="19858"/>
                </a:lnTo>
                <a:lnTo>
                  <a:pt x="8437" y="19877"/>
                </a:lnTo>
                <a:lnTo>
                  <a:pt x="8550" y="19893"/>
                </a:lnTo>
                <a:lnTo>
                  <a:pt x="8662" y="19910"/>
                </a:lnTo>
                <a:lnTo>
                  <a:pt x="8775" y="19923"/>
                </a:lnTo>
                <a:lnTo>
                  <a:pt x="8886" y="19937"/>
                </a:lnTo>
                <a:lnTo>
                  <a:pt x="8999" y="19948"/>
                </a:lnTo>
                <a:lnTo>
                  <a:pt x="9110" y="19959"/>
                </a:lnTo>
                <a:lnTo>
                  <a:pt x="9221" y="19967"/>
                </a:lnTo>
                <a:lnTo>
                  <a:pt x="9333" y="19975"/>
                </a:lnTo>
                <a:lnTo>
                  <a:pt x="9444" y="19984"/>
                </a:lnTo>
                <a:lnTo>
                  <a:pt x="9555" y="19989"/>
                </a:lnTo>
                <a:lnTo>
                  <a:pt x="9666" y="19992"/>
                </a:lnTo>
                <a:lnTo>
                  <a:pt x="9777" y="19997"/>
                </a:lnTo>
                <a:lnTo>
                  <a:pt x="9888" y="19997"/>
                </a:lnTo>
                <a:lnTo>
                  <a:pt x="9999" y="20000"/>
                </a:lnTo>
                <a:lnTo>
                  <a:pt x="10108" y="19997"/>
                </a:lnTo>
                <a:lnTo>
                  <a:pt x="10220" y="19997"/>
                </a:lnTo>
                <a:lnTo>
                  <a:pt x="10331" y="19992"/>
                </a:lnTo>
                <a:lnTo>
                  <a:pt x="10442" y="19989"/>
                </a:lnTo>
                <a:lnTo>
                  <a:pt x="10553" y="19984"/>
                </a:lnTo>
                <a:lnTo>
                  <a:pt x="10664" y="19975"/>
                </a:lnTo>
                <a:lnTo>
                  <a:pt x="10775" y="19967"/>
                </a:lnTo>
                <a:lnTo>
                  <a:pt x="10886" y="19959"/>
                </a:lnTo>
                <a:lnTo>
                  <a:pt x="10997" y="19948"/>
                </a:lnTo>
                <a:lnTo>
                  <a:pt x="11110" y="19937"/>
                </a:lnTo>
                <a:lnTo>
                  <a:pt x="11221" y="19923"/>
                </a:lnTo>
                <a:lnTo>
                  <a:pt x="11334" y="19910"/>
                </a:lnTo>
                <a:lnTo>
                  <a:pt x="11447" y="19893"/>
                </a:lnTo>
                <a:lnTo>
                  <a:pt x="11560" y="19877"/>
                </a:lnTo>
                <a:lnTo>
                  <a:pt x="11673" y="19858"/>
                </a:lnTo>
                <a:lnTo>
                  <a:pt x="11787" y="19838"/>
                </a:lnTo>
                <a:lnTo>
                  <a:pt x="11902" y="19817"/>
                </a:lnTo>
                <a:lnTo>
                  <a:pt x="12016" y="19792"/>
                </a:lnTo>
                <a:lnTo>
                  <a:pt x="12131" y="19767"/>
                </a:lnTo>
                <a:lnTo>
                  <a:pt x="12247" y="19743"/>
                </a:lnTo>
                <a:lnTo>
                  <a:pt x="12364" y="19715"/>
                </a:lnTo>
                <a:lnTo>
                  <a:pt x="12480" y="19685"/>
                </a:lnTo>
                <a:lnTo>
                  <a:pt x="12598" y="19655"/>
                </a:lnTo>
                <a:lnTo>
                  <a:pt x="12716" y="19622"/>
                </a:lnTo>
                <a:lnTo>
                  <a:pt x="12834" y="19589"/>
                </a:lnTo>
                <a:lnTo>
                  <a:pt x="12954" y="19551"/>
                </a:lnTo>
                <a:lnTo>
                  <a:pt x="13074" y="19515"/>
                </a:lnTo>
                <a:lnTo>
                  <a:pt x="13193" y="19474"/>
                </a:lnTo>
                <a:lnTo>
                  <a:pt x="13315" y="19433"/>
                </a:lnTo>
                <a:lnTo>
                  <a:pt x="13436" y="19389"/>
                </a:lnTo>
                <a:lnTo>
                  <a:pt x="13560" y="19343"/>
                </a:lnTo>
                <a:lnTo>
                  <a:pt x="13683" y="19296"/>
                </a:lnTo>
                <a:lnTo>
                  <a:pt x="13806" y="19244"/>
                </a:lnTo>
                <a:lnTo>
                  <a:pt x="13931" y="19192"/>
                </a:lnTo>
                <a:lnTo>
                  <a:pt x="14056" y="19138"/>
                </a:lnTo>
                <a:lnTo>
                  <a:pt x="14183" y="19080"/>
                </a:lnTo>
                <a:lnTo>
                  <a:pt x="14310" y="19023"/>
                </a:lnTo>
                <a:lnTo>
                  <a:pt x="14438" y="18960"/>
                </a:lnTo>
                <a:lnTo>
                  <a:pt x="14566" y="18894"/>
                </a:lnTo>
                <a:lnTo>
                  <a:pt x="14697" y="18825"/>
                </a:lnTo>
                <a:lnTo>
                  <a:pt x="14827" y="18757"/>
                </a:lnTo>
                <a:lnTo>
                  <a:pt x="14957" y="18683"/>
                </a:lnTo>
                <a:lnTo>
                  <a:pt x="15089" y="18606"/>
                </a:lnTo>
                <a:lnTo>
                  <a:pt x="15221" y="18527"/>
                </a:lnTo>
                <a:lnTo>
                  <a:pt x="15355" y="18445"/>
                </a:lnTo>
                <a:lnTo>
                  <a:pt x="15488" y="18357"/>
                </a:lnTo>
                <a:lnTo>
                  <a:pt x="15622" y="18267"/>
                </a:lnTo>
                <a:lnTo>
                  <a:pt x="15757" y="18174"/>
                </a:lnTo>
                <a:lnTo>
                  <a:pt x="15893" y="18078"/>
                </a:lnTo>
                <a:lnTo>
                  <a:pt x="16028" y="17977"/>
                </a:lnTo>
                <a:lnTo>
                  <a:pt x="16164" y="17873"/>
                </a:lnTo>
                <a:lnTo>
                  <a:pt x="16301" y="17763"/>
                </a:lnTo>
                <a:lnTo>
                  <a:pt x="16438" y="17651"/>
                </a:lnTo>
                <a:lnTo>
                  <a:pt x="16575" y="17533"/>
                </a:lnTo>
                <a:lnTo>
                  <a:pt x="16712" y="17410"/>
                </a:lnTo>
                <a:lnTo>
                  <a:pt x="16847" y="17284"/>
                </a:lnTo>
                <a:lnTo>
                  <a:pt x="16985" y="17153"/>
                </a:lnTo>
                <a:lnTo>
                  <a:pt x="17122" y="17018"/>
                </a:lnTo>
                <a:lnTo>
                  <a:pt x="17257" y="16876"/>
                </a:lnTo>
                <a:lnTo>
                  <a:pt x="17393" y="16731"/>
                </a:lnTo>
                <a:lnTo>
                  <a:pt x="17528" y="16580"/>
                </a:lnTo>
                <a:lnTo>
                  <a:pt x="17662" y="16424"/>
                </a:lnTo>
                <a:lnTo>
                  <a:pt x="17794" y="16263"/>
                </a:lnTo>
                <a:lnTo>
                  <a:pt x="17926" y="16096"/>
                </a:lnTo>
                <a:lnTo>
                  <a:pt x="18056" y="15923"/>
                </a:lnTo>
                <a:lnTo>
                  <a:pt x="18182" y="15745"/>
                </a:lnTo>
                <a:lnTo>
                  <a:pt x="18309" y="15562"/>
                </a:lnTo>
                <a:lnTo>
                  <a:pt x="18432" y="15370"/>
                </a:lnTo>
                <a:lnTo>
                  <a:pt x="18554" y="15176"/>
                </a:lnTo>
                <a:lnTo>
                  <a:pt x="18672" y="14976"/>
                </a:lnTo>
                <a:lnTo>
                  <a:pt x="18787" y="14771"/>
                </a:lnTo>
                <a:lnTo>
                  <a:pt x="18899" y="14557"/>
                </a:lnTo>
                <a:lnTo>
                  <a:pt x="19007" y="14341"/>
                </a:lnTo>
                <a:lnTo>
                  <a:pt x="19111" y="14119"/>
                </a:lnTo>
                <a:lnTo>
                  <a:pt x="19210" y="13889"/>
                </a:lnTo>
                <a:lnTo>
                  <a:pt x="19306" y="13656"/>
                </a:lnTo>
                <a:lnTo>
                  <a:pt x="19396" y="13418"/>
                </a:lnTo>
                <a:lnTo>
                  <a:pt x="19481" y="13177"/>
                </a:lnTo>
                <a:lnTo>
                  <a:pt x="19561" y="12928"/>
                </a:lnTo>
                <a:lnTo>
                  <a:pt x="19634" y="12676"/>
                </a:lnTo>
                <a:lnTo>
                  <a:pt x="19701" y="12422"/>
                </a:lnTo>
                <a:lnTo>
                  <a:pt x="19762" y="12162"/>
                </a:lnTo>
                <a:lnTo>
                  <a:pt x="19816" y="11899"/>
                </a:lnTo>
                <a:lnTo>
                  <a:pt x="19865" y="11633"/>
                </a:lnTo>
                <a:lnTo>
                  <a:pt x="19905" y="11365"/>
                </a:lnTo>
                <a:lnTo>
                  <a:pt x="19939" y="11094"/>
                </a:lnTo>
                <a:lnTo>
                  <a:pt x="19965" y="10820"/>
                </a:lnTo>
                <a:lnTo>
                  <a:pt x="19984" y="10546"/>
                </a:lnTo>
                <a:lnTo>
                  <a:pt x="19995" y="10272"/>
                </a:lnTo>
                <a:lnTo>
                  <a:pt x="19998" y="9999"/>
                </a:lnTo>
                <a:lnTo>
                  <a:pt x="20000" y="9999"/>
                </a:lnTo>
                <a:lnTo>
                  <a:pt x="19995" y="9722"/>
                </a:lnTo>
                <a:lnTo>
                  <a:pt x="19984" y="9448"/>
                </a:lnTo>
                <a:lnTo>
                  <a:pt x="19965" y="9175"/>
                </a:lnTo>
                <a:lnTo>
                  <a:pt x="19939" y="8901"/>
                </a:lnTo>
                <a:lnTo>
                  <a:pt x="19905" y="8630"/>
                </a:lnTo>
                <a:lnTo>
                  <a:pt x="19865" y="8361"/>
                </a:lnTo>
                <a:lnTo>
                  <a:pt x="19816" y="8096"/>
                </a:lnTo>
                <a:lnTo>
                  <a:pt x="19762" y="7833"/>
                </a:lnTo>
                <a:lnTo>
                  <a:pt x="19701" y="7573"/>
                </a:lnTo>
                <a:lnTo>
                  <a:pt x="19634" y="7318"/>
                </a:lnTo>
                <a:lnTo>
                  <a:pt x="19559" y="7066"/>
                </a:lnTo>
                <a:lnTo>
                  <a:pt x="19481" y="6817"/>
                </a:lnTo>
                <a:lnTo>
                  <a:pt x="19396" y="6576"/>
                </a:lnTo>
                <a:lnTo>
                  <a:pt x="19306" y="6338"/>
                </a:lnTo>
                <a:lnTo>
                  <a:pt x="19210" y="6105"/>
                </a:lnTo>
                <a:lnTo>
                  <a:pt x="19109" y="5875"/>
                </a:lnTo>
                <a:lnTo>
                  <a:pt x="19007" y="5654"/>
                </a:lnTo>
                <a:lnTo>
                  <a:pt x="18898" y="5437"/>
                </a:lnTo>
                <a:lnTo>
                  <a:pt x="18787" y="5224"/>
                </a:lnTo>
                <a:lnTo>
                  <a:pt x="18672" y="5018"/>
                </a:lnTo>
                <a:lnTo>
                  <a:pt x="18552" y="4819"/>
                </a:lnTo>
                <a:lnTo>
                  <a:pt x="18432" y="4624"/>
                </a:lnTo>
                <a:lnTo>
                  <a:pt x="18307" y="4435"/>
                </a:lnTo>
                <a:lnTo>
                  <a:pt x="18182" y="4252"/>
                </a:lnTo>
                <a:lnTo>
                  <a:pt x="18054" y="4074"/>
                </a:lnTo>
                <a:lnTo>
                  <a:pt x="17924" y="3901"/>
                </a:lnTo>
                <a:lnTo>
                  <a:pt x="17794" y="3734"/>
                </a:lnTo>
                <a:lnTo>
                  <a:pt x="17660" y="3573"/>
                </a:lnTo>
                <a:lnTo>
                  <a:pt x="17526" y="3417"/>
                </a:lnTo>
                <a:lnTo>
                  <a:pt x="17393" y="3264"/>
                </a:lnTo>
                <a:lnTo>
                  <a:pt x="17257" y="3118"/>
                </a:lnTo>
                <a:lnTo>
                  <a:pt x="17120" y="2979"/>
                </a:lnTo>
                <a:lnTo>
                  <a:pt x="16985" y="2842"/>
                </a:lnTo>
                <a:lnTo>
                  <a:pt x="16847" y="2710"/>
                </a:lnTo>
                <a:lnTo>
                  <a:pt x="16710" y="2585"/>
                </a:lnTo>
                <a:lnTo>
                  <a:pt x="16573" y="2464"/>
                </a:lnTo>
                <a:lnTo>
                  <a:pt x="16436" y="2346"/>
                </a:lnTo>
                <a:lnTo>
                  <a:pt x="16299" y="2234"/>
                </a:lnTo>
                <a:lnTo>
                  <a:pt x="16164" y="2125"/>
                </a:lnTo>
                <a:lnTo>
                  <a:pt x="16026" y="2021"/>
                </a:lnTo>
                <a:lnTo>
                  <a:pt x="15891" y="1919"/>
                </a:lnTo>
                <a:lnTo>
                  <a:pt x="15756" y="1821"/>
                </a:lnTo>
                <a:lnTo>
                  <a:pt x="15620" y="1728"/>
                </a:lnTo>
                <a:lnTo>
                  <a:pt x="15487" y="1640"/>
                </a:lnTo>
                <a:lnTo>
                  <a:pt x="15353" y="1552"/>
                </a:lnTo>
                <a:lnTo>
                  <a:pt x="15219" y="1470"/>
                </a:lnTo>
                <a:lnTo>
                  <a:pt x="15087" y="1391"/>
                </a:lnTo>
                <a:lnTo>
                  <a:pt x="14955" y="1314"/>
                </a:lnTo>
                <a:lnTo>
                  <a:pt x="14825" y="1240"/>
                </a:lnTo>
                <a:lnTo>
                  <a:pt x="14695" y="1169"/>
                </a:lnTo>
                <a:lnTo>
                  <a:pt x="14565" y="1103"/>
                </a:lnTo>
                <a:lnTo>
                  <a:pt x="14436" y="1038"/>
                </a:lnTo>
                <a:lnTo>
                  <a:pt x="14310" y="975"/>
                </a:lnTo>
                <a:lnTo>
                  <a:pt x="14183" y="914"/>
                </a:lnTo>
                <a:lnTo>
                  <a:pt x="14056" y="860"/>
                </a:lnTo>
                <a:lnTo>
                  <a:pt x="13929" y="805"/>
                </a:lnTo>
                <a:lnTo>
                  <a:pt x="13806" y="750"/>
                </a:lnTo>
                <a:lnTo>
                  <a:pt x="13681" y="701"/>
                </a:lnTo>
                <a:lnTo>
                  <a:pt x="13558" y="654"/>
                </a:lnTo>
                <a:lnTo>
                  <a:pt x="13436" y="608"/>
                </a:lnTo>
                <a:lnTo>
                  <a:pt x="13313" y="564"/>
                </a:lnTo>
                <a:lnTo>
                  <a:pt x="13193" y="523"/>
                </a:lnTo>
                <a:lnTo>
                  <a:pt x="13072" y="482"/>
                </a:lnTo>
                <a:lnTo>
                  <a:pt x="12952" y="444"/>
                </a:lnTo>
                <a:lnTo>
                  <a:pt x="12834" y="408"/>
                </a:lnTo>
                <a:lnTo>
                  <a:pt x="12714" y="375"/>
                </a:lnTo>
                <a:lnTo>
                  <a:pt x="12596" y="342"/>
                </a:lnTo>
                <a:lnTo>
                  <a:pt x="12480" y="312"/>
                </a:lnTo>
                <a:lnTo>
                  <a:pt x="12364" y="282"/>
                </a:lnTo>
                <a:lnTo>
                  <a:pt x="12247" y="255"/>
                </a:lnTo>
                <a:lnTo>
                  <a:pt x="12131" y="230"/>
                </a:lnTo>
                <a:lnTo>
                  <a:pt x="12016" y="205"/>
                </a:lnTo>
                <a:lnTo>
                  <a:pt x="11902" y="181"/>
                </a:lnTo>
                <a:lnTo>
                  <a:pt x="11787" y="159"/>
                </a:lnTo>
                <a:lnTo>
                  <a:pt x="11673" y="140"/>
                </a:lnTo>
                <a:lnTo>
                  <a:pt x="11560" y="120"/>
                </a:lnTo>
                <a:lnTo>
                  <a:pt x="11447" y="104"/>
                </a:lnTo>
                <a:lnTo>
                  <a:pt x="11334" y="88"/>
                </a:lnTo>
                <a:lnTo>
                  <a:pt x="11221" y="74"/>
                </a:lnTo>
                <a:lnTo>
                  <a:pt x="11108" y="60"/>
                </a:lnTo>
                <a:lnTo>
                  <a:pt x="10997" y="49"/>
                </a:lnTo>
                <a:lnTo>
                  <a:pt x="10886" y="38"/>
                </a:lnTo>
                <a:lnTo>
                  <a:pt x="10775" y="30"/>
                </a:lnTo>
                <a:lnTo>
                  <a:pt x="10662" y="22"/>
                </a:lnTo>
                <a:lnTo>
                  <a:pt x="10553" y="14"/>
                </a:lnTo>
                <a:lnTo>
                  <a:pt x="10442" y="8"/>
                </a:lnTo>
                <a:lnTo>
                  <a:pt x="10331" y="5"/>
                </a:lnTo>
                <a:lnTo>
                  <a:pt x="10220" y="0"/>
                </a:lnTo>
                <a:lnTo>
                  <a:pt x="10108" y="0"/>
                </a:lnTo>
                <a:lnTo>
                  <a:pt x="9999" y="0"/>
                </a:lnTo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3491880" y="2780928"/>
            <a:ext cx="3698875" cy="1423987"/>
          </a:xfrm>
          <a:custGeom>
            <a:avLst/>
            <a:gdLst>
              <a:gd name="T0" fmla="*/ 9724 w 20000"/>
              <a:gd name="T1" fmla="*/ 0 h 20000"/>
              <a:gd name="T2" fmla="*/ 9311 w 20000"/>
              <a:gd name="T3" fmla="*/ 17 h 20000"/>
              <a:gd name="T4" fmla="*/ 8884 w 20000"/>
              <a:gd name="T5" fmla="*/ 61 h 20000"/>
              <a:gd name="T6" fmla="*/ 8440 w 20000"/>
              <a:gd name="T7" fmla="*/ 121 h 20000"/>
              <a:gd name="T8" fmla="*/ 7966 w 20000"/>
              <a:gd name="T9" fmla="*/ 208 h 20000"/>
              <a:gd name="T10" fmla="*/ 7451 w 20000"/>
              <a:gd name="T11" fmla="*/ 321 h 20000"/>
              <a:gd name="T12" fmla="*/ 6886 w 20000"/>
              <a:gd name="T13" fmla="*/ 495 h 20000"/>
              <a:gd name="T14" fmla="*/ 6249 w 20000"/>
              <a:gd name="T15" fmla="*/ 720 h 20000"/>
              <a:gd name="T16" fmla="*/ 5528 w 20000"/>
              <a:gd name="T17" fmla="*/ 1050 h 20000"/>
              <a:gd name="T18" fmla="*/ 4701 w 20000"/>
              <a:gd name="T19" fmla="*/ 1510 h 20000"/>
              <a:gd name="T20" fmla="*/ 3749 w 20000"/>
              <a:gd name="T21" fmla="*/ 2187 h 20000"/>
              <a:gd name="T22" fmla="*/ 2686 w 20000"/>
              <a:gd name="T23" fmla="*/ 3176 h 20000"/>
              <a:gd name="T24" fmla="*/ 1572 w 20000"/>
              <a:gd name="T25" fmla="*/ 4607 h 20000"/>
              <a:gd name="T26" fmla="*/ 589 w 20000"/>
              <a:gd name="T27" fmla="*/ 6603 h 20000"/>
              <a:gd name="T28" fmla="*/ 37 w 20000"/>
              <a:gd name="T29" fmla="*/ 9102 h 20000"/>
              <a:gd name="T30" fmla="*/ 88 w 20000"/>
              <a:gd name="T31" fmla="*/ 11323 h 20000"/>
              <a:gd name="T32" fmla="*/ 732 w 20000"/>
              <a:gd name="T33" fmla="*/ 13753 h 20000"/>
              <a:gd name="T34" fmla="*/ 1751 w 20000"/>
              <a:gd name="T35" fmla="*/ 15653 h 20000"/>
              <a:gd name="T36" fmla="*/ 2865 w 20000"/>
              <a:gd name="T37" fmla="*/ 17007 h 20000"/>
              <a:gd name="T38" fmla="*/ 3915 w 20000"/>
              <a:gd name="T39" fmla="*/ 17935 h 20000"/>
              <a:gd name="T40" fmla="*/ 4843 w 20000"/>
              <a:gd name="T41" fmla="*/ 18568 h 20000"/>
              <a:gd name="T42" fmla="*/ 5653 w 20000"/>
              <a:gd name="T43" fmla="*/ 19002 h 20000"/>
              <a:gd name="T44" fmla="*/ 6361 w 20000"/>
              <a:gd name="T45" fmla="*/ 19306 h 20000"/>
              <a:gd name="T46" fmla="*/ 6981 w 20000"/>
              <a:gd name="T47" fmla="*/ 19531 h 20000"/>
              <a:gd name="T48" fmla="*/ 7539 w 20000"/>
              <a:gd name="T49" fmla="*/ 19688 h 20000"/>
              <a:gd name="T50" fmla="*/ 8044 w 20000"/>
              <a:gd name="T51" fmla="*/ 19800 h 20000"/>
              <a:gd name="T52" fmla="*/ 8515 w 20000"/>
              <a:gd name="T53" fmla="*/ 19887 h 20000"/>
              <a:gd name="T54" fmla="*/ 8955 w 20000"/>
              <a:gd name="T55" fmla="*/ 19939 h 20000"/>
              <a:gd name="T56" fmla="*/ 9378 w 20000"/>
              <a:gd name="T57" fmla="*/ 19974 h 20000"/>
              <a:gd name="T58" fmla="*/ 9792 w 20000"/>
              <a:gd name="T59" fmla="*/ 19991 h 20000"/>
              <a:gd name="T60" fmla="*/ 10066 w 20000"/>
              <a:gd name="T61" fmla="*/ 19991 h 20000"/>
              <a:gd name="T62" fmla="*/ 10476 w 20000"/>
              <a:gd name="T63" fmla="*/ 19983 h 20000"/>
              <a:gd name="T64" fmla="*/ 10896 w 20000"/>
              <a:gd name="T65" fmla="*/ 19957 h 20000"/>
              <a:gd name="T66" fmla="*/ 11329 w 20000"/>
              <a:gd name="T67" fmla="*/ 19905 h 20000"/>
              <a:gd name="T68" fmla="*/ 11787 w 20000"/>
              <a:gd name="T69" fmla="*/ 19835 h 20000"/>
              <a:gd name="T70" fmla="*/ 12281 w 20000"/>
              <a:gd name="T71" fmla="*/ 19731 h 20000"/>
              <a:gd name="T72" fmla="*/ 12820 w 20000"/>
              <a:gd name="T73" fmla="*/ 19592 h 20000"/>
              <a:gd name="T74" fmla="*/ 13419 w 20000"/>
              <a:gd name="T75" fmla="*/ 19393 h 20000"/>
              <a:gd name="T76" fmla="*/ 14093 w 20000"/>
              <a:gd name="T77" fmla="*/ 19115 h 20000"/>
              <a:gd name="T78" fmla="*/ 14869 w 20000"/>
              <a:gd name="T79" fmla="*/ 18733 h 20000"/>
              <a:gd name="T80" fmla="*/ 15756 w 20000"/>
              <a:gd name="T81" fmla="*/ 18169 h 20000"/>
              <a:gd name="T82" fmla="*/ 16769 w 20000"/>
              <a:gd name="T83" fmla="*/ 17354 h 20000"/>
              <a:gd name="T84" fmla="*/ 17873 w 20000"/>
              <a:gd name="T85" fmla="*/ 16156 h 20000"/>
              <a:gd name="T86" fmla="*/ 18950 w 20000"/>
              <a:gd name="T87" fmla="*/ 14447 h 20000"/>
              <a:gd name="T88" fmla="*/ 19756 w 20000"/>
              <a:gd name="T89" fmla="*/ 12182 h 20000"/>
              <a:gd name="T90" fmla="*/ 20000 w 20000"/>
              <a:gd name="T91" fmla="*/ 9996 h 20000"/>
              <a:gd name="T92" fmla="*/ 19655 w 20000"/>
              <a:gd name="T93" fmla="*/ 7393 h 20000"/>
              <a:gd name="T94" fmla="*/ 18781 w 20000"/>
              <a:gd name="T95" fmla="*/ 5206 h 20000"/>
              <a:gd name="T96" fmla="*/ 17683 w 20000"/>
              <a:gd name="T97" fmla="*/ 3592 h 20000"/>
              <a:gd name="T98" fmla="*/ 16589 w 20000"/>
              <a:gd name="T99" fmla="*/ 2473 h 20000"/>
              <a:gd name="T100" fmla="*/ 15597 w 20000"/>
              <a:gd name="T101" fmla="*/ 1709 h 20000"/>
              <a:gd name="T102" fmla="*/ 14727 w 20000"/>
              <a:gd name="T103" fmla="*/ 1189 h 20000"/>
              <a:gd name="T104" fmla="*/ 13971 w 20000"/>
              <a:gd name="T105" fmla="*/ 816 h 20000"/>
              <a:gd name="T106" fmla="*/ 13311 w 20000"/>
              <a:gd name="T107" fmla="*/ 564 h 20000"/>
              <a:gd name="T108" fmla="*/ 12725 w 20000"/>
              <a:gd name="T109" fmla="*/ 373 h 20000"/>
              <a:gd name="T110" fmla="*/ 12193 w 20000"/>
              <a:gd name="T111" fmla="*/ 243 h 20000"/>
              <a:gd name="T112" fmla="*/ 11709 w 20000"/>
              <a:gd name="T113" fmla="*/ 139 h 20000"/>
              <a:gd name="T114" fmla="*/ 11255 w 20000"/>
              <a:gd name="T115" fmla="*/ 78 h 20000"/>
              <a:gd name="T116" fmla="*/ 10825 w 20000"/>
              <a:gd name="T117" fmla="*/ 26 h 20000"/>
              <a:gd name="T118" fmla="*/ 10405 w 20000"/>
              <a:gd name="T119" fmla="*/ 0 h 20000"/>
              <a:gd name="T120" fmla="*/ 9998 w 20000"/>
              <a:gd name="T121" fmla="*/ 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000" h="20000">
                <a:moveTo>
                  <a:pt x="9998" y="0"/>
                </a:moveTo>
                <a:lnTo>
                  <a:pt x="9998" y="0"/>
                </a:lnTo>
                <a:lnTo>
                  <a:pt x="9927" y="0"/>
                </a:lnTo>
                <a:lnTo>
                  <a:pt x="9859" y="0"/>
                </a:lnTo>
                <a:lnTo>
                  <a:pt x="9792" y="0"/>
                </a:lnTo>
                <a:lnTo>
                  <a:pt x="9724" y="0"/>
                </a:lnTo>
                <a:lnTo>
                  <a:pt x="9656" y="0"/>
                </a:lnTo>
                <a:lnTo>
                  <a:pt x="9588" y="0"/>
                </a:lnTo>
                <a:lnTo>
                  <a:pt x="9517" y="9"/>
                </a:lnTo>
                <a:lnTo>
                  <a:pt x="9450" y="9"/>
                </a:lnTo>
                <a:lnTo>
                  <a:pt x="9378" y="17"/>
                </a:lnTo>
                <a:lnTo>
                  <a:pt x="9311" y="17"/>
                </a:lnTo>
                <a:lnTo>
                  <a:pt x="9240" y="26"/>
                </a:lnTo>
                <a:lnTo>
                  <a:pt x="9169" y="26"/>
                </a:lnTo>
                <a:lnTo>
                  <a:pt x="9101" y="35"/>
                </a:lnTo>
                <a:lnTo>
                  <a:pt x="9030" y="43"/>
                </a:lnTo>
                <a:lnTo>
                  <a:pt x="8955" y="52"/>
                </a:lnTo>
                <a:lnTo>
                  <a:pt x="8884" y="61"/>
                </a:lnTo>
                <a:lnTo>
                  <a:pt x="8813" y="69"/>
                </a:lnTo>
                <a:lnTo>
                  <a:pt x="8738" y="78"/>
                </a:lnTo>
                <a:lnTo>
                  <a:pt x="8664" y="87"/>
                </a:lnTo>
                <a:lnTo>
                  <a:pt x="8589" y="95"/>
                </a:lnTo>
                <a:lnTo>
                  <a:pt x="8515" y="104"/>
                </a:lnTo>
                <a:lnTo>
                  <a:pt x="8440" y="121"/>
                </a:lnTo>
                <a:lnTo>
                  <a:pt x="8362" y="130"/>
                </a:lnTo>
                <a:lnTo>
                  <a:pt x="8285" y="148"/>
                </a:lnTo>
                <a:lnTo>
                  <a:pt x="8207" y="156"/>
                </a:lnTo>
                <a:lnTo>
                  <a:pt x="8129" y="174"/>
                </a:lnTo>
                <a:lnTo>
                  <a:pt x="8047" y="191"/>
                </a:lnTo>
                <a:lnTo>
                  <a:pt x="7966" y="208"/>
                </a:lnTo>
                <a:lnTo>
                  <a:pt x="7881" y="226"/>
                </a:lnTo>
                <a:lnTo>
                  <a:pt x="7800" y="243"/>
                </a:lnTo>
                <a:lnTo>
                  <a:pt x="7715" y="260"/>
                </a:lnTo>
                <a:lnTo>
                  <a:pt x="7627" y="278"/>
                </a:lnTo>
                <a:lnTo>
                  <a:pt x="7539" y="304"/>
                </a:lnTo>
                <a:lnTo>
                  <a:pt x="7451" y="321"/>
                </a:lnTo>
                <a:lnTo>
                  <a:pt x="7360" y="347"/>
                </a:lnTo>
                <a:lnTo>
                  <a:pt x="7268" y="373"/>
                </a:lnTo>
                <a:lnTo>
                  <a:pt x="7177" y="399"/>
                </a:lnTo>
                <a:lnTo>
                  <a:pt x="7082" y="434"/>
                </a:lnTo>
                <a:lnTo>
                  <a:pt x="6984" y="460"/>
                </a:lnTo>
                <a:lnTo>
                  <a:pt x="6886" y="495"/>
                </a:lnTo>
                <a:lnTo>
                  <a:pt x="6784" y="529"/>
                </a:lnTo>
                <a:lnTo>
                  <a:pt x="6682" y="564"/>
                </a:lnTo>
                <a:lnTo>
                  <a:pt x="6577" y="599"/>
                </a:lnTo>
                <a:lnTo>
                  <a:pt x="6469" y="642"/>
                </a:lnTo>
                <a:lnTo>
                  <a:pt x="6361" y="677"/>
                </a:lnTo>
                <a:lnTo>
                  <a:pt x="6249" y="720"/>
                </a:lnTo>
                <a:lnTo>
                  <a:pt x="6137" y="772"/>
                </a:lnTo>
                <a:lnTo>
                  <a:pt x="6022" y="824"/>
                </a:lnTo>
                <a:lnTo>
                  <a:pt x="5903" y="876"/>
                </a:lnTo>
                <a:lnTo>
                  <a:pt x="5782" y="928"/>
                </a:lnTo>
                <a:lnTo>
                  <a:pt x="5656" y="989"/>
                </a:lnTo>
                <a:lnTo>
                  <a:pt x="5528" y="1050"/>
                </a:lnTo>
                <a:lnTo>
                  <a:pt x="5399" y="1119"/>
                </a:lnTo>
                <a:lnTo>
                  <a:pt x="5267" y="1189"/>
                </a:lnTo>
                <a:lnTo>
                  <a:pt x="5128" y="1258"/>
                </a:lnTo>
                <a:lnTo>
                  <a:pt x="4989" y="1336"/>
                </a:lnTo>
                <a:lnTo>
                  <a:pt x="4847" y="1423"/>
                </a:lnTo>
                <a:lnTo>
                  <a:pt x="4701" y="1510"/>
                </a:lnTo>
                <a:lnTo>
                  <a:pt x="4552" y="1605"/>
                </a:lnTo>
                <a:lnTo>
                  <a:pt x="4396" y="1709"/>
                </a:lnTo>
                <a:lnTo>
                  <a:pt x="4240" y="1822"/>
                </a:lnTo>
                <a:lnTo>
                  <a:pt x="4081" y="1935"/>
                </a:lnTo>
                <a:lnTo>
                  <a:pt x="3919" y="2056"/>
                </a:lnTo>
                <a:lnTo>
                  <a:pt x="3749" y="2187"/>
                </a:lnTo>
                <a:lnTo>
                  <a:pt x="3580" y="2325"/>
                </a:lnTo>
                <a:lnTo>
                  <a:pt x="3407" y="2473"/>
                </a:lnTo>
                <a:lnTo>
                  <a:pt x="3231" y="2629"/>
                </a:lnTo>
                <a:lnTo>
                  <a:pt x="3052" y="2803"/>
                </a:lnTo>
                <a:lnTo>
                  <a:pt x="2869" y="2985"/>
                </a:lnTo>
                <a:lnTo>
                  <a:pt x="2686" y="3176"/>
                </a:lnTo>
                <a:lnTo>
                  <a:pt x="2500" y="3375"/>
                </a:lnTo>
                <a:lnTo>
                  <a:pt x="2313" y="3592"/>
                </a:lnTo>
                <a:lnTo>
                  <a:pt x="2127" y="3826"/>
                </a:lnTo>
                <a:lnTo>
                  <a:pt x="1941" y="4069"/>
                </a:lnTo>
                <a:lnTo>
                  <a:pt x="1754" y="4330"/>
                </a:lnTo>
                <a:lnTo>
                  <a:pt x="1572" y="4607"/>
                </a:lnTo>
                <a:lnTo>
                  <a:pt x="1392" y="4902"/>
                </a:lnTo>
                <a:lnTo>
                  <a:pt x="1216" y="5206"/>
                </a:lnTo>
                <a:lnTo>
                  <a:pt x="1047" y="5536"/>
                </a:lnTo>
                <a:lnTo>
                  <a:pt x="884" y="5874"/>
                </a:lnTo>
                <a:lnTo>
                  <a:pt x="732" y="6230"/>
                </a:lnTo>
                <a:lnTo>
                  <a:pt x="589" y="6603"/>
                </a:lnTo>
                <a:lnTo>
                  <a:pt x="461" y="6993"/>
                </a:lnTo>
                <a:lnTo>
                  <a:pt x="342" y="7393"/>
                </a:lnTo>
                <a:lnTo>
                  <a:pt x="240" y="7800"/>
                </a:lnTo>
                <a:lnTo>
                  <a:pt x="156" y="8226"/>
                </a:lnTo>
                <a:lnTo>
                  <a:pt x="88" y="8659"/>
                </a:lnTo>
                <a:lnTo>
                  <a:pt x="37" y="9102"/>
                </a:lnTo>
                <a:lnTo>
                  <a:pt x="7" y="9544"/>
                </a:lnTo>
                <a:lnTo>
                  <a:pt x="0" y="9987"/>
                </a:lnTo>
                <a:lnTo>
                  <a:pt x="0" y="9996"/>
                </a:lnTo>
                <a:lnTo>
                  <a:pt x="7" y="10438"/>
                </a:lnTo>
                <a:lnTo>
                  <a:pt x="37" y="10881"/>
                </a:lnTo>
                <a:lnTo>
                  <a:pt x="88" y="11323"/>
                </a:lnTo>
                <a:lnTo>
                  <a:pt x="156" y="11757"/>
                </a:lnTo>
                <a:lnTo>
                  <a:pt x="240" y="12182"/>
                </a:lnTo>
                <a:lnTo>
                  <a:pt x="342" y="12590"/>
                </a:lnTo>
                <a:lnTo>
                  <a:pt x="457" y="12989"/>
                </a:lnTo>
                <a:lnTo>
                  <a:pt x="589" y="13380"/>
                </a:lnTo>
                <a:lnTo>
                  <a:pt x="732" y="13753"/>
                </a:lnTo>
                <a:lnTo>
                  <a:pt x="884" y="14108"/>
                </a:lnTo>
                <a:lnTo>
                  <a:pt x="1047" y="14447"/>
                </a:lnTo>
                <a:lnTo>
                  <a:pt x="1216" y="14777"/>
                </a:lnTo>
                <a:lnTo>
                  <a:pt x="1389" y="15080"/>
                </a:lnTo>
                <a:lnTo>
                  <a:pt x="1568" y="15375"/>
                </a:lnTo>
                <a:lnTo>
                  <a:pt x="1751" y="15653"/>
                </a:lnTo>
                <a:lnTo>
                  <a:pt x="1937" y="15913"/>
                </a:lnTo>
                <a:lnTo>
                  <a:pt x="2124" y="16156"/>
                </a:lnTo>
                <a:lnTo>
                  <a:pt x="2310" y="16390"/>
                </a:lnTo>
                <a:lnTo>
                  <a:pt x="2496" y="16607"/>
                </a:lnTo>
                <a:lnTo>
                  <a:pt x="2682" y="16816"/>
                </a:lnTo>
                <a:lnTo>
                  <a:pt x="2865" y="17007"/>
                </a:lnTo>
                <a:lnTo>
                  <a:pt x="3048" y="17180"/>
                </a:lnTo>
                <a:lnTo>
                  <a:pt x="3228" y="17354"/>
                </a:lnTo>
                <a:lnTo>
                  <a:pt x="3404" y="17510"/>
                </a:lnTo>
                <a:lnTo>
                  <a:pt x="3577" y="17657"/>
                </a:lnTo>
                <a:lnTo>
                  <a:pt x="3746" y="17796"/>
                </a:lnTo>
                <a:lnTo>
                  <a:pt x="3915" y="17935"/>
                </a:lnTo>
                <a:lnTo>
                  <a:pt x="4078" y="18056"/>
                </a:lnTo>
                <a:lnTo>
                  <a:pt x="4237" y="18169"/>
                </a:lnTo>
                <a:lnTo>
                  <a:pt x="4393" y="18273"/>
                </a:lnTo>
                <a:lnTo>
                  <a:pt x="4549" y="18377"/>
                </a:lnTo>
                <a:lnTo>
                  <a:pt x="4698" y="18473"/>
                </a:lnTo>
                <a:lnTo>
                  <a:pt x="4843" y="18568"/>
                </a:lnTo>
                <a:lnTo>
                  <a:pt x="4986" y="18646"/>
                </a:lnTo>
                <a:lnTo>
                  <a:pt x="5124" y="18725"/>
                </a:lnTo>
                <a:lnTo>
                  <a:pt x="5263" y="18803"/>
                </a:lnTo>
                <a:lnTo>
                  <a:pt x="5395" y="18872"/>
                </a:lnTo>
                <a:lnTo>
                  <a:pt x="5524" y="18941"/>
                </a:lnTo>
                <a:lnTo>
                  <a:pt x="5653" y="19002"/>
                </a:lnTo>
                <a:lnTo>
                  <a:pt x="5778" y="19063"/>
                </a:lnTo>
                <a:lnTo>
                  <a:pt x="5900" y="19115"/>
                </a:lnTo>
                <a:lnTo>
                  <a:pt x="6019" y="19167"/>
                </a:lnTo>
                <a:lnTo>
                  <a:pt x="6134" y="19219"/>
                </a:lnTo>
                <a:lnTo>
                  <a:pt x="6249" y="19262"/>
                </a:lnTo>
                <a:lnTo>
                  <a:pt x="6361" y="19306"/>
                </a:lnTo>
                <a:lnTo>
                  <a:pt x="6469" y="19349"/>
                </a:lnTo>
                <a:lnTo>
                  <a:pt x="6574" y="19393"/>
                </a:lnTo>
                <a:lnTo>
                  <a:pt x="6679" y="19427"/>
                </a:lnTo>
                <a:lnTo>
                  <a:pt x="6781" y="19462"/>
                </a:lnTo>
                <a:lnTo>
                  <a:pt x="6882" y="19497"/>
                </a:lnTo>
                <a:lnTo>
                  <a:pt x="6981" y="19531"/>
                </a:lnTo>
                <a:lnTo>
                  <a:pt x="7079" y="19557"/>
                </a:lnTo>
                <a:lnTo>
                  <a:pt x="7174" y="19592"/>
                </a:lnTo>
                <a:lnTo>
                  <a:pt x="7268" y="19618"/>
                </a:lnTo>
                <a:lnTo>
                  <a:pt x="7360" y="19644"/>
                </a:lnTo>
                <a:lnTo>
                  <a:pt x="7448" y="19662"/>
                </a:lnTo>
                <a:lnTo>
                  <a:pt x="7539" y="19688"/>
                </a:lnTo>
                <a:lnTo>
                  <a:pt x="7627" y="19714"/>
                </a:lnTo>
                <a:lnTo>
                  <a:pt x="7712" y="19731"/>
                </a:lnTo>
                <a:lnTo>
                  <a:pt x="7797" y="19748"/>
                </a:lnTo>
                <a:lnTo>
                  <a:pt x="7881" y="19766"/>
                </a:lnTo>
                <a:lnTo>
                  <a:pt x="7963" y="19783"/>
                </a:lnTo>
                <a:lnTo>
                  <a:pt x="8044" y="19800"/>
                </a:lnTo>
                <a:lnTo>
                  <a:pt x="8125" y="19818"/>
                </a:lnTo>
                <a:lnTo>
                  <a:pt x="8207" y="19835"/>
                </a:lnTo>
                <a:lnTo>
                  <a:pt x="8285" y="19844"/>
                </a:lnTo>
                <a:lnTo>
                  <a:pt x="8362" y="19861"/>
                </a:lnTo>
                <a:lnTo>
                  <a:pt x="8437" y="19870"/>
                </a:lnTo>
                <a:lnTo>
                  <a:pt x="8515" y="19887"/>
                </a:lnTo>
                <a:lnTo>
                  <a:pt x="8589" y="19896"/>
                </a:lnTo>
                <a:lnTo>
                  <a:pt x="8664" y="19905"/>
                </a:lnTo>
                <a:lnTo>
                  <a:pt x="8738" y="19913"/>
                </a:lnTo>
                <a:lnTo>
                  <a:pt x="8809" y="19922"/>
                </a:lnTo>
                <a:lnTo>
                  <a:pt x="8884" y="19931"/>
                </a:lnTo>
                <a:lnTo>
                  <a:pt x="8955" y="19939"/>
                </a:lnTo>
                <a:lnTo>
                  <a:pt x="9026" y="19948"/>
                </a:lnTo>
                <a:lnTo>
                  <a:pt x="9097" y="19957"/>
                </a:lnTo>
                <a:lnTo>
                  <a:pt x="9169" y="19965"/>
                </a:lnTo>
                <a:lnTo>
                  <a:pt x="9240" y="19965"/>
                </a:lnTo>
                <a:lnTo>
                  <a:pt x="9311" y="19974"/>
                </a:lnTo>
                <a:lnTo>
                  <a:pt x="9378" y="19974"/>
                </a:lnTo>
                <a:lnTo>
                  <a:pt x="9450" y="19983"/>
                </a:lnTo>
                <a:lnTo>
                  <a:pt x="9517" y="19983"/>
                </a:lnTo>
                <a:lnTo>
                  <a:pt x="9585" y="19991"/>
                </a:lnTo>
                <a:lnTo>
                  <a:pt x="9656" y="19991"/>
                </a:lnTo>
                <a:lnTo>
                  <a:pt x="9724" y="19991"/>
                </a:lnTo>
                <a:lnTo>
                  <a:pt x="9792" y="19991"/>
                </a:lnTo>
                <a:lnTo>
                  <a:pt x="9859" y="19991"/>
                </a:lnTo>
                <a:lnTo>
                  <a:pt x="9927" y="19991"/>
                </a:lnTo>
                <a:lnTo>
                  <a:pt x="9998" y="20000"/>
                </a:lnTo>
                <a:lnTo>
                  <a:pt x="10066" y="19991"/>
                </a:lnTo>
                <a:lnTo>
                  <a:pt x="10134" y="19991"/>
                </a:lnTo>
                <a:lnTo>
                  <a:pt x="10202" y="19991"/>
                </a:lnTo>
                <a:lnTo>
                  <a:pt x="10269" y="19991"/>
                </a:lnTo>
                <a:lnTo>
                  <a:pt x="10337" y="19991"/>
                </a:lnTo>
                <a:lnTo>
                  <a:pt x="10408" y="19991"/>
                </a:lnTo>
                <a:lnTo>
                  <a:pt x="10476" y="19983"/>
                </a:lnTo>
                <a:lnTo>
                  <a:pt x="10544" y="19983"/>
                </a:lnTo>
                <a:lnTo>
                  <a:pt x="10615" y="19974"/>
                </a:lnTo>
                <a:lnTo>
                  <a:pt x="10682" y="19974"/>
                </a:lnTo>
                <a:lnTo>
                  <a:pt x="10754" y="19965"/>
                </a:lnTo>
                <a:lnTo>
                  <a:pt x="10825" y="19965"/>
                </a:lnTo>
                <a:lnTo>
                  <a:pt x="10896" y="19957"/>
                </a:lnTo>
                <a:lnTo>
                  <a:pt x="10967" y="19948"/>
                </a:lnTo>
                <a:lnTo>
                  <a:pt x="11038" y="19939"/>
                </a:lnTo>
                <a:lnTo>
                  <a:pt x="11109" y="19931"/>
                </a:lnTo>
                <a:lnTo>
                  <a:pt x="11184" y="19922"/>
                </a:lnTo>
                <a:lnTo>
                  <a:pt x="11255" y="19913"/>
                </a:lnTo>
                <a:lnTo>
                  <a:pt x="11329" y="19905"/>
                </a:lnTo>
                <a:lnTo>
                  <a:pt x="11404" y="19896"/>
                </a:lnTo>
                <a:lnTo>
                  <a:pt x="11478" y="19887"/>
                </a:lnTo>
                <a:lnTo>
                  <a:pt x="11556" y="19870"/>
                </a:lnTo>
                <a:lnTo>
                  <a:pt x="11631" y="19861"/>
                </a:lnTo>
                <a:lnTo>
                  <a:pt x="11709" y="19844"/>
                </a:lnTo>
                <a:lnTo>
                  <a:pt x="11787" y="19835"/>
                </a:lnTo>
                <a:lnTo>
                  <a:pt x="11868" y="19818"/>
                </a:lnTo>
                <a:lnTo>
                  <a:pt x="11949" y="19800"/>
                </a:lnTo>
                <a:lnTo>
                  <a:pt x="12030" y="19783"/>
                </a:lnTo>
                <a:lnTo>
                  <a:pt x="12112" y="19766"/>
                </a:lnTo>
                <a:lnTo>
                  <a:pt x="12196" y="19748"/>
                </a:lnTo>
                <a:lnTo>
                  <a:pt x="12281" y="19731"/>
                </a:lnTo>
                <a:lnTo>
                  <a:pt x="12366" y="19714"/>
                </a:lnTo>
                <a:lnTo>
                  <a:pt x="12454" y="19688"/>
                </a:lnTo>
                <a:lnTo>
                  <a:pt x="12545" y="19662"/>
                </a:lnTo>
                <a:lnTo>
                  <a:pt x="12633" y="19644"/>
                </a:lnTo>
                <a:lnTo>
                  <a:pt x="12725" y="19618"/>
                </a:lnTo>
                <a:lnTo>
                  <a:pt x="12820" y="19592"/>
                </a:lnTo>
                <a:lnTo>
                  <a:pt x="12914" y="19557"/>
                </a:lnTo>
                <a:lnTo>
                  <a:pt x="13013" y="19531"/>
                </a:lnTo>
                <a:lnTo>
                  <a:pt x="13111" y="19497"/>
                </a:lnTo>
                <a:lnTo>
                  <a:pt x="13213" y="19462"/>
                </a:lnTo>
                <a:lnTo>
                  <a:pt x="13314" y="19427"/>
                </a:lnTo>
                <a:lnTo>
                  <a:pt x="13419" y="19393"/>
                </a:lnTo>
                <a:lnTo>
                  <a:pt x="13524" y="19349"/>
                </a:lnTo>
                <a:lnTo>
                  <a:pt x="13636" y="19315"/>
                </a:lnTo>
                <a:lnTo>
                  <a:pt x="13744" y="19262"/>
                </a:lnTo>
                <a:lnTo>
                  <a:pt x="13859" y="19219"/>
                </a:lnTo>
                <a:lnTo>
                  <a:pt x="13975" y="19167"/>
                </a:lnTo>
                <a:lnTo>
                  <a:pt x="14093" y="19115"/>
                </a:lnTo>
                <a:lnTo>
                  <a:pt x="14215" y="19063"/>
                </a:lnTo>
                <a:lnTo>
                  <a:pt x="14340" y="19002"/>
                </a:lnTo>
                <a:lnTo>
                  <a:pt x="14469" y="18941"/>
                </a:lnTo>
                <a:lnTo>
                  <a:pt x="14598" y="18872"/>
                </a:lnTo>
                <a:lnTo>
                  <a:pt x="14730" y="18803"/>
                </a:lnTo>
                <a:lnTo>
                  <a:pt x="14869" y="18733"/>
                </a:lnTo>
                <a:lnTo>
                  <a:pt x="15008" y="18646"/>
                </a:lnTo>
                <a:lnTo>
                  <a:pt x="15150" y="18568"/>
                </a:lnTo>
                <a:lnTo>
                  <a:pt x="15296" y="18473"/>
                </a:lnTo>
                <a:lnTo>
                  <a:pt x="15448" y="18377"/>
                </a:lnTo>
                <a:lnTo>
                  <a:pt x="15600" y="18282"/>
                </a:lnTo>
                <a:lnTo>
                  <a:pt x="15756" y="18169"/>
                </a:lnTo>
                <a:lnTo>
                  <a:pt x="15915" y="18056"/>
                </a:lnTo>
                <a:lnTo>
                  <a:pt x="16081" y="17935"/>
                </a:lnTo>
                <a:lnTo>
                  <a:pt x="16247" y="17805"/>
                </a:lnTo>
                <a:lnTo>
                  <a:pt x="16417" y="17666"/>
                </a:lnTo>
                <a:lnTo>
                  <a:pt x="16593" y="17510"/>
                </a:lnTo>
                <a:lnTo>
                  <a:pt x="16769" y="17354"/>
                </a:lnTo>
                <a:lnTo>
                  <a:pt x="16948" y="17189"/>
                </a:lnTo>
                <a:lnTo>
                  <a:pt x="17128" y="17007"/>
                </a:lnTo>
                <a:lnTo>
                  <a:pt x="17314" y="16816"/>
                </a:lnTo>
                <a:lnTo>
                  <a:pt x="17497" y="16607"/>
                </a:lnTo>
                <a:lnTo>
                  <a:pt x="17683" y="16390"/>
                </a:lnTo>
                <a:lnTo>
                  <a:pt x="17873" y="16156"/>
                </a:lnTo>
                <a:lnTo>
                  <a:pt x="18059" y="15913"/>
                </a:lnTo>
                <a:lnTo>
                  <a:pt x="18242" y="15653"/>
                </a:lnTo>
                <a:lnTo>
                  <a:pt x="18425" y="15375"/>
                </a:lnTo>
                <a:lnTo>
                  <a:pt x="18605" y="15080"/>
                </a:lnTo>
                <a:lnTo>
                  <a:pt x="18781" y="14777"/>
                </a:lnTo>
                <a:lnTo>
                  <a:pt x="18950" y="14447"/>
                </a:lnTo>
                <a:lnTo>
                  <a:pt x="19113" y="14108"/>
                </a:lnTo>
                <a:lnTo>
                  <a:pt x="19265" y="13753"/>
                </a:lnTo>
                <a:lnTo>
                  <a:pt x="19407" y="13380"/>
                </a:lnTo>
                <a:lnTo>
                  <a:pt x="19536" y="12989"/>
                </a:lnTo>
                <a:lnTo>
                  <a:pt x="19655" y="12590"/>
                </a:lnTo>
                <a:lnTo>
                  <a:pt x="19756" y="12182"/>
                </a:lnTo>
                <a:lnTo>
                  <a:pt x="19841" y="11757"/>
                </a:lnTo>
                <a:lnTo>
                  <a:pt x="19909" y="11323"/>
                </a:lnTo>
                <a:lnTo>
                  <a:pt x="19959" y="10881"/>
                </a:lnTo>
                <a:lnTo>
                  <a:pt x="19990" y="10438"/>
                </a:lnTo>
                <a:lnTo>
                  <a:pt x="19997" y="9996"/>
                </a:lnTo>
                <a:lnTo>
                  <a:pt x="20000" y="9996"/>
                </a:lnTo>
                <a:lnTo>
                  <a:pt x="19990" y="9544"/>
                </a:lnTo>
                <a:lnTo>
                  <a:pt x="19959" y="9102"/>
                </a:lnTo>
                <a:lnTo>
                  <a:pt x="19909" y="8659"/>
                </a:lnTo>
                <a:lnTo>
                  <a:pt x="19841" y="8226"/>
                </a:lnTo>
                <a:lnTo>
                  <a:pt x="19756" y="7800"/>
                </a:lnTo>
                <a:lnTo>
                  <a:pt x="19655" y="7393"/>
                </a:lnTo>
                <a:lnTo>
                  <a:pt x="19536" y="6993"/>
                </a:lnTo>
                <a:lnTo>
                  <a:pt x="19407" y="6603"/>
                </a:lnTo>
                <a:lnTo>
                  <a:pt x="19265" y="6230"/>
                </a:lnTo>
                <a:lnTo>
                  <a:pt x="19109" y="5874"/>
                </a:lnTo>
                <a:lnTo>
                  <a:pt x="18950" y="5536"/>
                </a:lnTo>
                <a:lnTo>
                  <a:pt x="18781" y="5206"/>
                </a:lnTo>
                <a:lnTo>
                  <a:pt x="18605" y="4902"/>
                </a:lnTo>
                <a:lnTo>
                  <a:pt x="18425" y="4607"/>
                </a:lnTo>
                <a:lnTo>
                  <a:pt x="18242" y="4330"/>
                </a:lnTo>
                <a:lnTo>
                  <a:pt x="18056" y="4069"/>
                </a:lnTo>
                <a:lnTo>
                  <a:pt x="17870" y="3826"/>
                </a:lnTo>
                <a:lnTo>
                  <a:pt x="17683" y="3592"/>
                </a:lnTo>
                <a:lnTo>
                  <a:pt x="17494" y="3375"/>
                </a:lnTo>
                <a:lnTo>
                  <a:pt x="17311" y="3176"/>
                </a:lnTo>
                <a:lnTo>
                  <a:pt x="17124" y="2985"/>
                </a:lnTo>
                <a:lnTo>
                  <a:pt x="16945" y="2803"/>
                </a:lnTo>
                <a:lnTo>
                  <a:pt x="16765" y="2629"/>
                </a:lnTo>
                <a:lnTo>
                  <a:pt x="16589" y="2473"/>
                </a:lnTo>
                <a:lnTo>
                  <a:pt x="16413" y="2325"/>
                </a:lnTo>
                <a:lnTo>
                  <a:pt x="16244" y="2187"/>
                </a:lnTo>
                <a:lnTo>
                  <a:pt x="16078" y="2056"/>
                </a:lnTo>
                <a:lnTo>
                  <a:pt x="15912" y="1935"/>
                </a:lnTo>
                <a:lnTo>
                  <a:pt x="15753" y="1813"/>
                </a:lnTo>
                <a:lnTo>
                  <a:pt x="15597" y="1709"/>
                </a:lnTo>
                <a:lnTo>
                  <a:pt x="15445" y="1605"/>
                </a:lnTo>
                <a:lnTo>
                  <a:pt x="15292" y="1510"/>
                </a:lnTo>
                <a:lnTo>
                  <a:pt x="15146" y="1423"/>
                </a:lnTo>
                <a:lnTo>
                  <a:pt x="15004" y="1336"/>
                </a:lnTo>
                <a:lnTo>
                  <a:pt x="14865" y="1258"/>
                </a:lnTo>
                <a:lnTo>
                  <a:pt x="14727" y="1189"/>
                </a:lnTo>
                <a:lnTo>
                  <a:pt x="14594" y="1111"/>
                </a:lnTo>
                <a:lnTo>
                  <a:pt x="14466" y="1050"/>
                </a:lnTo>
                <a:lnTo>
                  <a:pt x="14337" y="989"/>
                </a:lnTo>
                <a:lnTo>
                  <a:pt x="14212" y="928"/>
                </a:lnTo>
                <a:lnTo>
                  <a:pt x="14093" y="868"/>
                </a:lnTo>
                <a:lnTo>
                  <a:pt x="13971" y="816"/>
                </a:lnTo>
                <a:lnTo>
                  <a:pt x="13856" y="772"/>
                </a:lnTo>
                <a:lnTo>
                  <a:pt x="13744" y="720"/>
                </a:lnTo>
                <a:lnTo>
                  <a:pt x="13633" y="677"/>
                </a:lnTo>
                <a:lnTo>
                  <a:pt x="13524" y="633"/>
                </a:lnTo>
                <a:lnTo>
                  <a:pt x="13416" y="599"/>
                </a:lnTo>
                <a:lnTo>
                  <a:pt x="13311" y="564"/>
                </a:lnTo>
                <a:lnTo>
                  <a:pt x="13209" y="529"/>
                </a:lnTo>
                <a:lnTo>
                  <a:pt x="13108" y="495"/>
                </a:lnTo>
                <a:lnTo>
                  <a:pt x="13009" y="460"/>
                </a:lnTo>
                <a:lnTo>
                  <a:pt x="12911" y="434"/>
                </a:lnTo>
                <a:lnTo>
                  <a:pt x="12816" y="399"/>
                </a:lnTo>
                <a:lnTo>
                  <a:pt x="12725" y="373"/>
                </a:lnTo>
                <a:lnTo>
                  <a:pt x="12633" y="347"/>
                </a:lnTo>
                <a:lnTo>
                  <a:pt x="12542" y="321"/>
                </a:lnTo>
                <a:lnTo>
                  <a:pt x="12454" y="304"/>
                </a:lnTo>
                <a:lnTo>
                  <a:pt x="12366" y="278"/>
                </a:lnTo>
                <a:lnTo>
                  <a:pt x="12278" y="260"/>
                </a:lnTo>
                <a:lnTo>
                  <a:pt x="12193" y="243"/>
                </a:lnTo>
                <a:lnTo>
                  <a:pt x="12112" y="226"/>
                </a:lnTo>
                <a:lnTo>
                  <a:pt x="12027" y="208"/>
                </a:lnTo>
                <a:lnTo>
                  <a:pt x="11946" y="191"/>
                </a:lnTo>
                <a:lnTo>
                  <a:pt x="11865" y="174"/>
                </a:lnTo>
                <a:lnTo>
                  <a:pt x="11787" y="156"/>
                </a:lnTo>
                <a:lnTo>
                  <a:pt x="11709" y="139"/>
                </a:lnTo>
                <a:lnTo>
                  <a:pt x="11631" y="130"/>
                </a:lnTo>
                <a:lnTo>
                  <a:pt x="11553" y="121"/>
                </a:lnTo>
                <a:lnTo>
                  <a:pt x="11478" y="104"/>
                </a:lnTo>
                <a:lnTo>
                  <a:pt x="11404" y="95"/>
                </a:lnTo>
                <a:lnTo>
                  <a:pt x="11329" y="87"/>
                </a:lnTo>
                <a:lnTo>
                  <a:pt x="11255" y="78"/>
                </a:lnTo>
                <a:lnTo>
                  <a:pt x="11180" y="69"/>
                </a:lnTo>
                <a:lnTo>
                  <a:pt x="11109" y="61"/>
                </a:lnTo>
                <a:lnTo>
                  <a:pt x="11038" y="52"/>
                </a:lnTo>
                <a:lnTo>
                  <a:pt x="10964" y="43"/>
                </a:lnTo>
                <a:lnTo>
                  <a:pt x="10892" y="35"/>
                </a:lnTo>
                <a:lnTo>
                  <a:pt x="10825" y="26"/>
                </a:lnTo>
                <a:lnTo>
                  <a:pt x="10754" y="26"/>
                </a:lnTo>
                <a:lnTo>
                  <a:pt x="10682" y="17"/>
                </a:lnTo>
                <a:lnTo>
                  <a:pt x="10615" y="17"/>
                </a:lnTo>
                <a:lnTo>
                  <a:pt x="10544" y="9"/>
                </a:lnTo>
                <a:lnTo>
                  <a:pt x="10476" y="9"/>
                </a:lnTo>
                <a:lnTo>
                  <a:pt x="10405" y="0"/>
                </a:lnTo>
                <a:lnTo>
                  <a:pt x="10337" y="0"/>
                </a:lnTo>
                <a:lnTo>
                  <a:pt x="10269" y="0"/>
                </a:lnTo>
                <a:lnTo>
                  <a:pt x="10202" y="0"/>
                </a:lnTo>
                <a:lnTo>
                  <a:pt x="10134" y="0"/>
                </a:lnTo>
                <a:lnTo>
                  <a:pt x="10066" y="0"/>
                </a:lnTo>
                <a:lnTo>
                  <a:pt x="9998" y="0"/>
                </a:lnTo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5349875" y="2521422"/>
            <a:ext cx="2711450" cy="12382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275013" y="2076922"/>
            <a:ext cx="1357312" cy="622300"/>
            <a:chOff x="0" y="0"/>
            <a:chExt cx="20000" cy="20000"/>
          </a:xfrm>
        </p:grpSpPr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0"/>
              <a:ext cx="20000" cy="2000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20000 h 20000"/>
                <a:gd name="T4" fmla="*/ 20000 w 20000"/>
                <a:gd name="T5" fmla="*/ 20000 h 20000"/>
                <a:gd name="T6" fmla="*/ 20000 w 20000"/>
                <a:gd name="T7" fmla="*/ 0 h 20000"/>
                <a:gd name="T8" fmla="*/ 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20000"/>
                  </a:lnTo>
                  <a:lnTo>
                    <a:pt x="20000" y="20000"/>
                  </a:lnTo>
                  <a:lnTo>
                    <a:pt x="2000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flat"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PerspectiveFront">
                <a:rot lat="900000" lon="20099999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 dirty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tIns="22860" rIns="22860" bIns="22860"/>
            <a:lstStyle/>
            <a:p>
              <a:pPr algn="ctr"/>
              <a:r>
                <a:rPr lang="ru-RU" altLang="ru-RU" sz="1200" dirty="0" smtClean="0">
                  <a:solidFill>
                    <a:srgbClr val="00B050"/>
                  </a:solidFill>
                </a:rPr>
                <a:t>Разработка обоснования </a:t>
              </a:r>
              <a:r>
                <a:rPr lang="ru-RU" altLang="ru-RU" sz="1200" u="dbl" dirty="0" smtClean="0">
                  <a:solidFill>
                    <a:srgbClr val="00B050"/>
                  </a:solidFill>
                </a:rPr>
                <a:t>инвестиций</a:t>
              </a:r>
              <a:endParaRPr lang="ru-RU" altLang="ru-RU" sz="1200" u="dbl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4860925" y="1865784"/>
            <a:ext cx="1082675" cy="833438"/>
            <a:chOff x="0" y="0"/>
            <a:chExt cx="20000" cy="20000"/>
          </a:xfrm>
        </p:grpSpPr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0" y="0"/>
              <a:ext cx="20000" cy="2000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20000 h 20000"/>
                <a:gd name="T4" fmla="*/ 20000 w 20000"/>
                <a:gd name="T5" fmla="*/ 20000 h 20000"/>
                <a:gd name="T6" fmla="*/ 20000 w 20000"/>
                <a:gd name="T7" fmla="*/ 0 h 20000"/>
                <a:gd name="T8" fmla="*/ 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20000"/>
                  </a:lnTo>
                  <a:lnTo>
                    <a:pt x="20000" y="20000"/>
                  </a:lnTo>
                  <a:lnTo>
                    <a:pt x="2000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flat"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 dirty="0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tIns="22860" rIns="22860" bIns="22860"/>
            <a:lstStyle/>
            <a:p>
              <a:pPr algn="ctr"/>
              <a:r>
                <a:rPr lang="ru-RU" altLang="ru-RU" sz="1200" dirty="0" smtClean="0">
                  <a:solidFill>
                    <a:srgbClr val="00B050"/>
                  </a:solidFill>
                </a:rPr>
                <a:t>Решение инвестора о начале строительства</a:t>
              </a:r>
              <a:endParaRPr lang="ru-RU" altLang="ru-RU" sz="12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6076950" y="2076922"/>
            <a:ext cx="1087438" cy="622300"/>
            <a:chOff x="0" y="0"/>
            <a:chExt cx="20000" cy="20000"/>
          </a:xfrm>
        </p:grpSpPr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0" y="0"/>
              <a:ext cx="20000" cy="2000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20000 h 20000"/>
                <a:gd name="T4" fmla="*/ 20000 w 20000"/>
                <a:gd name="T5" fmla="*/ 20000 h 20000"/>
                <a:gd name="T6" fmla="*/ 20000 w 20000"/>
                <a:gd name="T7" fmla="*/ 0 h 20000"/>
                <a:gd name="T8" fmla="*/ 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20000"/>
                  </a:lnTo>
                  <a:lnTo>
                    <a:pt x="20000" y="20000"/>
                  </a:lnTo>
                  <a:lnTo>
                    <a:pt x="2000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flat"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PerspectiveFront">
                <a:rot lat="1500000" lon="1500000" rev="0"/>
              </a:camera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 dirty="0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tIns="22860" rIns="22860" bIns="22860"/>
            <a:lstStyle/>
            <a:p>
              <a:pPr algn="ctr"/>
              <a:r>
                <a:rPr lang="ru-RU" altLang="ru-RU" sz="1200" dirty="0" smtClean="0">
                  <a:solidFill>
                    <a:srgbClr val="00B050"/>
                  </a:solidFill>
                </a:rPr>
                <a:t>Выбор или назначение заказчика</a:t>
              </a:r>
              <a:endParaRPr lang="ru-RU" altLang="ru-RU" sz="12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4633119" y="5437657"/>
            <a:ext cx="1624012" cy="444500"/>
            <a:chOff x="0" y="0"/>
            <a:chExt cx="20000" cy="20000"/>
          </a:xfrm>
        </p:grpSpPr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0" y="0"/>
              <a:ext cx="20000" cy="20000"/>
            </a:xfrm>
            <a:custGeom>
              <a:avLst/>
              <a:gdLst>
                <a:gd name="T0" fmla="*/ 0 w 20000"/>
                <a:gd name="T1" fmla="*/ 20000 h 20000"/>
                <a:gd name="T2" fmla="*/ 0 w 20000"/>
                <a:gd name="T3" fmla="*/ 0 h 20000"/>
                <a:gd name="T4" fmla="*/ 20000 w 20000"/>
                <a:gd name="T5" fmla="*/ 0 h 20000"/>
                <a:gd name="T6" fmla="*/ 20000 w 20000"/>
                <a:gd name="T7" fmla="*/ 20000 h 20000"/>
                <a:gd name="T8" fmla="*/ 0 w 20000"/>
                <a:gd name="T9" fmla="*/ 2000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20000"/>
                  </a:moveTo>
                  <a:lnTo>
                    <a:pt x="0" y="0"/>
                  </a:lnTo>
                  <a:lnTo>
                    <a:pt x="20000" y="0"/>
                  </a:lnTo>
                  <a:lnTo>
                    <a:pt x="20000" y="20000"/>
                  </a:lnTo>
                  <a:lnTo>
                    <a:pt x="0" y="20000"/>
                  </a:lnTo>
                </a:path>
              </a:pathLst>
            </a:custGeom>
            <a:solidFill>
              <a:srgbClr val="FFFFFF"/>
            </a:solidFill>
            <a:ln w="9525" cap="flat"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PerspectiveBottom">
                <a:rot lat="21299999" lon="20699999" rev="0"/>
              </a:camera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 dirty="0"/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tIns="22860" rIns="22860" bIns="22860"/>
            <a:lstStyle/>
            <a:p>
              <a:pPr algn="ctr"/>
              <a:r>
                <a:rPr lang="ru-RU" altLang="ru-RU" sz="1200" dirty="0">
                  <a:solidFill>
                    <a:srgbClr val="00B0F0"/>
                  </a:solidFill>
                </a:rPr>
                <a:t>Сдача в эксплуатацию</a:t>
              </a:r>
            </a:p>
            <a:p>
              <a:pPr algn="ctr"/>
              <a:r>
                <a:rPr lang="ru-RU" altLang="ru-RU" sz="1200" dirty="0"/>
                <a:t> </a:t>
              </a:r>
            </a:p>
          </p:txBody>
        </p:sp>
      </p:grp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5264150" y="3707284"/>
            <a:ext cx="1714500" cy="444500"/>
            <a:chOff x="0" y="0"/>
            <a:chExt cx="20000" cy="20000"/>
          </a:xfrm>
        </p:grpSpPr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0" y="0"/>
              <a:ext cx="20000" cy="2000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20000 h 20000"/>
                <a:gd name="T4" fmla="*/ 20000 w 20000"/>
                <a:gd name="T5" fmla="*/ 20000 h 20000"/>
                <a:gd name="T6" fmla="*/ 20000 w 20000"/>
                <a:gd name="T7" fmla="*/ 0 h 20000"/>
                <a:gd name="T8" fmla="*/ 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20000"/>
                  </a:lnTo>
                  <a:lnTo>
                    <a:pt x="20000" y="20000"/>
                  </a:lnTo>
                  <a:lnTo>
                    <a:pt x="20000" y="0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tIns="22860" rIns="22860" bIns="22860"/>
            <a:lstStyle/>
            <a:p>
              <a:pPr algn="ctr"/>
              <a:r>
                <a:rPr lang="ru-RU" altLang="ru-RU" sz="1100" b="1" dirty="0">
                  <a:solidFill>
                    <a:srgbClr val="00B0F0"/>
                  </a:solidFill>
                </a:rPr>
                <a:t>ИВЕСТИЦИОННАЯ ФАЗА</a:t>
              </a:r>
            </a:p>
          </p:txBody>
        </p:sp>
      </p:grpSp>
      <p:grpSp>
        <p:nvGrpSpPr>
          <p:cNvPr id="19" name="Group 26"/>
          <p:cNvGrpSpPr>
            <a:grpSpLocks/>
          </p:cNvGrpSpPr>
          <p:nvPr/>
        </p:nvGrpSpPr>
        <p:grpSpPr bwMode="auto">
          <a:xfrm>
            <a:off x="7485584" y="3671243"/>
            <a:ext cx="1173162" cy="869927"/>
            <a:chOff x="-7" y="0"/>
            <a:chExt cx="20007" cy="19994"/>
          </a:xfrm>
        </p:grpSpPr>
        <p:sp>
          <p:nvSpPr>
            <p:cNvPr id="23" name="Freeform 27"/>
            <p:cNvSpPr>
              <a:spLocks/>
            </p:cNvSpPr>
            <p:nvPr/>
          </p:nvSpPr>
          <p:spPr bwMode="auto">
            <a:xfrm>
              <a:off x="-7" y="0"/>
              <a:ext cx="20007" cy="1999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20000 h 20000"/>
                <a:gd name="T4" fmla="*/ 20000 w 20000"/>
                <a:gd name="T5" fmla="*/ 20000 h 20000"/>
                <a:gd name="T6" fmla="*/ 20000 w 20000"/>
                <a:gd name="T7" fmla="*/ 0 h 20000"/>
                <a:gd name="T8" fmla="*/ 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20000"/>
                  </a:lnTo>
                  <a:lnTo>
                    <a:pt x="20000" y="20000"/>
                  </a:lnTo>
                  <a:lnTo>
                    <a:pt x="2000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flat"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PerspectiveFront">
                <a:rot lat="900000" lon="900000" rev="0"/>
              </a:camera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 dirty="0"/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-7" y="0"/>
              <a:ext cx="20007" cy="19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tIns="22860" rIns="22860" bIns="22860"/>
            <a:lstStyle/>
            <a:p>
              <a:pPr algn="ctr"/>
              <a:r>
                <a:rPr lang="ru-RU" altLang="ru-RU" sz="1200" dirty="0">
                  <a:solidFill>
                    <a:srgbClr val="00B0F0"/>
                  </a:solidFill>
                </a:rPr>
                <a:t>Инженерные изыскания и проекти-рование</a:t>
              </a:r>
            </a:p>
          </p:txBody>
        </p:sp>
      </p:grpSp>
      <p:grpSp>
        <p:nvGrpSpPr>
          <p:cNvPr id="22" name="Group 29"/>
          <p:cNvGrpSpPr>
            <a:grpSpLocks/>
          </p:cNvGrpSpPr>
          <p:nvPr/>
        </p:nvGrpSpPr>
        <p:grpSpPr bwMode="auto">
          <a:xfrm>
            <a:off x="6326182" y="4293100"/>
            <a:ext cx="1299151" cy="448096"/>
            <a:chOff x="-17737" y="2303"/>
            <a:chExt cx="21999" cy="22402"/>
          </a:xfrm>
        </p:grpSpPr>
        <p:sp>
          <p:nvSpPr>
            <p:cNvPr id="26" name="Freeform 30"/>
            <p:cNvSpPr>
              <a:spLocks/>
            </p:cNvSpPr>
            <p:nvPr/>
          </p:nvSpPr>
          <p:spPr bwMode="auto">
            <a:xfrm>
              <a:off x="-17737" y="4705"/>
              <a:ext cx="20000" cy="2000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20000 h 20000"/>
                <a:gd name="T4" fmla="*/ 20000 w 20000"/>
                <a:gd name="T5" fmla="*/ 20000 h 20000"/>
                <a:gd name="T6" fmla="*/ 20000 w 20000"/>
                <a:gd name="T7" fmla="*/ 0 h 20000"/>
                <a:gd name="T8" fmla="*/ 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20000"/>
                  </a:lnTo>
                  <a:lnTo>
                    <a:pt x="20000" y="20000"/>
                  </a:lnTo>
                  <a:lnTo>
                    <a:pt x="2000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flat"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PerspectiveFront">
                <a:rot lat="20999999" lon="9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 dirty="0"/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-15738" y="2303"/>
              <a:ext cx="20000" cy="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tIns="22860" rIns="22860" bIns="22860"/>
            <a:lstStyle/>
            <a:p>
              <a:pPr algn="ctr"/>
              <a:r>
                <a:rPr lang="ru-RU" altLang="ru-RU" sz="1050" dirty="0" smtClean="0">
                  <a:solidFill>
                    <a:srgbClr val="00B0F0"/>
                  </a:solidFill>
                </a:rPr>
                <a:t>Проектная и рабочая документация</a:t>
              </a:r>
              <a:endParaRPr lang="ru-RU" altLang="ru-RU" sz="105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5" name="Group 32"/>
          <p:cNvGrpSpPr>
            <a:grpSpLocks/>
          </p:cNvGrpSpPr>
          <p:nvPr/>
        </p:nvGrpSpPr>
        <p:grpSpPr bwMode="auto">
          <a:xfrm>
            <a:off x="6321450" y="4945853"/>
            <a:ext cx="1351507" cy="629919"/>
            <a:chOff x="0" y="0"/>
            <a:chExt cx="20174" cy="23619"/>
          </a:xfrm>
        </p:grpSpPr>
        <p:sp>
          <p:nvSpPr>
            <p:cNvPr id="29" name="Freeform 33"/>
            <p:cNvSpPr>
              <a:spLocks/>
            </p:cNvSpPr>
            <p:nvPr/>
          </p:nvSpPr>
          <p:spPr bwMode="auto">
            <a:xfrm>
              <a:off x="0" y="0"/>
              <a:ext cx="20000" cy="2000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20000 h 20000"/>
                <a:gd name="T4" fmla="*/ 20000 w 20000"/>
                <a:gd name="T5" fmla="*/ 20000 h 20000"/>
                <a:gd name="T6" fmla="*/ 20000 w 20000"/>
                <a:gd name="T7" fmla="*/ 0 h 20000"/>
                <a:gd name="T8" fmla="*/ 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20000"/>
                  </a:lnTo>
                  <a:lnTo>
                    <a:pt x="20000" y="20000"/>
                  </a:lnTo>
                  <a:lnTo>
                    <a:pt x="2000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flat"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PerspectiveFront">
                <a:rot lat="20399999" lon="9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 dirty="0"/>
            </a:p>
          </p:txBody>
        </p:sp>
        <p:sp>
          <p:nvSpPr>
            <p:cNvPr id="30" name="Rectangle 34"/>
            <p:cNvSpPr>
              <a:spLocks noChangeArrowheads="1"/>
            </p:cNvSpPr>
            <p:nvPr/>
          </p:nvSpPr>
          <p:spPr bwMode="auto">
            <a:xfrm>
              <a:off x="174" y="3619"/>
              <a:ext cx="20000" cy="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tIns="22860" rIns="22860" bIns="22860"/>
            <a:lstStyle/>
            <a:p>
              <a:pPr algn="ctr"/>
              <a:r>
                <a:rPr lang="ru-RU" altLang="ru-RU" sz="1200" dirty="0" smtClean="0">
                  <a:solidFill>
                    <a:srgbClr val="00B0F0"/>
                  </a:solidFill>
                </a:rPr>
                <a:t>Выбор генподрядчика</a:t>
              </a:r>
              <a:endParaRPr lang="ru-RU" altLang="ru-RU" sz="12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8" name="Group 35"/>
          <p:cNvGrpSpPr>
            <a:grpSpLocks/>
          </p:cNvGrpSpPr>
          <p:nvPr/>
        </p:nvGrpSpPr>
        <p:grpSpPr bwMode="auto">
          <a:xfrm>
            <a:off x="5030788" y="4945853"/>
            <a:ext cx="1206500" cy="296863"/>
            <a:chOff x="0" y="0"/>
            <a:chExt cx="20000" cy="20000"/>
          </a:xfrm>
        </p:grpSpPr>
        <p:sp>
          <p:nvSpPr>
            <p:cNvPr id="32" name="Freeform 36"/>
            <p:cNvSpPr>
              <a:spLocks/>
            </p:cNvSpPr>
            <p:nvPr/>
          </p:nvSpPr>
          <p:spPr bwMode="auto">
            <a:xfrm>
              <a:off x="0" y="0"/>
              <a:ext cx="20000" cy="20000"/>
            </a:xfrm>
            <a:custGeom>
              <a:avLst/>
              <a:gdLst>
                <a:gd name="T0" fmla="*/ 0 w 20000"/>
                <a:gd name="T1" fmla="*/ 20000 h 20000"/>
                <a:gd name="T2" fmla="*/ 0 w 20000"/>
                <a:gd name="T3" fmla="*/ 0 h 20000"/>
                <a:gd name="T4" fmla="*/ 20000 w 20000"/>
                <a:gd name="T5" fmla="*/ 0 h 20000"/>
                <a:gd name="T6" fmla="*/ 20000 w 20000"/>
                <a:gd name="T7" fmla="*/ 20000 h 20000"/>
                <a:gd name="T8" fmla="*/ 0 w 20000"/>
                <a:gd name="T9" fmla="*/ 2000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20000"/>
                  </a:moveTo>
                  <a:lnTo>
                    <a:pt x="0" y="0"/>
                  </a:lnTo>
                  <a:lnTo>
                    <a:pt x="20000" y="0"/>
                  </a:lnTo>
                  <a:lnTo>
                    <a:pt x="20000" y="20000"/>
                  </a:lnTo>
                  <a:lnTo>
                    <a:pt x="0" y="20000"/>
                  </a:lnTo>
                </a:path>
              </a:pathLst>
            </a:custGeom>
            <a:solidFill>
              <a:srgbClr val="FFFFFF"/>
            </a:solidFill>
            <a:ln w="9525" cap="flat"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PerspectiveFront">
                <a:rot lat="20699999" lon="20099999" rev="0"/>
              </a:camera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 dirty="0"/>
            </a:p>
          </p:txBody>
        </p:sp>
        <p:sp>
          <p:nvSpPr>
            <p:cNvPr id="33" name="Rectangle 37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tIns="22860" rIns="22860" bIns="22860"/>
            <a:lstStyle/>
            <a:p>
              <a:pPr algn="ctr"/>
              <a:r>
                <a:rPr lang="ru-RU" altLang="ru-RU" sz="1200" dirty="0">
                  <a:solidFill>
                    <a:srgbClr val="00B0F0"/>
                  </a:solidFill>
                </a:rPr>
                <a:t>Пуско-наладка</a:t>
              </a:r>
            </a:p>
          </p:txBody>
        </p:sp>
      </p:grpSp>
      <p:grpSp>
        <p:nvGrpSpPr>
          <p:cNvPr id="31" name="Group 38"/>
          <p:cNvGrpSpPr>
            <a:grpSpLocks/>
          </p:cNvGrpSpPr>
          <p:nvPr/>
        </p:nvGrpSpPr>
        <p:grpSpPr bwMode="auto">
          <a:xfrm>
            <a:off x="4211960" y="2924943"/>
            <a:ext cx="2070100" cy="516509"/>
            <a:chOff x="0" y="-3240"/>
            <a:chExt cx="20000" cy="23240"/>
          </a:xfrm>
        </p:grpSpPr>
        <p:sp>
          <p:nvSpPr>
            <p:cNvPr id="35" name="Freeform 39"/>
            <p:cNvSpPr>
              <a:spLocks/>
            </p:cNvSpPr>
            <p:nvPr/>
          </p:nvSpPr>
          <p:spPr bwMode="auto">
            <a:xfrm>
              <a:off x="0" y="0"/>
              <a:ext cx="20000" cy="2000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20000 h 20000"/>
                <a:gd name="T4" fmla="*/ 20000 w 20000"/>
                <a:gd name="T5" fmla="*/ 20000 h 20000"/>
                <a:gd name="T6" fmla="*/ 20000 w 20000"/>
                <a:gd name="T7" fmla="*/ 0 h 20000"/>
                <a:gd name="T8" fmla="*/ 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20000"/>
                  </a:lnTo>
                  <a:lnTo>
                    <a:pt x="20000" y="20000"/>
                  </a:lnTo>
                  <a:lnTo>
                    <a:pt x="20000" y="0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6" name="Rectangle 40"/>
            <p:cNvSpPr>
              <a:spLocks noChangeArrowheads="1"/>
            </p:cNvSpPr>
            <p:nvPr/>
          </p:nvSpPr>
          <p:spPr bwMode="auto">
            <a:xfrm>
              <a:off x="0" y="-3240"/>
              <a:ext cx="20000" cy="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tIns="22860" rIns="22860" bIns="22860"/>
            <a:lstStyle/>
            <a:p>
              <a:pPr algn="ctr"/>
              <a:r>
                <a:rPr lang="ru-RU" altLang="ru-RU" sz="1100" b="1" dirty="0">
                  <a:solidFill>
                    <a:srgbClr val="009900"/>
                  </a:solidFill>
                </a:rPr>
                <a:t>ПРЕДИНВЕСТИЦИОННАЯ ФАЗА</a:t>
              </a:r>
            </a:p>
          </p:txBody>
        </p:sp>
      </p:grpSp>
      <p:grpSp>
        <p:nvGrpSpPr>
          <p:cNvPr id="34" name="Group 42"/>
          <p:cNvGrpSpPr>
            <a:grpSpLocks/>
          </p:cNvGrpSpPr>
          <p:nvPr/>
        </p:nvGrpSpPr>
        <p:grpSpPr bwMode="auto">
          <a:xfrm>
            <a:off x="3640138" y="3618384"/>
            <a:ext cx="1444625" cy="444500"/>
            <a:chOff x="0" y="0"/>
            <a:chExt cx="20000" cy="20000"/>
          </a:xfrm>
        </p:grpSpPr>
        <p:sp>
          <p:nvSpPr>
            <p:cNvPr id="38" name="Freeform 43"/>
            <p:cNvSpPr>
              <a:spLocks/>
            </p:cNvSpPr>
            <p:nvPr/>
          </p:nvSpPr>
          <p:spPr bwMode="auto">
            <a:xfrm>
              <a:off x="0" y="0"/>
              <a:ext cx="20000" cy="2000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20000 h 20000"/>
                <a:gd name="T4" fmla="*/ 20000 w 20000"/>
                <a:gd name="T5" fmla="*/ 20000 h 20000"/>
                <a:gd name="T6" fmla="*/ 20000 w 20000"/>
                <a:gd name="T7" fmla="*/ 0 h 20000"/>
                <a:gd name="T8" fmla="*/ 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20000"/>
                  </a:lnTo>
                  <a:lnTo>
                    <a:pt x="20000" y="20000"/>
                  </a:lnTo>
                  <a:lnTo>
                    <a:pt x="20000" y="0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9" name="Rectangle 4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tIns="22860" rIns="22860" bIns="22860"/>
            <a:lstStyle/>
            <a:p>
              <a:pPr algn="ctr"/>
              <a:r>
                <a:rPr lang="ru-RU" altLang="ru-RU" sz="1100" b="1" dirty="0">
                  <a:solidFill>
                    <a:srgbClr val="C00000"/>
                  </a:solidFill>
                </a:rPr>
                <a:t>ЭКСПЛУАТАЦИ-ОННАЯ ФАЗА</a:t>
              </a:r>
            </a:p>
          </p:txBody>
        </p:sp>
      </p:grpSp>
      <p:grpSp>
        <p:nvGrpSpPr>
          <p:cNvPr id="37" name="Group 46"/>
          <p:cNvGrpSpPr>
            <a:grpSpLocks/>
          </p:cNvGrpSpPr>
          <p:nvPr/>
        </p:nvGrpSpPr>
        <p:grpSpPr bwMode="auto">
          <a:xfrm>
            <a:off x="5137174" y="4390381"/>
            <a:ext cx="1171575" cy="266700"/>
            <a:chOff x="0" y="0"/>
            <a:chExt cx="20000" cy="20000"/>
          </a:xfrm>
        </p:grpSpPr>
        <p:sp>
          <p:nvSpPr>
            <p:cNvPr id="41" name="Freeform 47"/>
            <p:cNvSpPr>
              <a:spLocks/>
            </p:cNvSpPr>
            <p:nvPr/>
          </p:nvSpPr>
          <p:spPr bwMode="auto">
            <a:xfrm>
              <a:off x="0" y="0"/>
              <a:ext cx="20000" cy="2000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20000 h 20000"/>
                <a:gd name="T4" fmla="*/ 20000 w 20000"/>
                <a:gd name="T5" fmla="*/ 20000 h 20000"/>
                <a:gd name="T6" fmla="*/ 20000 w 20000"/>
                <a:gd name="T7" fmla="*/ 0 h 20000"/>
                <a:gd name="T8" fmla="*/ 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20000"/>
                  </a:lnTo>
                  <a:lnTo>
                    <a:pt x="20000" y="20000"/>
                  </a:lnTo>
                  <a:lnTo>
                    <a:pt x="2000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flat"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 dirty="0"/>
            </a:p>
          </p:txBody>
        </p:sp>
        <p:sp>
          <p:nvSpPr>
            <p:cNvPr id="42" name="Rectangle 48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tIns="22860" rIns="22860" bIns="22860"/>
            <a:lstStyle/>
            <a:p>
              <a:pPr algn="ctr"/>
              <a:r>
                <a:rPr lang="ru-RU" altLang="ru-RU" sz="1200" dirty="0"/>
                <a:t>С</a:t>
              </a:r>
              <a:r>
                <a:rPr lang="ru-RU" altLang="ru-RU" sz="1200" dirty="0">
                  <a:solidFill>
                    <a:srgbClr val="00B0F0"/>
                  </a:solidFill>
                </a:rPr>
                <a:t>троительство</a:t>
              </a:r>
            </a:p>
          </p:txBody>
        </p:sp>
      </p:grpSp>
      <p:grpSp>
        <p:nvGrpSpPr>
          <p:cNvPr id="40" name="Group 49"/>
          <p:cNvGrpSpPr>
            <a:grpSpLocks/>
          </p:cNvGrpSpPr>
          <p:nvPr/>
        </p:nvGrpSpPr>
        <p:grpSpPr bwMode="auto">
          <a:xfrm>
            <a:off x="3290094" y="4315297"/>
            <a:ext cx="1371600" cy="446087"/>
            <a:chOff x="0" y="0"/>
            <a:chExt cx="20000" cy="20000"/>
          </a:xfrm>
        </p:grpSpPr>
        <p:sp>
          <p:nvSpPr>
            <p:cNvPr id="44" name="Freeform 50"/>
            <p:cNvSpPr>
              <a:spLocks/>
            </p:cNvSpPr>
            <p:nvPr/>
          </p:nvSpPr>
          <p:spPr bwMode="auto">
            <a:xfrm>
              <a:off x="0" y="0"/>
              <a:ext cx="20000" cy="20000"/>
            </a:xfrm>
            <a:custGeom>
              <a:avLst/>
              <a:gdLst>
                <a:gd name="T0" fmla="*/ 0 w 20000"/>
                <a:gd name="T1" fmla="*/ 20000 h 20000"/>
                <a:gd name="T2" fmla="*/ 0 w 20000"/>
                <a:gd name="T3" fmla="*/ 0 h 20000"/>
                <a:gd name="T4" fmla="*/ 20000 w 20000"/>
                <a:gd name="T5" fmla="*/ 0 h 20000"/>
                <a:gd name="T6" fmla="*/ 20000 w 20000"/>
                <a:gd name="T7" fmla="*/ 20000 h 20000"/>
                <a:gd name="T8" fmla="*/ 0 w 20000"/>
                <a:gd name="T9" fmla="*/ 2000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20000"/>
                  </a:moveTo>
                  <a:lnTo>
                    <a:pt x="0" y="0"/>
                  </a:lnTo>
                  <a:lnTo>
                    <a:pt x="20000" y="0"/>
                  </a:lnTo>
                  <a:lnTo>
                    <a:pt x="20000" y="20000"/>
                  </a:lnTo>
                  <a:lnTo>
                    <a:pt x="0" y="20000"/>
                  </a:lnTo>
                </a:path>
              </a:pathLst>
            </a:custGeom>
            <a:solidFill>
              <a:srgbClr val="FFFFFF"/>
            </a:solidFill>
            <a:ln w="9525" cap="flat"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PerspectiveFront">
                <a:rot lat="20099999" lon="20999999" rev="0"/>
              </a:camera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 dirty="0"/>
            </a:p>
          </p:txBody>
        </p:sp>
        <p:sp>
          <p:nvSpPr>
            <p:cNvPr id="45" name="Rectangle 51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tIns="22860" rIns="22860" bIns="22860"/>
            <a:lstStyle/>
            <a:p>
              <a:pPr algn="ctr"/>
              <a:r>
                <a:rPr lang="ru-RU" altLang="ru-RU" sz="1200" dirty="0">
                  <a:solidFill>
                    <a:srgbClr val="C00000"/>
                  </a:solidFill>
                </a:rPr>
                <a:t>Текущий и капитальный ремонт</a:t>
              </a:r>
            </a:p>
          </p:txBody>
        </p:sp>
      </p:grpSp>
      <p:grpSp>
        <p:nvGrpSpPr>
          <p:cNvPr id="43" name="Group 52"/>
          <p:cNvGrpSpPr>
            <a:grpSpLocks/>
          </p:cNvGrpSpPr>
          <p:nvPr/>
        </p:nvGrpSpPr>
        <p:grpSpPr bwMode="auto">
          <a:xfrm>
            <a:off x="2000850" y="4053145"/>
            <a:ext cx="1300803" cy="688052"/>
            <a:chOff x="-434" y="0"/>
            <a:chExt cx="20434" cy="21246"/>
          </a:xfrm>
        </p:grpSpPr>
        <p:sp>
          <p:nvSpPr>
            <p:cNvPr id="47" name="Freeform 53"/>
            <p:cNvSpPr>
              <a:spLocks/>
            </p:cNvSpPr>
            <p:nvPr/>
          </p:nvSpPr>
          <p:spPr bwMode="auto">
            <a:xfrm>
              <a:off x="0" y="0"/>
              <a:ext cx="20000" cy="20000"/>
            </a:xfrm>
            <a:custGeom>
              <a:avLst/>
              <a:gdLst>
                <a:gd name="T0" fmla="*/ 0 w 20000"/>
                <a:gd name="T1" fmla="*/ 20000 h 20000"/>
                <a:gd name="T2" fmla="*/ 0 w 20000"/>
                <a:gd name="T3" fmla="*/ 0 h 20000"/>
                <a:gd name="T4" fmla="*/ 20000 w 20000"/>
                <a:gd name="T5" fmla="*/ 0 h 20000"/>
                <a:gd name="T6" fmla="*/ 20000 w 20000"/>
                <a:gd name="T7" fmla="*/ 20000 h 20000"/>
                <a:gd name="T8" fmla="*/ 0 w 20000"/>
                <a:gd name="T9" fmla="*/ 2000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20000"/>
                  </a:moveTo>
                  <a:lnTo>
                    <a:pt x="0" y="0"/>
                  </a:lnTo>
                  <a:lnTo>
                    <a:pt x="20000" y="0"/>
                  </a:lnTo>
                  <a:lnTo>
                    <a:pt x="20000" y="20000"/>
                  </a:lnTo>
                  <a:lnTo>
                    <a:pt x="0" y="20000"/>
                  </a:lnTo>
                </a:path>
              </a:pathLst>
            </a:custGeom>
            <a:solidFill>
              <a:srgbClr val="FFFFFF"/>
            </a:solidFill>
            <a:ln w="9525" cap="flat"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PerspectiveFront">
                <a:rot lat="20699999" lon="20099999" rev="0"/>
              </a:camera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 dirty="0"/>
            </a:p>
          </p:txBody>
        </p:sp>
        <p:sp>
          <p:nvSpPr>
            <p:cNvPr id="48" name="Rectangle 54"/>
            <p:cNvSpPr>
              <a:spLocks noChangeArrowheads="1"/>
            </p:cNvSpPr>
            <p:nvPr/>
          </p:nvSpPr>
          <p:spPr bwMode="auto">
            <a:xfrm>
              <a:off x="-434" y="1246"/>
              <a:ext cx="20000" cy="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tIns="22860" rIns="22860" bIns="22860"/>
            <a:lstStyle/>
            <a:p>
              <a:pPr algn="ctr"/>
              <a:r>
                <a:rPr lang="ru-RU" altLang="ru-RU" sz="1200" dirty="0">
                  <a:solidFill>
                    <a:srgbClr val="C00000"/>
                  </a:solidFill>
                </a:rPr>
                <a:t>Реконструкция и техническое перевооружение</a:t>
              </a:r>
            </a:p>
          </p:txBody>
        </p:sp>
      </p:grpSp>
      <p:grpSp>
        <p:nvGrpSpPr>
          <p:cNvPr id="46" name="Group 55"/>
          <p:cNvGrpSpPr>
            <a:grpSpLocks/>
          </p:cNvGrpSpPr>
          <p:nvPr/>
        </p:nvGrpSpPr>
        <p:grpSpPr bwMode="auto">
          <a:xfrm>
            <a:off x="2133253" y="3529484"/>
            <a:ext cx="1177925" cy="300037"/>
            <a:chOff x="0" y="0"/>
            <a:chExt cx="20000" cy="20000"/>
          </a:xfrm>
        </p:grpSpPr>
        <p:sp>
          <p:nvSpPr>
            <p:cNvPr id="50" name="Freeform 56"/>
            <p:cNvSpPr>
              <a:spLocks/>
            </p:cNvSpPr>
            <p:nvPr/>
          </p:nvSpPr>
          <p:spPr bwMode="auto">
            <a:xfrm>
              <a:off x="0" y="0"/>
              <a:ext cx="20000" cy="20000"/>
            </a:xfrm>
            <a:custGeom>
              <a:avLst/>
              <a:gdLst>
                <a:gd name="T0" fmla="*/ 0 w 20000"/>
                <a:gd name="T1" fmla="*/ 20000 h 20000"/>
                <a:gd name="T2" fmla="*/ 0 w 20000"/>
                <a:gd name="T3" fmla="*/ 0 h 20000"/>
                <a:gd name="T4" fmla="*/ 20000 w 20000"/>
                <a:gd name="T5" fmla="*/ 0 h 20000"/>
                <a:gd name="T6" fmla="*/ 20000 w 20000"/>
                <a:gd name="T7" fmla="*/ 20000 h 20000"/>
                <a:gd name="T8" fmla="*/ 0 w 20000"/>
                <a:gd name="T9" fmla="*/ 2000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20000"/>
                  </a:moveTo>
                  <a:lnTo>
                    <a:pt x="0" y="0"/>
                  </a:lnTo>
                  <a:lnTo>
                    <a:pt x="20000" y="0"/>
                  </a:lnTo>
                  <a:lnTo>
                    <a:pt x="20000" y="20000"/>
                  </a:lnTo>
                  <a:lnTo>
                    <a:pt x="0" y="20000"/>
                  </a:lnTo>
                </a:path>
              </a:pathLst>
            </a:custGeom>
            <a:solidFill>
              <a:srgbClr val="FFFFFF"/>
            </a:solidFill>
            <a:ln w="9525" cap="flat"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PerspectiveFront">
                <a:rot lat="20699999" lon="20399999" rev="0"/>
              </a:camera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 dirty="0"/>
            </a:p>
          </p:txBody>
        </p:sp>
        <p:sp>
          <p:nvSpPr>
            <p:cNvPr id="51" name="Rectangle 57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tIns="22860" rIns="22860" bIns="22860"/>
            <a:lstStyle/>
            <a:p>
              <a:pPr algn="ctr"/>
              <a:r>
                <a:rPr lang="ru-RU" altLang="ru-RU" sz="1200" u="sng" dirty="0">
                  <a:solidFill>
                    <a:srgbClr val="C00000"/>
                  </a:solidFill>
                </a:rPr>
                <a:t>Ликвидация</a:t>
              </a:r>
            </a:p>
          </p:txBody>
        </p:sp>
      </p:grpSp>
      <p:sp>
        <p:nvSpPr>
          <p:cNvPr id="52" name="Line 58"/>
          <p:cNvSpPr>
            <a:spLocks noChangeShapeType="1"/>
          </p:cNvSpPr>
          <p:nvPr/>
        </p:nvSpPr>
        <p:spPr bwMode="auto">
          <a:xfrm flipH="1" flipV="1">
            <a:off x="2192338" y="2699222"/>
            <a:ext cx="3157537" cy="10668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3" name="Line 59"/>
          <p:cNvSpPr>
            <a:spLocks noChangeShapeType="1"/>
          </p:cNvSpPr>
          <p:nvPr/>
        </p:nvSpPr>
        <p:spPr bwMode="auto">
          <a:xfrm>
            <a:off x="2552700" y="2432522"/>
            <a:ext cx="2797175" cy="13335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4" name="Line 60"/>
          <p:cNvSpPr>
            <a:spLocks noChangeShapeType="1"/>
          </p:cNvSpPr>
          <p:nvPr/>
        </p:nvSpPr>
        <p:spPr bwMode="auto">
          <a:xfrm flipH="1">
            <a:off x="3995936" y="3789040"/>
            <a:ext cx="1347787" cy="2252662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5" name="Line 61"/>
          <p:cNvSpPr>
            <a:spLocks noChangeShapeType="1"/>
          </p:cNvSpPr>
          <p:nvPr/>
        </p:nvSpPr>
        <p:spPr bwMode="auto">
          <a:xfrm flipH="1">
            <a:off x="8691563" y="4420072"/>
            <a:ext cx="90487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6" name="Freeform 62"/>
          <p:cNvSpPr>
            <a:spLocks/>
          </p:cNvSpPr>
          <p:nvPr/>
        </p:nvSpPr>
        <p:spPr bwMode="auto">
          <a:xfrm>
            <a:off x="2647950" y="5486872"/>
            <a:ext cx="180975" cy="88900"/>
          </a:xfrm>
          <a:custGeom>
            <a:avLst/>
            <a:gdLst>
              <a:gd name="T0" fmla="*/ 20000 w 20000"/>
              <a:gd name="T1" fmla="*/ 20000 h 20000"/>
              <a:gd name="T2" fmla="*/ 20000 w 20000"/>
              <a:gd name="T3" fmla="*/ 20000 h 20000"/>
              <a:gd name="T4" fmla="*/ 19931 w 20000"/>
              <a:gd name="T5" fmla="*/ 19861 h 20000"/>
              <a:gd name="T6" fmla="*/ 19792 w 20000"/>
              <a:gd name="T7" fmla="*/ 19722 h 20000"/>
              <a:gd name="T8" fmla="*/ 19722 w 20000"/>
              <a:gd name="T9" fmla="*/ 19722 h 20000"/>
              <a:gd name="T10" fmla="*/ 19653 w 20000"/>
              <a:gd name="T11" fmla="*/ 19583 h 20000"/>
              <a:gd name="T12" fmla="*/ 19514 w 20000"/>
              <a:gd name="T13" fmla="*/ 19444 h 20000"/>
              <a:gd name="T14" fmla="*/ 19375 w 20000"/>
              <a:gd name="T15" fmla="*/ 19306 h 20000"/>
              <a:gd name="T16" fmla="*/ 19167 w 20000"/>
              <a:gd name="T17" fmla="*/ 19028 h 20000"/>
              <a:gd name="T18" fmla="*/ 18958 w 20000"/>
              <a:gd name="T19" fmla="*/ 18750 h 20000"/>
              <a:gd name="T20" fmla="*/ 18750 w 20000"/>
              <a:gd name="T21" fmla="*/ 18611 h 20000"/>
              <a:gd name="T22" fmla="*/ 18542 w 20000"/>
              <a:gd name="T23" fmla="*/ 18472 h 20000"/>
              <a:gd name="T24" fmla="*/ 18264 w 20000"/>
              <a:gd name="T25" fmla="*/ 18194 h 20000"/>
              <a:gd name="T26" fmla="*/ 17986 w 20000"/>
              <a:gd name="T27" fmla="*/ 17917 h 20000"/>
              <a:gd name="T28" fmla="*/ 17639 w 20000"/>
              <a:gd name="T29" fmla="*/ 17500 h 20000"/>
              <a:gd name="T30" fmla="*/ 17292 w 20000"/>
              <a:gd name="T31" fmla="*/ 17083 h 20000"/>
              <a:gd name="T32" fmla="*/ 16944 w 20000"/>
              <a:gd name="T33" fmla="*/ 16806 h 20000"/>
              <a:gd name="T34" fmla="*/ 16597 w 20000"/>
              <a:gd name="T35" fmla="*/ 16528 h 20000"/>
              <a:gd name="T36" fmla="*/ 16250 w 20000"/>
              <a:gd name="T37" fmla="*/ 16111 h 20000"/>
              <a:gd name="T38" fmla="*/ 15833 w 20000"/>
              <a:gd name="T39" fmla="*/ 15694 h 20000"/>
              <a:gd name="T40" fmla="*/ 15417 w 20000"/>
              <a:gd name="T41" fmla="*/ 15278 h 20000"/>
              <a:gd name="T42" fmla="*/ 15000 w 20000"/>
              <a:gd name="T43" fmla="*/ 14861 h 20000"/>
              <a:gd name="T44" fmla="*/ 14583 w 20000"/>
              <a:gd name="T45" fmla="*/ 14583 h 20000"/>
              <a:gd name="T46" fmla="*/ 14167 w 20000"/>
              <a:gd name="T47" fmla="*/ 14167 h 20000"/>
              <a:gd name="T48" fmla="*/ 13750 w 20000"/>
              <a:gd name="T49" fmla="*/ 13750 h 20000"/>
              <a:gd name="T50" fmla="*/ 13264 w 20000"/>
              <a:gd name="T51" fmla="*/ 13194 h 20000"/>
              <a:gd name="T52" fmla="*/ 12708 w 20000"/>
              <a:gd name="T53" fmla="*/ 12639 h 20000"/>
              <a:gd name="T54" fmla="*/ 12153 w 20000"/>
              <a:gd name="T55" fmla="*/ 12083 h 20000"/>
              <a:gd name="T56" fmla="*/ 11667 w 20000"/>
              <a:gd name="T57" fmla="*/ 11667 h 20000"/>
              <a:gd name="T58" fmla="*/ 11181 w 20000"/>
              <a:gd name="T59" fmla="*/ 11111 h 20000"/>
              <a:gd name="T60" fmla="*/ 10625 w 20000"/>
              <a:gd name="T61" fmla="*/ 10556 h 20000"/>
              <a:gd name="T62" fmla="*/ 10069 w 20000"/>
              <a:gd name="T63" fmla="*/ 10000 h 20000"/>
              <a:gd name="T64" fmla="*/ 9514 w 20000"/>
              <a:gd name="T65" fmla="*/ 9444 h 20000"/>
              <a:gd name="T66" fmla="*/ 8958 w 20000"/>
              <a:gd name="T67" fmla="*/ 8889 h 20000"/>
              <a:gd name="T68" fmla="*/ 8403 w 20000"/>
              <a:gd name="T69" fmla="*/ 8333 h 20000"/>
              <a:gd name="T70" fmla="*/ 7847 w 20000"/>
              <a:gd name="T71" fmla="*/ 7778 h 20000"/>
              <a:gd name="T72" fmla="*/ 7292 w 20000"/>
              <a:gd name="T73" fmla="*/ 7222 h 20000"/>
              <a:gd name="T74" fmla="*/ 6667 w 20000"/>
              <a:gd name="T75" fmla="*/ 6667 h 20000"/>
              <a:gd name="T76" fmla="*/ 6042 w 20000"/>
              <a:gd name="T77" fmla="*/ 5972 h 20000"/>
              <a:gd name="T78" fmla="*/ 5417 w 20000"/>
              <a:gd name="T79" fmla="*/ 5278 h 20000"/>
              <a:gd name="T80" fmla="*/ 4861 w 20000"/>
              <a:gd name="T81" fmla="*/ 4722 h 20000"/>
              <a:gd name="T82" fmla="*/ 4306 w 20000"/>
              <a:gd name="T83" fmla="*/ 4167 h 20000"/>
              <a:gd name="T84" fmla="*/ 3681 w 20000"/>
              <a:gd name="T85" fmla="*/ 3611 h 20000"/>
              <a:gd name="T86" fmla="*/ 3056 w 20000"/>
              <a:gd name="T87" fmla="*/ 3056 h 20000"/>
              <a:gd name="T88" fmla="*/ 2431 w 20000"/>
              <a:gd name="T89" fmla="*/ 2361 h 20000"/>
              <a:gd name="T90" fmla="*/ 1806 w 20000"/>
              <a:gd name="T91" fmla="*/ 1667 h 20000"/>
              <a:gd name="T92" fmla="*/ 1250 w 20000"/>
              <a:gd name="T93" fmla="*/ 1111 h 20000"/>
              <a:gd name="T94" fmla="*/ 625 w 20000"/>
              <a:gd name="T95" fmla="*/ 556 h 20000"/>
              <a:gd name="T96" fmla="*/ 0 w 20000"/>
              <a:gd name="T97" fmla="*/ 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000" h="20000">
                <a:moveTo>
                  <a:pt x="20000" y="20000"/>
                </a:moveTo>
                <a:lnTo>
                  <a:pt x="20000" y="20000"/>
                </a:lnTo>
                <a:lnTo>
                  <a:pt x="19931" y="19861"/>
                </a:lnTo>
                <a:lnTo>
                  <a:pt x="19792" y="19722"/>
                </a:lnTo>
                <a:lnTo>
                  <a:pt x="19722" y="19722"/>
                </a:lnTo>
                <a:lnTo>
                  <a:pt x="19653" y="19583"/>
                </a:lnTo>
                <a:lnTo>
                  <a:pt x="19514" y="19444"/>
                </a:lnTo>
                <a:lnTo>
                  <a:pt x="19375" y="19306"/>
                </a:lnTo>
                <a:lnTo>
                  <a:pt x="19167" y="19028"/>
                </a:lnTo>
                <a:lnTo>
                  <a:pt x="18958" y="18750"/>
                </a:lnTo>
                <a:lnTo>
                  <a:pt x="18750" y="18611"/>
                </a:lnTo>
                <a:lnTo>
                  <a:pt x="18542" y="18472"/>
                </a:lnTo>
                <a:lnTo>
                  <a:pt x="18264" y="18194"/>
                </a:lnTo>
                <a:lnTo>
                  <a:pt x="17986" y="17917"/>
                </a:lnTo>
                <a:lnTo>
                  <a:pt x="17639" y="17500"/>
                </a:lnTo>
                <a:lnTo>
                  <a:pt x="17292" y="17083"/>
                </a:lnTo>
                <a:lnTo>
                  <a:pt x="16944" y="16806"/>
                </a:lnTo>
                <a:lnTo>
                  <a:pt x="16597" y="16528"/>
                </a:lnTo>
                <a:lnTo>
                  <a:pt x="16250" y="16111"/>
                </a:lnTo>
                <a:lnTo>
                  <a:pt x="15833" y="15694"/>
                </a:lnTo>
                <a:lnTo>
                  <a:pt x="15417" y="15278"/>
                </a:lnTo>
                <a:lnTo>
                  <a:pt x="15000" y="14861"/>
                </a:lnTo>
                <a:lnTo>
                  <a:pt x="14583" y="14583"/>
                </a:lnTo>
                <a:lnTo>
                  <a:pt x="14167" y="14167"/>
                </a:lnTo>
                <a:lnTo>
                  <a:pt x="13750" y="13750"/>
                </a:lnTo>
                <a:lnTo>
                  <a:pt x="13264" y="13194"/>
                </a:lnTo>
                <a:lnTo>
                  <a:pt x="12708" y="12639"/>
                </a:lnTo>
                <a:lnTo>
                  <a:pt x="12153" y="12083"/>
                </a:lnTo>
                <a:lnTo>
                  <a:pt x="11667" y="11667"/>
                </a:lnTo>
                <a:lnTo>
                  <a:pt x="11181" y="11111"/>
                </a:lnTo>
                <a:lnTo>
                  <a:pt x="10625" y="10556"/>
                </a:lnTo>
                <a:lnTo>
                  <a:pt x="10069" y="10000"/>
                </a:lnTo>
                <a:lnTo>
                  <a:pt x="9514" y="9444"/>
                </a:lnTo>
                <a:lnTo>
                  <a:pt x="8958" y="8889"/>
                </a:lnTo>
                <a:lnTo>
                  <a:pt x="8403" y="8333"/>
                </a:lnTo>
                <a:lnTo>
                  <a:pt x="7847" y="7778"/>
                </a:lnTo>
                <a:lnTo>
                  <a:pt x="7292" y="7222"/>
                </a:lnTo>
                <a:lnTo>
                  <a:pt x="6667" y="6667"/>
                </a:lnTo>
                <a:lnTo>
                  <a:pt x="6042" y="5972"/>
                </a:lnTo>
                <a:lnTo>
                  <a:pt x="5417" y="5278"/>
                </a:lnTo>
                <a:lnTo>
                  <a:pt x="4861" y="4722"/>
                </a:lnTo>
                <a:lnTo>
                  <a:pt x="4306" y="4167"/>
                </a:lnTo>
                <a:lnTo>
                  <a:pt x="3681" y="3611"/>
                </a:lnTo>
                <a:lnTo>
                  <a:pt x="3056" y="3056"/>
                </a:lnTo>
                <a:lnTo>
                  <a:pt x="2431" y="2361"/>
                </a:lnTo>
                <a:lnTo>
                  <a:pt x="1806" y="1667"/>
                </a:lnTo>
                <a:lnTo>
                  <a:pt x="1250" y="1111"/>
                </a:lnTo>
                <a:lnTo>
                  <a:pt x="625" y="556"/>
                </a:ln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7" name="Freeform 63"/>
          <p:cNvSpPr>
            <a:spLocks/>
          </p:cNvSpPr>
          <p:nvPr/>
        </p:nvSpPr>
        <p:spPr bwMode="auto">
          <a:xfrm>
            <a:off x="4452938" y="2997672"/>
            <a:ext cx="90487" cy="0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139 w 20000"/>
              <a:gd name="T9" fmla="*/ 0 h 20000"/>
              <a:gd name="T10" fmla="*/ 278 w 20000"/>
              <a:gd name="T11" fmla="*/ 0 h 20000"/>
              <a:gd name="T12" fmla="*/ 417 w 20000"/>
              <a:gd name="T13" fmla="*/ 0 h 20000"/>
              <a:gd name="T14" fmla="*/ 556 w 20000"/>
              <a:gd name="T15" fmla="*/ 0 h 20000"/>
              <a:gd name="T16" fmla="*/ 694 w 20000"/>
              <a:gd name="T17" fmla="*/ 0 h 20000"/>
              <a:gd name="T18" fmla="*/ 833 w 20000"/>
              <a:gd name="T19" fmla="*/ 0 h 20000"/>
              <a:gd name="T20" fmla="*/ 1111 w 20000"/>
              <a:gd name="T21" fmla="*/ 0 h 20000"/>
              <a:gd name="T22" fmla="*/ 1389 w 20000"/>
              <a:gd name="T23" fmla="*/ 0 h 20000"/>
              <a:gd name="T24" fmla="*/ 1667 w 20000"/>
              <a:gd name="T25" fmla="*/ 0 h 20000"/>
              <a:gd name="T26" fmla="*/ 1944 w 20000"/>
              <a:gd name="T27" fmla="*/ 0 h 20000"/>
              <a:gd name="T28" fmla="*/ 2222 w 20000"/>
              <a:gd name="T29" fmla="*/ 0 h 20000"/>
              <a:gd name="T30" fmla="*/ 2500 w 20000"/>
              <a:gd name="T31" fmla="*/ 0 h 20000"/>
              <a:gd name="T32" fmla="*/ 2778 w 20000"/>
              <a:gd name="T33" fmla="*/ 0 h 20000"/>
              <a:gd name="T34" fmla="*/ 3056 w 20000"/>
              <a:gd name="T35" fmla="*/ 0 h 20000"/>
              <a:gd name="T36" fmla="*/ 3472 w 20000"/>
              <a:gd name="T37" fmla="*/ 0 h 20000"/>
              <a:gd name="T38" fmla="*/ 3889 w 20000"/>
              <a:gd name="T39" fmla="*/ 0 h 20000"/>
              <a:gd name="T40" fmla="*/ 4306 w 20000"/>
              <a:gd name="T41" fmla="*/ 0 h 20000"/>
              <a:gd name="T42" fmla="*/ 4722 w 20000"/>
              <a:gd name="T43" fmla="*/ 0 h 20000"/>
              <a:gd name="T44" fmla="*/ 5139 w 20000"/>
              <a:gd name="T45" fmla="*/ 0 h 20000"/>
              <a:gd name="T46" fmla="*/ 5694 w 20000"/>
              <a:gd name="T47" fmla="*/ 0 h 20000"/>
              <a:gd name="T48" fmla="*/ 6250 w 20000"/>
              <a:gd name="T49" fmla="*/ 0 h 20000"/>
              <a:gd name="T50" fmla="*/ 6667 w 20000"/>
              <a:gd name="T51" fmla="*/ 0 h 20000"/>
              <a:gd name="T52" fmla="*/ 7083 w 20000"/>
              <a:gd name="T53" fmla="*/ 0 h 20000"/>
              <a:gd name="T54" fmla="*/ 7500 w 20000"/>
              <a:gd name="T55" fmla="*/ 0 h 20000"/>
              <a:gd name="T56" fmla="*/ 8056 w 20000"/>
              <a:gd name="T57" fmla="*/ 0 h 20000"/>
              <a:gd name="T58" fmla="*/ 8611 w 20000"/>
              <a:gd name="T59" fmla="*/ 0 h 20000"/>
              <a:gd name="T60" fmla="*/ 9167 w 20000"/>
              <a:gd name="T61" fmla="*/ 0 h 20000"/>
              <a:gd name="T62" fmla="*/ 9722 w 20000"/>
              <a:gd name="T63" fmla="*/ 0 h 20000"/>
              <a:gd name="T64" fmla="*/ 10278 w 20000"/>
              <a:gd name="T65" fmla="*/ 0 h 20000"/>
              <a:gd name="T66" fmla="*/ 10833 w 20000"/>
              <a:gd name="T67" fmla="*/ 0 h 20000"/>
              <a:gd name="T68" fmla="*/ 11389 w 20000"/>
              <a:gd name="T69" fmla="*/ 0 h 20000"/>
              <a:gd name="T70" fmla="*/ 11944 w 20000"/>
              <a:gd name="T71" fmla="*/ 0 h 20000"/>
              <a:gd name="T72" fmla="*/ 12639 w 20000"/>
              <a:gd name="T73" fmla="*/ 0 h 20000"/>
              <a:gd name="T74" fmla="*/ 13194 w 20000"/>
              <a:gd name="T75" fmla="*/ 0 h 20000"/>
              <a:gd name="T76" fmla="*/ 13750 w 20000"/>
              <a:gd name="T77" fmla="*/ 0 h 20000"/>
              <a:gd name="T78" fmla="*/ 14306 w 20000"/>
              <a:gd name="T79" fmla="*/ 0 h 20000"/>
              <a:gd name="T80" fmla="*/ 14861 w 20000"/>
              <a:gd name="T81" fmla="*/ 0 h 20000"/>
              <a:gd name="T82" fmla="*/ 15556 w 20000"/>
              <a:gd name="T83" fmla="*/ 0 h 20000"/>
              <a:gd name="T84" fmla="*/ 16250 w 20000"/>
              <a:gd name="T85" fmla="*/ 0 h 20000"/>
              <a:gd name="T86" fmla="*/ 16806 w 20000"/>
              <a:gd name="T87" fmla="*/ 0 h 20000"/>
              <a:gd name="T88" fmla="*/ 17361 w 20000"/>
              <a:gd name="T89" fmla="*/ 0 h 20000"/>
              <a:gd name="T90" fmla="*/ 17917 w 20000"/>
              <a:gd name="T91" fmla="*/ 0 h 20000"/>
              <a:gd name="T92" fmla="*/ 18611 w 20000"/>
              <a:gd name="T93" fmla="*/ 0 h 20000"/>
              <a:gd name="T94" fmla="*/ 19306 w 20000"/>
              <a:gd name="T95" fmla="*/ 0 h 20000"/>
              <a:gd name="T96" fmla="*/ 20000 w 20000"/>
              <a:gd name="T97" fmla="*/ 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000" h="20000">
                <a:moveTo>
                  <a:pt x="0" y="0"/>
                </a:moveTo>
                <a:lnTo>
                  <a:pt x="0" y="0"/>
                </a:lnTo>
                <a:lnTo>
                  <a:pt x="139" y="0"/>
                </a:lnTo>
                <a:lnTo>
                  <a:pt x="278" y="0"/>
                </a:lnTo>
                <a:lnTo>
                  <a:pt x="417" y="0"/>
                </a:lnTo>
                <a:lnTo>
                  <a:pt x="556" y="0"/>
                </a:lnTo>
                <a:lnTo>
                  <a:pt x="694" y="0"/>
                </a:lnTo>
                <a:lnTo>
                  <a:pt x="833" y="0"/>
                </a:lnTo>
                <a:lnTo>
                  <a:pt x="1111" y="0"/>
                </a:lnTo>
                <a:lnTo>
                  <a:pt x="1389" y="0"/>
                </a:lnTo>
                <a:lnTo>
                  <a:pt x="1667" y="0"/>
                </a:lnTo>
                <a:lnTo>
                  <a:pt x="1944" y="0"/>
                </a:lnTo>
                <a:lnTo>
                  <a:pt x="2222" y="0"/>
                </a:lnTo>
                <a:lnTo>
                  <a:pt x="2500" y="0"/>
                </a:lnTo>
                <a:lnTo>
                  <a:pt x="2778" y="0"/>
                </a:lnTo>
                <a:lnTo>
                  <a:pt x="3056" y="0"/>
                </a:lnTo>
                <a:lnTo>
                  <a:pt x="3472" y="0"/>
                </a:lnTo>
                <a:lnTo>
                  <a:pt x="3889" y="0"/>
                </a:lnTo>
                <a:lnTo>
                  <a:pt x="4306" y="0"/>
                </a:lnTo>
                <a:lnTo>
                  <a:pt x="4722" y="0"/>
                </a:lnTo>
                <a:lnTo>
                  <a:pt x="5139" y="0"/>
                </a:lnTo>
                <a:lnTo>
                  <a:pt x="5694" y="0"/>
                </a:lnTo>
                <a:lnTo>
                  <a:pt x="6250" y="0"/>
                </a:lnTo>
                <a:lnTo>
                  <a:pt x="6667" y="0"/>
                </a:lnTo>
                <a:lnTo>
                  <a:pt x="7083" y="0"/>
                </a:lnTo>
                <a:lnTo>
                  <a:pt x="7500" y="0"/>
                </a:lnTo>
                <a:lnTo>
                  <a:pt x="8056" y="0"/>
                </a:lnTo>
                <a:lnTo>
                  <a:pt x="8611" y="0"/>
                </a:lnTo>
                <a:lnTo>
                  <a:pt x="9167" y="0"/>
                </a:lnTo>
                <a:lnTo>
                  <a:pt x="9722" y="0"/>
                </a:lnTo>
                <a:lnTo>
                  <a:pt x="10278" y="0"/>
                </a:lnTo>
                <a:lnTo>
                  <a:pt x="10833" y="0"/>
                </a:lnTo>
                <a:lnTo>
                  <a:pt x="11389" y="0"/>
                </a:lnTo>
                <a:lnTo>
                  <a:pt x="11944" y="0"/>
                </a:lnTo>
                <a:lnTo>
                  <a:pt x="12639" y="0"/>
                </a:lnTo>
                <a:lnTo>
                  <a:pt x="13194" y="0"/>
                </a:lnTo>
                <a:lnTo>
                  <a:pt x="13750" y="0"/>
                </a:lnTo>
                <a:lnTo>
                  <a:pt x="14306" y="0"/>
                </a:lnTo>
                <a:lnTo>
                  <a:pt x="14861" y="0"/>
                </a:lnTo>
                <a:lnTo>
                  <a:pt x="15556" y="0"/>
                </a:lnTo>
                <a:lnTo>
                  <a:pt x="16250" y="0"/>
                </a:lnTo>
                <a:lnTo>
                  <a:pt x="16806" y="0"/>
                </a:lnTo>
                <a:lnTo>
                  <a:pt x="17361" y="0"/>
                </a:lnTo>
                <a:lnTo>
                  <a:pt x="17917" y="0"/>
                </a:lnTo>
                <a:lnTo>
                  <a:pt x="18611" y="0"/>
                </a:lnTo>
                <a:lnTo>
                  <a:pt x="19306" y="0"/>
                </a:lnTo>
                <a:lnTo>
                  <a:pt x="20000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8" name="Freeform 64"/>
          <p:cNvSpPr>
            <a:spLocks/>
          </p:cNvSpPr>
          <p:nvPr/>
        </p:nvSpPr>
        <p:spPr bwMode="auto">
          <a:xfrm>
            <a:off x="2647950" y="2286472"/>
            <a:ext cx="90488" cy="88900"/>
          </a:xfrm>
          <a:custGeom>
            <a:avLst/>
            <a:gdLst>
              <a:gd name="T0" fmla="*/ 0 w 20000"/>
              <a:gd name="T1" fmla="*/ 20000 h 20000"/>
              <a:gd name="T2" fmla="*/ 0 w 20000"/>
              <a:gd name="T3" fmla="*/ 20000 h 20000"/>
              <a:gd name="T4" fmla="*/ 0 w 20000"/>
              <a:gd name="T5" fmla="*/ 19861 h 20000"/>
              <a:gd name="T6" fmla="*/ 0 w 20000"/>
              <a:gd name="T7" fmla="*/ 19722 h 20000"/>
              <a:gd name="T8" fmla="*/ 139 w 20000"/>
              <a:gd name="T9" fmla="*/ 19722 h 20000"/>
              <a:gd name="T10" fmla="*/ 278 w 20000"/>
              <a:gd name="T11" fmla="*/ 19583 h 20000"/>
              <a:gd name="T12" fmla="*/ 417 w 20000"/>
              <a:gd name="T13" fmla="*/ 19444 h 20000"/>
              <a:gd name="T14" fmla="*/ 556 w 20000"/>
              <a:gd name="T15" fmla="*/ 19306 h 20000"/>
              <a:gd name="T16" fmla="*/ 694 w 20000"/>
              <a:gd name="T17" fmla="*/ 19028 h 20000"/>
              <a:gd name="T18" fmla="*/ 833 w 20000"/>
              <a:gd name="T19" fmla="*/ 18750 h 20000"/>
              <a:gd name="T20" fmla="*/ 1111 w 20000"/>
              <a:gd name="T21" fmla="*/ 18611 h 20000"/>
              <a:gd name="T22" fmla="*/ 1389 w 20000"/>
              <a:gd name="T23" fmla="*/ 18472 h 20000"/>
              <a:gd name="T24" fmla="*/ 1667 w 20000"/>
              <a:gd name="T25" fmla="*/ 18194 h 20000"/>
              <a:gd name="T26" fmla="*/ 1944 w 20000"/>
              <a:gd name="T27" fmla="*/ 17917 h 20000"/>
              <a:gd name="T28" fmla="*/ 2222 w 20000"/>
              <a:gd name="T29" fmla="*/ 17500 h 20000"/>
              <a:gd name="T30" fmla="*/ 2500 w 20000"/>
              <a:gd name="T31" fmla="*/ 17083 h 20000"/>
              <a:gd name="T32" fmla="*/ 2778 w 20000"/>
              <a:gd name="T33" fmla="*/ 16806 h 20000"/>
              <a:gd name="T34" fmla="*/ 3056 w 20000"/>
              <a:gd name="T35" fmla="*/ 16528 h 20000"/>
              <a:gd name="T36" fmla="*/ 3472 w 20000"/>
              <a:gd name="T37" fmla="*/ 16111 h 20000"/>
              <a:gd name="T38" fmla="*/ 3889 w 20000"/>
              <a:gd name="T39" fmla="*/ 15694 h 20000"/>
              <a:gd name="T40" fmla="*/ 4306 w 20000"/>
              <a:gd name="T41" fmla="*/ 15278 h 20000"/>
              <a:gd name="T42" fmla="*/ 4722 w 20000"/>
              <a:gd name="T43" fmla="*/ 14861 h 20000"/>
              <a:gd name="T44" fmla="*/ 5139 w 20000"/>
              <a:gd name="T45" fmla="*/ 14583 h 20000"/>
              <a:gd name="T46" fmla="*/ 5694 w 20000"/>
              <a:gd name="T47" fmla="*/ 14167 h 20000"/>
              <a:gd name="T48" fmla="*/ 6250 w 20000"/>
              <a:gd name="T49" fmla="*/ 13750 h 20000"/>
              <a:gd name="T50" fmla="*/ 6667 w 20000"/>
              <a:gd name="T51" fmla="*/ 13194 h 20000"/>
              <a:gd name="T52" fmla="*/ 7083 w 20000"/>
              <a:gd name="T53" fmla="*/ 12639 h 20000"/>
              <a:gd name="T54" fmla="*/ 7500 w 20000"/>
              <a:gd name="T55" fmla="*/ 12083 h 20000"/>
              <a:gd name="T56" fmla="*/ 8056 w 20000"/>
              <a:gd name="T57" fmla="*/ 11667 h 20000"/>
              <a:gd name="T58" fmla="*/ 8611 w 20000"/>
              <a:gd name="T59" fmla="*/ 11111 h 20000"/>
              <a:gd name="T60" fmla="*/ 9167 w 20000"/>
              <a:gd name="T61" fmla="*/ 10556 h 20000"/>
              <a:gd name="T62" fmla="*/ 9722 w 20000"/>
              <a:gd name="T63" fmla="*/ 10000 h 20000"/>
              <a:gd name="T64" fmla="*/ 10278 w 20000"/>
              <a:gd name="T65" fmla="*/ 9444 h 20000"/>
              <a:gd name="T66" fmla="*/ 10833 w 20000"/>
              <a:gd name="T67" fmla="*/ 8889 h 20000"/>
              <a:gd name="T68" fmla="*/ 11389 w 20000"/>
              <a:gd name="T69" fmla="*/ 8333 h 20000"/>
              <a:gd name="T70" fmla="*/ 11944 w 20000"/>
              <a:gd name="T71" fmla="*/ 7778 h 20000"/>
              <a:gd name="T72" fmla="*/ 12639 w 20000"/>
              <a:gd name="T73" fmla="*/ 7222 h 20000"/>
              <a:gd name="T74" fmla="*/ 13194 w 20000"/>
              <a:gd name="T75" fmla="*/ 6667 h 20000"/>
              <a:gd name="T76" fmla="*/ 13750 w 20000"/>
              <a:gd name="T77" fmla="*/ 5972 h 20000"/>
              <a:gd name="T78" fmla="*/ 14306 w 20000"/>
              <a:gd name="T79" fmla="*/ 5278 h 20000"/>
              <a:gd name="T80" fmla="*/ 14861 w 20000"/>
              <a:gd name="T81" fmla="*/ 4722 h 20000"/>
              <a:gd name="T82" fmla="*/ 15556 w 20000"/>
              <a:gd name="T83" fmla="*/ 4167 h 20000"/>
              <a:gd name="T84" fmla="*/ 16250 w 20000"/>
              <a:gd name="T85" fmla="*/ 3611 h 20000"/>
              <a:gd name="T86" fmla="*/ 16806 w 20000"/>
              <a:gd name="T87" fmla="*/ 3056 h 20000"/>
              <a:gd name="T88" fmla="*/ 17361 w 20000"/>
              <a:gd name="T89" fmla="*/ 2361 h 20000"/>
              <a:gd name="T90" fmla="*/ 17917 w 20000"/>
              <a:gd name="T91" fmla="*/ 1667 h 20000"/>
              <a:gd name="T92" fmla="*/ 18611 w 20000"/>
              <a:gd name="T93" fmla="*/ 1111 h 20000"/>
              <a:gd name="T94" fmla="*/ 19306 w 20000"/>
              <a:gd name="T95" fmla="*/ 556 h 20000"/>
              <a:gd name="T96" fmla="*/ 20000 w 20000"/>
              <a:gd name="T97" fmla="*/ 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000" h="20000">
                <a:moveTo>
                  <a:pt x="0" y="20000"/>
                </a:moveTo>
                <a:lnTo>
                  <a:pt x="0" y="20000"/>
                </a:lnTo>
                <a:lnTo>
                  <a:pt x="0" y="19861"/>
                </a:lnTo>
                <a:lnTo>
                  <a:pt x="0" y="19722"/>
                </a:lnTo>
                <a:lnTo>
                  <a:pt x="139" y="19722"/>
                </a:lnTo>
                <a:lnTo>
                  <a:pt x="278" y="19583"/>
                </a:lnTo>
                <a:lnTo>
                  <a:pt x="417" y="19444"/>
                </a:lnTo>
                <a:lnTo>
                  <a:pt x="556" y="19306"/>
                </a:lnTo>
                <a:lnTo>
                  <a:pt x="694" y="19028"/>
                </a:lnTo>
                <a:lnTo>
                  <a:pt x="833" y="18750"/>
                </a:lnTo>
                <a:lnTo>
                  <a:pt x="1111" y="18611"/>
                </a:lnTo>
                <a:lnTo>
                  <a:pt x="1389" y="18472"/>
                </a:lnTo>
                <a:lnTo>
                  <a:pt x="1667" y="18194"/>
                </a:lnTo>
                <a:lnTo>
                  <a:pt x="1944" y="17917"/>
                </a:lnTo>
                <a:lnTo>
                  <a:pt x="2222" y="17500"/>
                </a:lnTo>
                <a:lnTo>
                  <a:pt x="2500" y="17083"/>
                </a:lnTo>
                <a:lnTo>
                  <a:pt x="2778" y="16806"/>
                </a:lnTo>
                <a:lnTo>
                  <a:pt x="3056" y="16528"/>
                </a:lnTo>
                <a:lnTo>
                  <a:pt x="3472" y="16111"/>
                </a:lnTo>
                <a:lnTo>
                  <a:pt x="3889" y="15694"/>
                </a:lnTo>
                <a:lnTo>
                  <a:pt x="4306" y="15278"/>
                </a:lnTo>
                <a:lnTo>
                  <a:pt x="4722" y="14861"/>
                </a:lnTo>
                <a:lnTo>
                  <a:pt x="5139" y="14583"/>
                </a:lnTo>
                <a:lnTo>
                  <a:pt x="5694" y="14167"/>
                </a:lnTo>
                <a:lnTo>
                  <a:pt x="6250" y="13750"/>
                </a:lnTo>
                <a:lnTo>
                  <a:pt x="6667" y="13194"/>
                </a:lnTo>
                <a:lnTo>
                  <a:pt x="7083" y="12639"/>
                </a:lnTo>
                <a:lnTo>
                  <a:pt x="7500" y="12083"/>
                </a:lnTo>
                <a:lnTo>
                  <a:pt x="8056" y="11667"/>
                </a:lnTo>
                <a:lnTo>
                  <a:pt x="8611" y="11111"/>
                </a:lnTo>
                <a:lnTo>
                  <a:pt x="9167" y="10556"/>
                </a:lnTo>
                <a:lnTo>
                  <a:pt x="9722" y="10000"/>
                </a:lnTo>
                <a:lnTo>
                  <a:pt x="10278" y="9444"/>
                </a:lnTo>
                <a:lnTo>
                  <a:pt x="10833" y="8889"/>
                </a:lnTo>
                <a:lnTo>
                  <a:pt x="11389" y="8333"/>
                </a:lnTo>
                <a:lnTo>
                  <a:pt x="11944" y="7778"/>
                </a:lnTo>
                <a:lnTo>
                  <a:pt x="12639" y="7222"/>
                </a:lnTo>
                <a:lnTo>
                  <a:pt x="13194" y="6667"/>
                </a:lnTo>
                <a:lnTo>
                  <a:pt x="13750" y="5972"/>
                </a:lnTo>
                <a:lnTo>
                  <a:pt x="14306" y="5278"/>
                </a:lnTo>
                <a:lnTo>
                  <a:pt x="14861" y="4722"/>
                </a:lnTo>
                <a:lnTo>
                  <a:pt x="15556" y="4167"/>
                </a:lnTo>
                <a:lnTo>
                  <a:pt x="16250" y="3611"/>
                </a:lnTo>
                <a:lnTo>
                  <a:pt x="16806" y="3056"/>
                </a:lnTo>
                <a:lnTo>
                  <a:pt x="17361" y="2361"/>
                </a:lnTo>
                <a:lnTo>
                  <a:pt x="17917" y="1667"/>
                </a:lnTo>
                <a:lnTo>
                  <a:pt x="18611" y="1111"/>
                </a:lnTo>
                <a:lnTo>
                  <a:pt x="19306" y="556"/>
                </a:lnTo>
                <a:lnTo>
                  <a:pt x="20000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9" name="Line 65"/>
          <p:cNvSpPr>
            <a:spLocks noChangeShapeType="1"/>
          </p:cNvSpPr>
          <p:nvPr/>
        </p:nvSpPr>
        <p:spPr bwMode="auto">
          <a:xfrm flipH="1">
            <a:off x="3009900" y="2819872"/>
            <a:ext cx="269875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0" name="Line 66"/>
          <p:cNvSpPr>
            <a:spLocks noChangeShapeType="1"/>
          </p:cNvSpPr>
          <p:nvPr/>
        </p:nvSpPr>
        <p:spPr bwMode="auto">
          <a:xfrm flipH="1">
            <a:off x="2828925" y="2730972"/>
            <a:ext cx="269875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1" name="Line 67"/>
          <p:cNvSpPr>
            <a:spLocks noChangeShapeType="1"/>
          </p:cNvSpPr>
          <p:nvPr/>
        </p:nvSpPr>
        <p:spPr bwMode="auto">
          <a:xfrm flipH="1">
            <a:off x="2647950" y="2642072"/>
            <a:ext cx="271463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2" name="Line 68"/>
          <p:cNvSpPr>
            <a:spLocks noChangeShapeType="1"/>
          </p:cNvSpPr>
          <p:nvPr/>
        </p:nvSpPr>
        <p:spPr bwMode="auto">
          <a:xfrm flipH="1">
            <a:off x="2378075" y="2553172"/>
            <a:ext cx="360363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3" name="Line 69"/>
          <p:cNvSpPr>
            <a:spLocks noChangeShapeType="1"/>
          </p:cNvSpPr>
          <p:nvPr/>
        </p:nvSpPr>
        <p:spPr bwMode="auto">
          <a:xfrm>
            <a:off x="4813300" y="353107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4" name="Line 70"/>
          <p:cNvSpPr>
            <a:spLocks noChangeShapeType="1"/>
          </p:cNvSpPr>
          <p:nvPr/>
        </p:nvSpPr>
        <p:spPr bwMode="auto">
          <a:xfrm flipH="1">
            <a:off x="6797675" y="3975572"/>
            <a:ext cx="180975" cy="88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" name="Line 71"/>
          <p:cNvSpPr>
            <a:spLocks noChangeShapeType="1"/>
          </p:cNvSpPr>
          <p:nvPr/>
        </p:nvSpPr>
        <p:spPr bwMode="auto">
          <a:xfrm flipH="1" flipV="1">
            <a:off x="4002088" y="4064472"/>
            <a:ext cx="179387" cy="88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49" name="Group 87"/>
          <p:cNvGrpSpPr>
            <a:grpSpLocks/>
          </p:cNvGrpSpPr>
          <p:nvPr/>
        </p:nvGrpSpPr>
        <p:grpSpPr bwMode="auto">
          <a:xfrm>
            <a:off x="2905127" y="5115395"/>
            <a:ext cx="1303337" cy="350837"/>
            <a:chOff x="1455" y="3253"/>
            <a:chExt cx="821" cy="221"/>
          </a:xfrm>
        </p:grpSpPr>
        <p:sp>
          <p:nvSpPr>
            <p:cNvPr id="67" name="Freeform 76"/>
            <p:cNvSpPr>
              <a:spLocks/>
            </p:cNvSpPr>
            <p:nvPr/>
          </p:nvSpPr>
          <p:spPr bwMode="auto">
            <a:xfrm>
              <a:off x="1455" y="3253"/>
              <a:ext cx="795" cy="203"/>
            </a:xfrm>
            <a:custGeom>
              <a:avLst/>
              <a:gdLst>
                <a:gd name="T0" fmla="*/ 0 w 20000"/>
                <a:gd name="T1" fmla="*/ 20000 h 20000"/>
                <a:gd name="T2" fmla="*/ 0 w 20000"/>
                <a:gd name="T3" fmla="*/ 0 h 20000"/>
                <a:gd name="T4" fmla="*/ 20000 w 20000"/>
                <a:gd name="T5" fmla="*/ 0 h 20000"/>
                <a:gd name="T6" fmla="*/ 20000 w 20000"/>
                <a:gd name="T7" fmla="*/ 20000 h 20000"/>
                <a:gd name="T8" fmla="*/ 0 w 20000"/>
                <a:gd name="T9" fmla="*/ 2000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20000"/>
                  </a:moveTo>
                  <a:lnTo>
                    <a:pt x="0" y="0"/>
                  </a:lnTo>
                  <a:lnTo>
                    <a:pt x="20000" y="0"/>
                  </a:lnTo>
                  <a:lnTo>
                    <a:pt x="20000" y="20000"/>
                  </a:lnTo>
                  <a:lnTo>
                    <a:pt x="0" y="20000"/>
                  </a:lnTo>
                </a:path>
              </a:pathLst>
            </a:custGeom>
            <a:solidFill>
              <a:srgbClr val="FFFFFF"/>
            </a:solidFill>
            <a:ln w="9525" cap="flat"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PerspectiveFront">
                <a:rot lat="20699999" lon="20099999" rev="0"/>
              </a:camera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 dirty="0"/>
            </a:p>
          </p:txBody>
        </p:sp>
        <p:sp>
          <p:nvSpPr>
            <p:cNvPr id="68" name="Rectangle 77"/>
            <p:cNvSpPr>
              <a:spLocks noChangeArrowheads="1"/>
            </p:cNvSpPr>
            <p:nvPr/>
          </p:nvSpPr>
          <p:spPr bwMode="auto">
            <a:xfrm>
              <a:off x="1481" y="3271"/>
              <a:ext cx="79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tIns="22860" rIns="22860" bIns="22860"/>
            <a:lstStyle/>
            <a:p>
              <a:pPr algn="ctr"/>
              <a:r>
                <a:rPr lang="ru-RU" altLang="ru-RU" sz="1200" dirty="0">
                  <a:solidFill>
                    <a:srgbClr val="C00000"/>
                  </a:solidFill>
                </a:rPr>
                <a:t>Эксплуатация</a:t>
              </a:r>
            </a:p>
          </p:txBody>
        </p:sp>
      </p:grpSp>
      <p:sp>
        <p:nvSpPr>
          <p:cNvPr id="69" name="Line 78"/>
          <p:cNvSpPr>
            <a:spLocks noChangeShapeType="1"/>
          </p:cNvSpPr>
          <p:nvPr/>
        </p:nvSpPr>
        <p:spPr bwMode="auto">
          <a:xfrm flipH="1">
            <a:off x="3640138" y="3084984"/>
            <a:ext cx="180975" cy="88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0" name="Line 79"/>
          <p:cNvSpPr>
            <a:spLocks noChangeShapeType="1"/>
          </p:cNvSpPr>
          <p:nvPr/>
        </p:nvSpPr>
        <p:spPr bwMode="auto">
          <a:xfrm flipH="1">
            <a:off x="3460750" y="2996084"/>
            <a:ext cx="179388" cy="88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1" name="Line 80"/>
          <p:cNvSpPr>
            <a:spLocks noChangeShapeType="1"/>
          </p:cNvSpPr>
          <p:nvPr/>
        </p:nvSpPr>
        <p:spPr bwMode="auto">
          <a:xfrm flipH="1">
            <a:off x="3189288" y="2907184"/>
            <a:ext cx="271462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2" name="Line 81"/>
          <p:cNvSpPr>
            <a:spLocks noChangeShapeType="1"/>
          </p:cNvSpPr>
          <p:nvPr/>
        </p:nvSpPr>
        <p:spPr bwMode="auto">
          <a:xfrm flipH="1">
            <a:off x="4543425" y="3440584"/>
            <a:ext cx="179388" cy="88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3" name="Line 82"/>
          <p:cNvSpPr>
            <a:spLocks noChangeShapeType="1"/>
          </p:cNvSpPr>
          <p:nvPr/>
        </p:nvSpPr>
        <p:spPr bwMode="auto">
          <a:xfrm flipH="1">
            <a:off x="4722813" y="3529484"/>
            <a:ext cx="180975" cy="88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4" name="Line 83"/>
          <p:cNvSpPr>
            <a:spLocks noChangeShapeType="1"/>
          </p:cNvSpPr>
          <p:nvPr/>
        </p:nvSpPr>
        <p:spPr bwMode="auto">
          <a:xfrm flipV="1">
            <a:off x="4002088" y="3197697"/>
            <a:ext cx="179387" cy="88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5" name="Line 84"/>
          <p:cNvSpPr>
            <a:spLocks noChangeShapeType="1"/>
          </p:cNvSpPr>
          <p:nvPr/>
        </p:nvSpPr>
        <p:spPr bwMode="auto">
          <a:xfrm flipV="1">
            <a:off x="4181475" y="3286597"/>
            <a:ext cx="180975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6" name="Line 85"/>
          <p:cNvSpPr>
            <a:spLocks noChangeShapeType="1"/>
          </p:cNvSpPr>
          <p:nvPr/>
        </p:nvSpPr>
        <p:spPr bwMode="auto">
          <a:xfrm flipV="1">
            <a:off x="4362450" y="3377084"/>
            <a:ext cx="180975" cy="88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66" name="Group 26"/>
          <p:cNvGrpSpPr>
            <a:grpSpLocks/>
          </p:cNvGrpSpPr>
          <p:nvPr/>
        </p:nvGrpSpPr>
        <p:grpSpPr bwMode="auto">
          <a:xfrm>
            <a:off x="7153246" y="2983836"/>
            <a:ext cx="1408634" cy="598351"/>
            <a:chOff x="-7" y="-118"/>
            <a:chExt cx="20007" cy="20112"/>
          </a:xfrm>
        </p:grpSpPr>
        <p:sp>
          <p:nvSpPr>
            <p:cNvPr id="78" name="Freeform 27"/>
            <p:cNvSpPr>
              <a:spLocks/>
            </p:cNvSpPr>
            <p:nvPr/>
          </p:nvSpPr>
          <p:spPr bwMode="auto">
            <a:xfrm>
              <a:off x="-7" y="0"/>
              <a:ext cx="20007" cy="1999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20000 h 20000"/>
                <a:gd name="T4" fmla="*/ 20000 w 20000"/>
                <a:gd name="T5" fmla="*/ 20000 h 20000"/>
                <a:gd name="T6" fmla="*/ 20000 w 20000"/>
                <a:gd name="T7" fmla="*/ 0 h 20000"/>
                <a:gd name="T8" fmla="*/ 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20000"/>
                  </a:lnTo>
                  <a:lnTo>
                    <a:pt x="20000" y="20000"/>
                  </a:lnTo>
                  <a:lnTo>
                    <a:pt x="2000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flat"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PerspectiveFront">
                <a:rot lat="900000" lon="900000" rev="0"/>
              </a:camera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 dirty="0"/>
            </a:p>
          </p:txBody>
        </p:sp>
        <p:sp>
          <p:nvSpPr>
            <p:cNvPr id="79" name="Rectangle 28"/>
            <p:cNvSpPr>
              <a:spLocks noChangeArrowheads="1"/>
            </p:cNvSpPr>
            <p:nvPr/>
          </p:nvSpPr>
          <p:spPr bwMode="auto">
            <a:xfrm>
              <a:off x="-7" y="-118"/>
              <a:ext cx="20007" cy="19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tIns="22860" rIns="22860" bIns="22860"/>
            <a:lstStyle/>
            <a:p>
              <a:pPr algn="ctr"/>
              <a:r>
                <a:rPr lang="ru-RU" altLang="ru-RU" sz="1200" dirty="0" smtClean="0">
                  <a:solidFill>
                    <a:srgbClr val="00B0F0"/>
                  </a:solidFill>
                </a:rPr>
                <a:t>Выбор генерального проектировщика</a:t>
              </a:r>
              <a:endParaRPr lang="ru-RU" altLang="ru-RU" sz="1200" dirty="0">
                <a:solidFill>
                  <a:srgbClr val="00B0F0"/>
                </a:solidFill>
              </a:endParaRPr>
            </a:p>
          </p:txBody>
        </p:sp>
      </p:grpSp>
      <p:sp>
        <p:nvSpPr>
          <p:cNvPr id="80" name="Freeform 56"/>
          <p:cNvSpPr>
            <a:spLocks/>
          </p:cNvSpPr>
          <p:nvPr/>
        </p:nvSpPr>
        <p:spPr bwMode="auto">
          <a:xfrm>
            <a:off x="2195736" y="3140968"/>
            <a:ext cx="1177925" cy="228029"/>
          </a:xfrm>
          <a:custGeom>
            <a:avLst/>
            <a:gdLst>
              <a:gd name="T0" fmla="*/ 0 w 20000"/>
              <a:gd name="T1" fmla="*/ 20000 h 20000"/>
              <a:gd name="T2" fmla="*/ 0 w 20000"/>
              <a:gd name="T3" fmla="*/ 0 h 20000"/>
              <a:gd name="T4" fmla="*/ 20000 w 20000"/>
              <a:gd name="T5" fmla="*/ 0 h 20000"/>
              <a:gd name="T6" fmla="*/ 20000 w 20000"/>
              <a:gd name="T7" fmla="*/ 20000 h 20000"/>
              <a:gd name="T8" fmla="*/ 0 w 20000"/>
              <a:gd name="T9" fmla="*/ 2000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00" h="20000">
                <a:moveTo>
                  <a:pt x="0" y="20000"/>
                </a:moveTo>
                <a:lnTo>
                  <a:pt x="0" y="0"/>
                </a:lnTo>
                <a:lnTo>
                  <a:pt x="20000" y="0"/>
                </a:lnTo>
                <a:lnTo>
                  <a:pt x="20000" y="20000"/>
                </a:lnTo>
                <a:lnTo>
                  <a:pt x="0" y="20000"/>
                </a:lnTo>
              </a:path>
            </a:pathLst>
          </a:custGeom>
          <a:solidFill>
            <a:srgbClr val="FFFFFF"/>
          </a:solidFill>
          <a:ln w="9525" cap="flat">
            <a:prstDash val="solid"/>
            <a:round/>
            <a:headEnd type="none" w="med" len="med"/>
            <a:tailEnd type="none" w="med" len="med"/>
          </a:ln>
          <a:effectLst/>
          <a:scene3d>
            <a:camera prst="legacyPerspectiveFront">
              <a:rot lat="20699999" lon="203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r>
              <a:rPr lang="ru-RU" sz="1200" u="dbl" dirty="0" smtClean="0">
                <a:solidFill>
                  <a:srgbClr val="C00000"/>
                </a:solidFill>
              </a:rPr>
              <a:t>Утилизация</a:t>
            </a:r>
            <a:endParaRPr lang="ru-RU" sz="1200" u="dbl" dirty="0">
              <a:solidFill>
                <a:srgbClr val="C0000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691680" y="188641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ФАЗЫ ЖИЗНЕНОГО ЦИКЛА</a:t>
            </a:r>
            <a:endParaRPr lang="ru-RU" sz="24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1482" y="1628800"/>
            <a:ext cx="7752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 smtClean="0">
                <a:solidFill>
                  <a:srgbClr val="C00000"/>
                </a:solidFill>
              </a:rPr>
              <a:t>I</a:t>
            </a:r>
            <a:r>
              <a:rPr lang="en-US" altLang="ru-RU" sz="2400" b="1" dirty="0" smtClean="0">
                <a:solidFill>
                  <a:schemeClr val="accent5">
                    <a:lumMod val="75000"/>
                  </a:schemeClr>
                </a:solidFill>
              </a:rPr>
              <a:t> - </a:t>
            </a: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ПРЕДИНВЕСТИЦИОННАЯ ФАЗА </a:t>
            </a:r>
            <a:r>
              <a:rPr lang="ru-RU" altLang="ru-RU" sz="2400" b="1" dirty="0" smtClean="0">
                <a:solidFill>
                  <a:srgbClr val="009900"/>
                </a:solidFill>
              </a:rPr>
              <a:t>–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0.01 – 0.05%</a:t>
            </a:r>
            <a:endParaRPr lang="ru-RU" alt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492896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 smtClean="0">
                <a:solidFill>
                  <a:srgbClr val="C00000"/>
                </a:solidFill>
              </a:rPr>
              <a:t>II</a:t>
            </a:r>
            <a:r>
              <a:rPr lang="en-US" altLang="ru-RU" sz="2400" b="1" dirty="0" smtClean="0">
                <a:solidFill>
                  <a:schemeClr val="accent5">
                    <a:lumMod val="75000"/>
                  </a:schemeClr>
                </a:solidFill>
              </a:rPr>
              <a:t> - </a:t>
            </a: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ИНВЕСТИЦИОННАЯ ФАЗА –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1.0 – 7.0%</a:t>
            </a:r>
            <a:endParaRPr lang="ru-RU" alt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3429000"/>
            <a:ext cx="7164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 smtClean="0">
                <a:solidFill>
                  <a:srgbClr val="C00000"/>
                </a:solidFill>
              </a:rPr>
              <a:t>III</a:t>
            </a:r>
            <a:r>
              <a:rPr lang="en-US" altLang="ru-RU" sz="2400" b="1" dirty="0" smtClean="0">
                <a:solidFill>
                  <a:schemeClr val="accent5">
                    <a:lumMod val="75000"/>
                  </a:schemeClr>
                </a:solidFill>
              </a:rPr>
              <a:t> - </a:t>
            </a: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ЭКСПЛУАТАЦИОННАЯ ФАЗА – </a:t>
            </a:r>
            <a:r>
              <a:rPr lang="ru-RU" altLang="ru-RU" sz="2400" b="1" dirty="0" smtClean="0">
                <a:solidFill>
                  <a:schemeClr val="accent2"/>
                </a:solidFill>
              </a:rPr>
              <a:t>93 – 99%</a:t>
            </a:r>
            <a:endParaRPr lang="ru-RU" alt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60648"/>
            <a:ext cx="8316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ПРОДОЛЖИТЕЛЬНОСТЬ ФАЗ ЖИЗНЕННОГО ЦИКЛА </a:t>
            </a:r>
            <a:endParaRPr lang="ru-RU" sz="24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204862"/>
            <a:ext cx="788436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dirty="0" smtClean="0">
              <a:solidFill>
                <a:srgbClr val="C00000"/>
              </a:solidFill>
            </a:endParaRPr>
          </a:p>
          <a:p>
            <a:endParaRPr lang="ru-RU" sz="1800" dirty="0" smtClean="0">
              <a:solidFill>
                <a:srgbClr val="C00000"/>
              </a:solidFill>
            </a:endParaRPr>
          </a:p>
          <a:p>
            <a:endParaRPr lang="ru-RU" sz="1800" dirty="0" smtClean="0">
              <a:solidFill>
                <a:srgbClr val="C00000"/>
              </a:solidFill>
            </a:endParaRPr>
          </a:p>
          <a:p>
            <a:endParaRPr lang="ru-RU" sz="1800" dirty="0" smtClean="0">
              <a:solidFill>
                <a:srgbClr val="C00000"/>
              </a:solidFill>
            </a:endParaRPr>
          </a:p>
          <a:p>
            <a:endParaRPr lang="ru-RU" sz="1800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2.4. жизненный цикл: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2400" b="1" dirty="0" smtClean="0">
                <a:solidFill>
                  <a:srgbClr val="00B050"/>
                </a:solidFill>
              </a:rPr>
              <a:t>Общий период времени существования здания или сооружения, начиная от начала строительства и до его сноса и утилизации.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196752"/>
            <a:ext cx="8028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2.3. долговечность: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2400" b="1" dirty="0" smtClean="0">
                <a:solidFill>
                  <a:srgbClr val="00B050"/>
                </a:solidFill>
              </a:rPr>
              <a:t>Способность строительного объекта сохранять физические и другие свойства, устанавливаемые при проектировании и обеспечивающие его нормальную эксплуатацию в течение расчетного срока службы при надлежащем техническом обслуживании.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88641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ГОСТ Р 54257-2010 НАДЕЖНОСТЬ СТРОИТЕЛЬНЫХ КОНСТРУКЦИЙ И ОСНОВАНИЙ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735472" cy="90777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Система нормативных документов, регламентирующих контроль </a:t>
            </a:r>
            <a:r>
              <a:rPr lang="ru-RU" b="1" dirty="0" smtClean="0">
                <a:solidFill>
                  <a:srgbClr val="FF0000"/>
                </a:solidFill>
              </a:rPr>
              <a:t>качества деятельности в жизненном цикле объекта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403648" y="1124744"/>
            <a:ext cx="7560840" cy="936104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ct val="50000"/>
              </a:spcBef>
            </a:pPr>
            <a:r>
              <a:rPr lang="ru-RU" b="1" dirty="0">
                <a:solidFill>
                  <a:srgbClr val="00B050"/>
                </a:solidFill>
              </a:rPr>
              <a:t>Контроль качества работ заказчиком (инвестором) на стадии </a:t>
            </a:r>
            <a:r>
              <a:rPr lang="ru-RU" b="1" dirty="0" smtClean="0">
                <a:solidFill>
                  <a:srgbClr val="00B050"/>
                </a:solidFill>
              </a:rPr>
              <a:t>пред инвестиционных </a:t>
            </a:r>
            <a:r>
              <a:rPr lang="ru-RU" b="1" dirty="0">
                <a:solidFill>
                  <a:srgbClr val="00B050"/>
                </a:solidFill>
              </a:rPr>
              <a:t>проработок, выбора и отчуждения земельного участка под строительство, инженерных изысканий и проектирования.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331640" y="2708920"/>
            <a:ext cx="7596336" cy="720080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50000"/>
              </a:spcBef>
            </a:pPr>
            <a:r>
              <a:rPr lang="ru-RU" b="1" dirty="0">
                <a:solidFill>
                  <a:srgbClr val="00B050"/>
                </a:solidFill>
              </a:rPr>
              <a:t>Контроль качества выполнения работ заказчиком (инвестором) на стадии  производства строительных работ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331640" y="3573016"/>
            <a:ext cx="7596336" cy="432048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ct val="50000"/>
              </a:spcBef>
            </a:pPr>
            <a:r>
              <a:rPr lang="ru-RU" b="1" dirty="0">
                <a:solidFill>
                  <a:srgbClr val="00B050"/>
                </a:solidFill>
              </a:rPr>
              <a:t>Контроль качества работ генеральным подрядчиком</a:t>
            </a:r>
            <a:r>
              <a:rPr lang="ru-RU" dirty="0">
                <a:solidFill>
                  <a:srgbClr val="00B050"/>
                </a:solidFill>
              </a:rPr>
              <a:t>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331640" y="4293096"/>
            <a:ext cx="7632848" cy="576064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50000"/>
              </a:spcBef>
            </a:pPr>
            <a:r>
              <a:rPr lang="ru-RU" b="1" dirty="0">
                <a:solidFill>
                  <a:srgbClr val="00B0F0"/>
                </a:solidFill>
              </a:rPr>
              <a:t>Требования к авторскому надзору в процессе эксплуатации</a:t>
            </a:r>
            <a:r>
              <a:rPr lang="ru-RU" dirty="0">
                <a:solidFill>
                  <a:srgbClr val="00B0F0"/>
                </a:solidFill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331640" y="5085184"/>
            <a:ext cx="7632848" cy="576064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ct val="50000"/>
              </a:spcBef>
            </a:pPr>
            <a:r>
              <a:rPr lang="ru-RU" b="1" dirty="0">
                <a:solidFill>
                  <a:srgbClr val="00B0F0"/>
                </a:solidFill>
              </a:rPr>
              <a:t>Контроль за эксплуатацией с организацией моделирования жизненного цикла объекта.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79512" y="764704"/>
            <a:ext cx="792088" cy="3240360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dirty="0" smtClean="0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ru-RU" dirty="0" smtClean="0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ЭТАП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до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2018 года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79512" y="4149080"/>
            <a:ext cx="785850" cy="1332148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ЭТАП до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2020 года</a:t>
            </a:r>
          </a:p>
          <a:p>
            <a:pPr algn="ctr">
              <a:spcBef>
                <a:spcPct val="50000"/>
              </a:spcBef>
            </a:pPr>
            <a:endParaRPr lang="ru-RU" dirty="0" smtClean="0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ru-RU" sz="1400" dirty="0">
              <a:latin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Прямая со стрелкой 11"/>
          <p:cNvCxnSpPr>
            <a:endCxn id="4" idx="1"/>
          </p:cNvCxnSpPr>
          <p:nvPr/>
        </p:nvCxnSpPr>
        <p:spPr bwMode="auto">
          <a:xfrm>
            <a:off x="971600" y="1592796"/>
            <a:ext cx="432048" cy="0"/>
          </a:xfrm>
          <a:prstGeom prst="straightConnector1">
            <a:avLst/>
          </a:prstGeom>
          <a:solidFill>
            <a:srgbClr val="CCEC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Прямая со стрелкой 12"/>
          <p:cNvCxnSpPr/>
          <p:nvPr/>
        </p:nvCxnSpPr>
        <p:spPr bwMode="auto">
          <a:xfrm>
            <a:off x="971600" y="3068960"/>
            <a:ext cx="360040" cy="0"/>
          </a:xfrm>
          <a:prstGeom prst="straightConnector1">
            <a:avLst/>
          </a:prstGeom>
          <a:solidFill>
            <a:srgbClr val="CCEC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Прямая со стрелкой 13"/>
          <p:cNvCxnSpPr/>
          <p:nvPr/>
        </p:nvCxnSpPr>
        <p:spPr bwMode="auto">
          <a:xfrm>
            <a:off x="971600" y="3861048"/>
            <a:ext cx="396894" cy="0"/>
          </a:xfrm>
          <a:prstGeom prst="straightConnector1">
            <a:avLst/>
          </a:prstGeom>
          <a:solidFill>
            <a:srgbClr val="CCEC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Прямая со стрелкой 14"/>
          <p:cNvCxnSpPr/>
          <p:nvPr/>
        </p:nvCxnSpPr>
        <p:spPr bwMode="auto">
          <a:xfrm>
            <a:off x="971600" y="4581128"/>
            <a:ext cx="360040" cy="0"/>
          </a:xfrm>
          <a:prstGeom prst="straightConnector1">
            <a:avLst/>
          </a:prstGeom>
          <a:solidFill>
            <a:srgbClr val="CCEC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Прямая со стрелкой 16"/>
          <p:cNvCxnSpPr/>
          <p:nvPr/>
        </p:nvCxnSpPr>
        <p:spPr bwMode="auto">
          <a:xfrm>
            <a:off x="971600" y="5373216"/>
            <a:ext cx="360040" cy="0"/>
          </a:xfrm>
          <a:prstGeom prst="straightConnector1">
            <a:avLst/>
          </a:prstGeom>
          <a:solidFill>
            <a:srgbClr val="CCEC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Скругленный прямоугольник 15"/>
          <p:cNvSpPr/>
          <p:nvPr/>
        </p:nvSpPr>
        <p:spPr bwMode="auto">
          <a:xfrm>
            <a:off x="1331640" y="2132856"/>
            <a:ext cx="7632848" cy="504056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ct val="50000"/>
              </a:spcBef>
            </a:pPr>
            <a:r>
              <a:rPr lang="ru-RU" b="1" dirty="0">
                <a:solidFill>
                  <a:srgbClr val="00B050"/>
                </a:solidFill>
              </a:rPr>
              <a:t>Контроль качества работ генеральным </a:t>
            </a:r>
            <a:r>
              <a:rPr lang="ru-RU" b="1" dirty="0" smtClean="0">
                <a:solidFill>
                  <a:srgbClr val="00B050"/>
                </a:solidFill>
              </a:rPr>
              <a:t>проектировщиком </a:t>
            </a:r>
            <a:endParaRPr lang="ru-RU" b="1" dirty="0">
              <a:solidFill>
                <a:srgbClr val="00B05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 bwMode="auto">
          <a:xfrm>
            <a:off x="971600" y="2420888"/>
            <a:ext cx="360040" cy="0"/>
          </a:xfrm>
          <a:prstGeom prst="straightConnector1">
            <a:avLst/>
          </a:prstGeom>
          <a:solidFill>
            <a:srgbClr val="CCEC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Скругленный прямоугольник 18"/>
          <p:cNvSpPr/>
          <p:nvPr/>
        </p:nvSpPr>
        <p:spPr bwMode="auto">
          <a:xfrm>
            <a:off x="179512" y="5589240"/>
            <a:ext cx="857858" cy="1268760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ЭТАП</a:t>
            </a:r>
          </a:p>
          <a:p>
            <a:pPr algn="ctr">
              <a:spcBef>
                <a:spcPts val="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до</a:t>
            </a:r>
          </a:p>
          <a:p>
            <a:pPr algn="ctr">
              <a:spcBef>
                <a:spcPts val="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2022 года</a:t>
            </a:r>
          </a:p>
          <a:p>
            <a:pPr algn="ctr">
              <a:spcBef>
                <a:spcPct val="50000"/>
              </a:spcBef>
            </a:pPr>
            <a:endParaRPr lang="ru-RU" dirty="0" smtClean="0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ru-RU" sz="1400" dirty="0">
              <a:latin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1403648" y="5805264"/>
            <a:ext cx="7552456" cy="792088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ct val="50000"/>
              </a:spcBef>
            </a:pPr>
            <a:r>
              <a:rPr lang="ru-RU" b="1" dirty="0" smtClean="0">
                <a:solidFill>
                  <a:srgbClr val="0070C0"/>
                </a:solidFill>
              </a:rPr>
              <a:t>Изменение законодательства в части обременения средств собственника зданий и сооружений на ликвидацию и утилизацию  </a:t>
            </a:r>
            <a:endParaRPr lang="ru-RU" b="1" dirty="0">
              <a:solidFill>
                <a:srgbClr val="0070C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Прямая со стрелкой 20"/>
          <p:cNvCxnSpPr>
            <a:stCxn id="19" idx="3"/>
            <a:endCxn id="20" idx="1"/>
          </p:cNvCxnSpPr>
          <p:nvPr/>
        </p:nvCxnSpPr>
        <p:spPr bwMode="auto">
          <a:xfrm flipV="1">
            <a:off x="1037370" y="6201308"/>
            <a:ext cx="366278" cy="22312"/>
          </a:xfrm>
          <a:prstGeom prst="straightConnector1">
            <a:avLst/>
          </a:prstGeom>
          <a:solidFill>
            <a:srgbClr val="CCEC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77774901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Диаграмма качества СМР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4751987" cy="4691287"/>
          </a:xfrm>
        </p:spPr>
      </p:pic>
      <p:sp>
        <p:nvSpPr>
          <p:cNvPr id="6" name="Прямоугольник 5"/>
          <p:cNvSpPr/>
          <p:nvPr/>
        </p:nvSpPr>
        <p:spPr>
          <a:xfrm>
            <a:off x="5724128" y="2132720"/>
            <a:ext cx="33123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–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Высокое качество.</a:t>
            </a:r>
          </a:p>
          <a:p>
            <a:pPr marL="457200" indent="-45720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Низкие отказы,  в пределах допусков отклонений.</a:t>
            </a:r>
          </a:p>
          <a:p>
            <a:pPr marL="457200" indent="-457200" algn="ctr">
              <a:spcBef>
                <a:spcPts val="0"/>
              </a:spcBef>
              <a:buNone/>
            </a:pPr>
            <a:endParaRPr lang="ru-RU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spcBef>
                <a:spcPts val="0"/>
              </a:spcBef>
              <a:buNone/>
            </a:pPr>
            <a:endParaRPr lang="ru-RU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 –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Точка </a:t>
            </a:r>
            <a:r>
              <a:rPr lang="ru-RU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равнодействия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Отклонения выше нормы.</a:t>
            </a:r>
          </a:p>
          <a:p>
            <a:pPr marL="457200" indent="-457200" algn="ctr">
              <a:spcBef>
                <a:spcPts val="0"/>
              </a:spcBef>
              <a:buNone/>
            </a:pPr>
            <a:endParaRPr lang="ru-RU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spcBef>
                <a:spcPts val="0"/>
              </a:spcBef>
              <a:buNone/>
            </a:pPr>
            <a:endParaRPr lang="ru-RU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spcBef>
                <a:spcPts val="0"/>
              </a:spcBef>
              <a:buNone/>
            </a:pPr>
            <a:endParaRPr lang="ru-RU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III –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Постоянные отклонения по оценке соответственно,</a:t>
            </a:r>
          </a:p>
          <a:p>
            <a:pPr marL="457200" indent="-45720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рост отказов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188913"/>
            <a:ext cx="7885112" cy="719137"/>
          </a:xfrm>
        </p:spPr>
        <p:txBody>
          <a:bodyPr/>
          <a:lstStyle/>
          <a:p>
            <a:pPr algn="ctr"/>
            <a:r>
              <a:rPr lang="ru-RU" sz="2400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Реализация предлагаемой программы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5616" y="908720"/>
            <a:ext cx="7848872" cy="5472112"/>
          </a:xfrm>
        </p:spPr>
        <p:txBody>
          <a:bodyPr/>
          <a:lstStyle/>
          <a:p>
            <a:pPr marL="457200" indent="-457200" algn="just">
              <a:spcBef>
                <a:spcPts val="0"/>
              </a:spcBef>
              <a:buAutoNum type="arabicPeriod"/>
            </a:pPr>
            <a:endParaRPr lang="ru-RU" sz="2000" kern="1200" dirty="0" smtClean="0">
              <a:solidFill>
                <a:srgbClr val="0000CC"/>
              </a:solidFill>
              <a:latin typeface="Arial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b="1" kern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ОАО «Газпром» принят разработанный авторами «Регламент по контролю качества строительства генподрядными организациями на объектах ОАО «Газпром».</a:t>
            </a:r>
          </a:p>
          <a:p>
            <a:pPr marL="457200" indent="-457200" algn="just">
              <a:spcBef>
                <a:spcPts val="0"/>
              </a:spcBef>
              <a:buNone/>
            </a:pPr>
            <a:endParaRPr lang="ru-RU" sz="24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None/>
            </a:pPr>
            <a:r>
              <a:rPr lang="ru-RU" sz="2400" b="1" kern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 Ведется подготовка к разработке соответствующего СТО Газпром.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endParaRPr lang="ru-RU" sz="24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None/>
            </a:pPr>
            <a:r>
              <a:rPr lang="ru-RU" sz="2400" b="1" kern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В с целью популяризации среди научного и инженерного сообщества отрасли  опубликованы статьи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400" b="1" kern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ru-RU" sz="24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332656"/>
            <a:ext cx="8100392" cy="6336208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dirty="0" smtClean="0"/>
              <a:t> 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Статьи</a:t>
            </a:r>
          </a:p>
          <a:p>
            <a:pPr algn="just">
              <a:spcBef>
                <a:spcPts val="0"/>
              </a:spcBef>
              <a:buNone/>
            </a:pPr>
            <a:endParaRPr lang="ru-RU" sz="2000" kern="1200" dirty="0" smtClean="0">
              <a:solidFill>
                <a:srgbClr val="0000CC"/>
              </a:solidFill>
              <a:latin typeface="Arial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2400" b="1" kern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«Создание интегрированной системы контроля качества строительства – одно из решающих условий минимизации рисков нефтегазового комплекса» в журнале «Трубопроводный транспорт» (теория и практика) № 3 (37) 2013.</a:t>
            </a:r>
          </a:p>
          <a:p>
            <a:pPr algn="just">
              <a:spcBef>
                <a:spcPts val="0"/>
              </a:spcBef>
              <a:buNone/>
            </a:pPr>
            <a:endParaRPr lang="ru-RU" sz="24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2400" b="1" kern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«Инновационные подходы к организации системы контроля качества строительства:  от технического задания на проектирование  до реализации проекта» в журнале «Трубопроводный транспорт» (теория и практика) № 6 (40) 2013.</a:t>
            </a:r>
          </a:p>
          <a:p>
            <a:pPr algn="just">
              <a:spcBef>
                <a:spcPts val="0"/>
              </a:spcBef>
              <a:buNone/>
            </a:pPr>
            <a:endParaRPr lang="ru-RU" sz="24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2400" b="1" kern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«Бережливое строительство – стратегическое направление развития отрасли» в журнале «Газовая промышленность» № 11 (714) 2014.</a:t>
            </a:r>
          </a:p>
          <a:p>
            <a:pPr>
              <a:spcBef>
                <a:spcPts val="0"/>
              </a:spcBef>
              <a:buNone/>
            </a:pPr>
            <a:endParaRPr lang="ru-RU" sz="2400" kern="1200" dirty="0" smtClean="0">
              <a:solidFill>
                <a:srgbClr val="0000C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Шаблон B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аблон BS">
      <a:majorFont>
        <a:latin typeface="Univers Condensed Cyr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блон B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B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B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B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B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B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B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B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B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B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B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B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31290</TotalTime>
  <Words>893</Words>
  <Application>Microsoft Office PowerPoint</Application>
  <PresentationFormat>Экран (4:3)</PresentationFormat>
  <Paragraphs>183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Шаблон BS</vt:lpstr>
      <vt:lpstr>Жизненный цикл строительной продукции – приоритетные подходы   </vt:lpstr>
      <vt:lpstr>Концепция создания организации системы контроля качества жизненного цикла</vt:lpstr>
      <vt:lpstr>Слайд 2</vt:lpstr>
      <vt:lpstr>Слайд 3</vt:lpstr>
      <vt:lpstr>Слайд 4</vt:lpstr>
      <vt:lpstr>Система нормативных документов, регламентирующих контроль качества деятельности в жизненном цикле объекта</vt:lpstr>
      <vt:lpstr>Диаграмма качества СМР</vt:lpstr>
      <vt:lpstr>Реализация предлагаемой программы </vt:lpstr>
      <vt:lpstr>Слайд 8</vt:lpstr>
      <vt:lpstr>Регламент по контролю качества строительства генподрядными организациями на объектах  ОАО «Газпром»</vt:lpstr>
      <vt:lpstr>Оценка качества работ подрядных организаций </vt:lpstr>
      <vt:lpstr>Инструмент реализации программы ЗD моделирование </vt:lpstr>
      <vt:lpstr> Приоритеты разработки программ ЗD моделирования </vt:lpstr>
      <vt:lpstr>Приоритеты разработки программ информационного моделирования</vt:lpstr>
      <vt:lpstr> ЗD МОДЕЛЬ И ЕЕ ВОПЛОЩЕНИЕ </vt:lpstr>
      <vt:lpstr>Выводы</vt:lpstr>
      <vt:lpstr>Выводы</vt:lpstr>
      <vt:lpstr>Предложения</vt:lpstr>
      <vt:lpstr>Предложения</vt:lpstr>
      <vt:lpstr>Слайд 19</vt:lpstr>
    </vt:vector>
  </TitlesOfParts>
  <Company>Byte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Шевцов Данила</dc:creator>
  <cp:lastModifiedBy>nphseleznev</cp:lastModifiedBy>
  <cp:revision>1537</cp:revision>
  <dcterms:created xsi:type="dcterms:W3CDTF">2005-02-28T11:24:50Z</dcterms:created>
  <dcterms:modified xsi:type="dcterms:W3CDTF">2015-03-30T14:01:18Z</dcterms:modified>
</cp:coreProperties>
</file>