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3" r:id="rId2"/>
    <p:sldId id="332" r:id="rId3"/>
    <p:sldId id="339" r:id="rId4"/>
    <p:sldId id="338" r:id="rId5"/>
    <p:sldId id="330" r:id="rId6"/>
    <p:sldId id="337" r:id="rId7"/>
    <p:sldId id="325" r:id="rId8"/>
    <p:sldId id="335" r:id="rId9"/>
    <p:sldId id="334" r:id="rId10"/>
    <p:sldId id="340" r:id="rId11"/>
    <p:sldId id="324" r:id="rId12"/>
    <p:sldId id="336" r:id="rId13"/>
    <p:sldId id="333" r:id="rId14"/>
    <p:sldId id="331" r:id="rId15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85"/>
    <a:srgbClr val="FFBB7D"/>
    <a:srgbClr val="003399"/>
    <a:srgbClr val="0066CC"/>
    <a:srgbClr val="FF99CC"/>
    <a:srgbClr val="EBA76F"/>
    <a:srgbClr val="FFA757"/>
    <a:srgbClr val="CC9900"/>
    <a:srgbClr val="E3863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1448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6421752706062"/>
          <c:y val="0.14437067991235675"/>
          <c:w val="0.47030948626055136"/>
          <c:h val="0.767398598121890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-7.7545673569949167E-3"/>
                  <c:y val="0.14664221656074736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Блок</a:t>
                    </a:r>
                    <a:r>
                      <a:rPr lang="ru-RU" sz="13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модулей по видам</a:t>
                    </a:r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работ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84866273208853E-2"/>
                  <c:y val="2.672489898000131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Экономика строительного </a:t>
                    </a:r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производства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46249153004302E-2"/>
                  <c:y val="4.4103511669792936E-4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Менеджмент качества строительного </a:t>
                    </a:r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производства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865909417493642E-2"/>
                  <c:y val="1.2717505499800354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Техника безопасности строительного </a:t>
                    </a:r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производства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765177788989801E-2"/>
                  <c:y val="-1.415978424181342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Экологический менеджмент в </a:t>
                    </a:r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строительстве 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538201697352047E-2"/>
                  <c:y val="-1.29589294213163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Региональные </a:t>
                    </a:r>
                    <a:r>
                      <a:rPr lang="ru-RU" sz="13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особенности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6"/>
                <c:pt idx="0">
                  <c:v>Выполнение работ (по соответствующему виду)</c:v>
                </c:pt>
                <c:pt idx="1">
                  <c:v>Экономика строительного производства</c:v>
                </c:pt>
                <c:pt idx="2">
                  <c:v>Менеджмент качества строительного производства</c:v>
                </c:pt>
                <c:pt idx="3">
                  <c:v>Техника безопасности строительного производства</c:v>
                </c:pt>
                <c:pt idx="4">
                  <c:v>Экологический менеджмент в строительстве</c:v>
                </c:pt>
                <c:pt idx="5">
                  <c:v>Региональные особенности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6"/>
                <c:pt idx="0">
                  <c:v>44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6"/>
                <c:pt idx="0">
                  <c:v>Выполнение работ (по соответствующему виду)</c:v>
                </c:pt>
                <c:pt idx="1">
                  <c:v>Экономика строительного производства</c:v>
                </c:pt>
                <c:pt idx="2">
                  <c:v>Менеджмент качества строительного производства</c:v>
                </c:pt>
                <c:pt idx="3">
                  <c:v>Техника безопасности строительного производства</c:v>
                </c:pt>
                <c:pt idx="4">
                  <c:v>Экологический менеджмент в строительстве</c:v>
                </c:pt>
                <c:pt idx="5">
                  <c:v>Региональные особенности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6"/>
                <c:pt idx="0">
                  <c:v>Выполнение работ (по соответствующему виду)</c:v>
                </c:pt>
                <c:pt idx="1">
                  <c:v>Экономика строительного производства</c:v>
                </c:pt>
                <c:pt idx="2">
                  <c:v>Менеджмент качества строительного производства</c:v>
                </c:pt>
                <c:pt idx="3">
                  <c:v>Техника безопасности строительного производства</c:v>
                </c:pt>
                <c:pt idx="4">
                  <c:v>Экологический менеджмент в строительстве</c:v>
                </c:pt>
                <c:pt idx="5">
                  <c:v>Региональные особенности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6"/>
                <c:pt idx="0">
                  <c:v>Выполнение работ (по соответствующему виду)</c:v>
                </c:pt>
                <c:pt idx="1">
                  <c:v>Экономика строительного производства</c:v>
                </c:pt>
                <c:pt idx="2">
                  <c:v>Менеджмент качества строительного производства</c:v>
                </c:pt>
                <c:pt idx="3">
                  <c:v>Техника безопасности строительного производства</c:v>
                </c:pt>
                <c:pt idx="4">
                  <c:v>Экологический менеджмент в строительстве</c:v>
                </c:pt>
                <c:pt idx="5">
                  <c:v>Региональные особенности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6"/>
                <c:pt idx="0">
                  <c:v>Выполнение работ (по соответствующему виду)</c:v>
                </c:pt>
                <c:pt idx="1">
                  <c:v>Экономика строительного производства</c:v>
                </c:pt>
                <c:pt idx="2">
                  <c:v>Менеджмент качества строительного производства</c:v>
                </c:pt>
                <c:pt idx="3">
                  <c:v>Техника безопасности строительного производства</c:v>
                </c:pt>
                <c:pt idx="4">
                  <c:v>Экологический менеджмент в строительстве</c:v>
                </c:pt>
                <c:pt idx="5">
                  <c:v>Региональные особенности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6"/>
                <c:pt idx="0">
                  <c:v>Выполнение работ (по соответствующему виду)</c:v>
                </c:pt>
                <c:pt idx="1">
                  <c:v>Экономика строительного производства</c:v>
                </c:pt>
                <c:pt idx="2">
                  <c:v>Менеджмент качества строительного производства</c:v>
                </c:pt>
                <c:pt idx="3">
                  <c:v>Техника безопасности строительного производства</c:v>
                </c:pt>
                <c:pt idx="4">
                  <c:v>Экологический менеджмент в строительстве</c:v>
                </c:pt>
                <c:pt idx="5">
                  <c:v>Региональные особенности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0.63311</cdr:x>
      <cdr:y>0.62667</cdr:y>
    </cdr:from>
    <cdr:to>
      <cdr:x>0.70489</cdr:x>
      <cdr:y>0.77333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5670541" y="3357586"/>
          <a:ext cx="642942" cy="78581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0.54537</cdr:x>
      <cdr:y>0.62667</cdr:y>
    </cdr:from>
    <cdr:to>
      <cdr:x>0.63311</cdr:x>
      <cdr:y>0.62696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4884723" y="3357586"/>
          <a:ext cx="785818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0.23431</cdr:x>
      <cdr:y>0.70667</cdr:y>
    </cdr:from>
    <cdr:to>
      <cdr:x>0.29812</cdr:x>
      <cdr:y>0.84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H="1">
          <a:off x="2098641" y="3786214"/>
          <a:ext cx="571504" cy="71438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0.29812</cdr:x>
      <cdr:y>0.70667</cdr:y>
    </cdr:from>
    <cdr:to>
      <cdr:x>0.38585</cdr:x>
      <cdr:y>0.70696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2670145" y="3786214"/>
          <a:ext cx="785818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0.28217</cdr:x>
      <cdr:y>0.56</cdr:y>
    </cdr:from>
    <cdr:to>
      <cdr:x>0.35395</cdr:x>
      <cdr:y>0.5603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0800000">
          <a:off x="2527268" y="3000396"/>
          <a:ext cx="642943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0.21836</cdr:x>
      <cdr:y>0.56</cdr:y>
    </cdr:from>
    <cdr:to>
      <cdr:x>0.28217</cdr:x>
      <cdr:y>0.6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>
          <a:off x="1955765" y="3000396"/>
          <a:ext cx="571504" cy="21431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0.29812</cdr:x>
      <cdr:y>0.41333</cdr:y>
    </cdr:from>
    <cdr:to>
      <cdr:x>0.3699</cdr:x>
      <cdr:y>0.41363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rot="10800000">
          <a:off x="2670145" y="2214578"/>
          <a:ext cx="642943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0.34597</cdr:x>
      <cdr:y>0.32</cdr:y>
    </cdr:from>
    <cdr:to>
      <cdr:x>0.41776</cdr:x>
      <cdr:y>0.3203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10800000">
          <a:off x="3098773" y="1714512"/>
          <a:ext cx="642943" cy="15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0.42573</cdr:x>
      <cdr:y>0.24</cdr:y>
    </cdr:from>
    <cdr:to>
      <cdr:x>0.47359</cdr:x>
      <cdr:y>0.2403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 rot="10800000">
          <a:off x="3813152" y="1285884"/>
          <a:ext cx="428629" cy="158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0.23431</cdr:x>
      <cdr:y>0.33333</cdr:y>
    </cdr:from>
    <cdr:to>
      <cdr:x>0.29812</cdr:x>
      <cdr:y>0.41333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 flipH="1" flipV="1">
          <a:off x="2098641" y="1785950"/>
          <a:ext cx="571504" cy="42862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0.29014</cdr:x>
      <cdr:y>0.18667</cdr:y>
    </cdr:from>
    <cdr:to>
      <cdr:x>0.34597</cdr:x>
      <cdr:y>0.32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H="1" flipV="1">
          <a:off x="2598707" y="1000132"/>
          <a:ext cx="500066" cy="71438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0.38585</cdr:x>
      <cdr:y>0.12</cdr:y>
    </cdr:from>
    <cdr:to>
      <cdr:x>0.42573</cdr:x>
      <cdr:y>0.24</cdr:y>
    </cdr:to>
    <cdr:sp macro="" textlink="">
      <cdr:nvSpPr>
        <cdr:cNvPr id="28" name="Прямая соединительная линия 27"/>
        <cdr:cNvSpPr/>
      </cdr:nvSpPr>
      <cdr:spPr>
        <a:xfrm xmlns:a="http://schemas.openxmlformats.org/drawingml/2006/main" flipH="1" flipV="1">
          <a:off x="3455963" y="642942"/>
          <a:ext cx="357190" cy="64294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ABDA3-7FAB-4C15-8EC0-D6D42BE12D92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B78E-A631-4B1F-BEEC-149A2EEC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9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5238" y="9361489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91E5EA-1FB6-423C-A502-704095CA4A9A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4681538"/>
            <a:ext cx="4927600" cy="443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594E-1C12-4059-8E3F-F1F510BF79A7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7A39-D651-495D-BC67-C06228831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2BA0-5602-4FB8-8A98-520A1ACB192F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CF95-C750-4A64-8139-9A482C6E63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D91-0482-4838-A7DA-D684C0A4EF01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96D5-7CAA-468A-949D-C94828916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7DA2-A4DE-4AD1-BB05-EC9BAF0AA4CF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5F71-50E2-4BAD-9FAC-9B6A8F1F6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1713-4856-4611-9BDE-9FCE2E2C522D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3581-6766-4767-99EE-2BD97A258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8017-4EE6-4489-AB13-DF98D902F3E8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FEA7-5687-4199-956B-04C4AF9E58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820A-9CFA-4870-BAAB-9097B2C3DA2D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C863-8F56-4211-ACE4-7674F3C73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CD45-C5FC-4637-B413-6209E41BC7CB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D816-2B32-49C6-9081-7526D8FEA1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3C93-20C7-4CEE-B49C-30089050C632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B961-2707-4A1C-BB89-54861DC136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DDB4-9938-417B-9D1C-81170107ACA0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ACF8-3C61-4C00-94FA-7E663AD56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80D7-A2A7-4769-9FDD-6D9D2A913121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15BD-CAEB-4FA1-A774-864B50FD7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7AF0F0-F7DA-44DB-82BD-9554C1789A02}" type="datetimeFigureOut">
              <a:rPr lang="ru-RU"/>
              <a:pPr>
                <a:defRPr/>
              </a:pPr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D30B31-BAD0-4AD4-BDFA-BD143D5039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189163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44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5023" y="1196752"/>
            <a:ext cx="795982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Ассоциация «национальное объединение строителей» – </a:t>
            </a:r>
            <a:r>
              <a:rPr lang="ru-RU" sz="14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нострой</a:t>
            </a:r>
            <a:endParaRPr lang="ru-RU" sz="1400" b="1" cap="all" dirty="0" smtClean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/>
            <a:endParaRPr lang="ru-RU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endParaRPr lang="ru-RU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82224"/>
            <a:ext cx="795982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День саморегулирования</a:t>
            </a:r>
            <a:endParaRPr lang="ru-RU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644" y="2348880"/>
            <a:ext cx="79598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КОНЦЕПЦИЯ ДОПОЛНИТЕЛЬНОГО ПРОФЕССИОНАЛЬНОГО ОБРАЗОВАНИЯ В СТРОИТЕЛЬСТВЕ</a:t>
            </a:r>
            <a:endParaRPr lang="ru-RU" sz="3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75" y="5131653"/>
            <a:ext cx="9180512" cy="1726347"/>
          </a:xfrm>
          <a:prstGeom prst="snip2Diag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/>
              <a:t>Профессор, доктор технических наук </a:t>
            </a:r>
            <a:r>
              <a:rPr lang="ru-RU" b="1" dirty="0" err="1" smtClean="0"/>
              <a:t>А.В.Гинзбург</a:t>
            </a:r>
            <a:endParaRPr lang="en-US" b="1" dirty="0"/>
          </a:p>
          <a:p>
            <a:pPr>
              <a:defRPr/>
            </a:pPr>
            <a:r>
              <a:rPr lang="ru-RU" sz="1400" dirty="0"/>
              <a:t>Председатель Совета по развитию дополнительного профессионального образования Учебно-методического объединения вузов Российской Федерации (УМО) по образованию в области строительства.</a:t>
            </a:r>
          </a:p>
          <a:p>
            <a:pPr>
              <a:defRPr/>
            </a:pPr>
            <a:r>
              <a:rPr lang="ru-RU" sz="1400" dirty="0"/>
              <a:t>Председатель Комитета по непрерывному профессиональному образованию в строительной отрасли Российского союза строителей (РСС</a:t>
            </a:r>
            <a:r>
              <a:rPr lang="ru-RU" sz="1400" dirty="0" smtClean="0"/>
              <a:t>).</a:t>
            </a:r>
            <a:endParaRPr lang="ru-RU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5" descr="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71462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/>
          <a:stretch>
            <a:fillRect/>
          </a:stretch>
        </p:blipFill>
        <p:spPr bwMode="auto">
          <a:xfrm>
            <a:off x="4643470" y="1643050"/>
            <a:ext cx="4500562" cy="29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52" y="230667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Модульный принцип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построения программ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дпо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4" name="Рисунок 13" descr="Backup_of_Логотип МГСУ(стандарт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81993"/>
              </p:ext>
            </p:extLst>
          </p:nvPr>
        </p:nvGraphicFramePr>
        <p:xfrm>
          <a:off x="187343" y="1214422"/>
          <a:ext cx="8956657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36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5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03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9794" y="290741"/>
            <a:ext cx="8229600" cy="689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ФОРМЫ ОРГАНИЗАЦИИ ОБУЧЕНИЯ</a:t>
            </a:r>
            <a:r>
              <a:rPr lang="en-US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СИСТЕМЕ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дпо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3250" y="3259087"/>
            <a:ext cx="2384425" cy="633412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Электронные учебники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3250" y="3959174"/>
            <a:ext cx="2384425" cy="72072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Интерактивные </a:t>
            </a:r>
            <a:endParaRPr lang="en-US" sz="1600" dirty="0"/>
          </a:p>
          <a:p>
            <a:pPr algn="ctr"/>
            <a:r>
              <a:rPr lang="ru-RU" sz="1600" dirty="0"/>
              <a:t>видео-лекции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67063" y="3259087"/>
            <a:ext cx="2557462" cy="512762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On-line </a:t>
            </a:r>
            <a:r>
              <a:rPr lang="ru-RU" sz="1600" dirty="0"/>
              <a:t>семинары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188" y="4773562"/>
            <a:ext cx="2376487" cy="646112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Образовательные фильмы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1258888" y="2826716"/>
            <a:ext cx="1168400" cy="360363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33400" y="2466676"/>
            <a:ext cx="2676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/>
              <a:t>Теоретическая часть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3209925" y="2466676"/>
            <a:ext cx="2471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/>
              <a:t>Практическая часть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3843338" y="2826716"/>
            <a:ext cx="1168400" cy="360363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67063" y="3835349"/>
            <a:ext cx="2557462" cy="57626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Интерактивные консультации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67063" y="4484637"/>
            <a:ext cx="2557462" cy="93503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Практикумы на образовательном портале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188" y="5491112"/>
            <a:ext cx="5113337" cy="57626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Система </a:t>
            </a:r>
            <a:r>
              <a:rPr lang="ru-RU" sz="1600" dirty="0" smtClean="0"/>
              <a:t>контроля </a:t>
            </a:r>
            <a:r>
              <a:rPr lang="ru-RU" sz="1600" dirty="0"/>
              <a:t>знаний </a:t>
            </a:r>
            <a:endParaRPr lang="ru-RU" sz="1600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6572250" y="2826716"/>
            <a:ext cx="1168400" cy="360363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22168" y="3262378"/>
            <a:ext cx="2555875" cy="1318749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Стажировки на </a:t>
            </a:r>
            <a:r>
              <a:rPr lang="ru-RU" sz="1600" dirty="0" smtClean="0">
                <a:solidFill>
                  <a:schemeClr val="bg1"/>
                </a:solidFill>
              </a:rPr>
              <a:t>производственных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предприятиях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964238" y="2466676"/>
            <a:ext cx="2471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/>
              <a:t>Практическая часть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3400" y="1530572"/>
            <a:ext cx="7920038" cy="358775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latin typeface="Myriad Pro" pitchFamily="34" charset="0"/>
              </a:rPr>
              <a:t>Смешанная форма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3400" y="1954434"/>
            <a:ext cx="5191125" cy="4397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Дистанционная </a:t>
            </a:r>
            <a:r>
              <a:rPr lang="ru-RU" sz="1600" dirty="0" smtClean="0"/>
              <a:t>форма </a:t>
            </a:r>
            <a:r>
              <a:rPr lang="en-US" sz="1600" dirty="0" smtClean="0"/>
              <a:t>	</a:t>
            </a:r>
            <a:endParaRPr lang="ru-RU" sz="16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67400" y="1954434"/>
            <a:ext cx="2586038" cy="4397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Очная </a:t>
            </a:r>
            <a:r>
              <a:rPr lang="ru-RU" sz="1600" dirty="0" smtClean="0"/>
              <a:t>форма </a:t>
            </a:r>
            <a:endParaRPr lang="ru-RU" sz="16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40152" y="4679899"/>
            <a:ext cx="2555875" cy="1363226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Защита итоговой аттестационной работы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5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03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pic>
        <p:nvPicPr>
          <p:cNvPr id="38" name="Picture 7" descr="Videolect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922" y="4171115"/>
            <a:ext cx="3070596" cy="1922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546751" y="1099879"/>
            <a:ext cx="2019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Myriad Pro" pitchFamily="34" charset="0"/>
                <a:ea typeface="Times New Roman" pitchFamily="18" charset="0"/>
                <a:cs typeface="Arial" pitchFamily="34" charset="0"/>
              </a:rPr>
              <a:t>вебинар</a:t>
            </a:r>
            <a:endParaRPr lang="ru-RU" sz="1600" b="1" dirty="0"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229" y="4171115"/>
            <a:ext cx="3070597" cy="192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7" descr="IMG_07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6482" y="1434811"/>
            <a:ext cx="3070597" cy="192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932040" y="3832561"/>
            <a:ext cx="3240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Myriad Pro" pitchFamily="34" charset="0"/>
                <a:ea typeface="Times New Roman" pitchFamily="18" charset="0"/>
                <a:cs typeface="Arial" pitchFamily="34" charset="0"/>
              </a:rPr>
              <a:t>интерактивные видео-лекции</a:t>
            </a:r>
            <a:endParaRPr lang="ru-RU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582248" y="3832561"/>
            <a:ext cx="2019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Myriad Pro" pitchFamily="34" charset="0"/>
                <a:ea typeface="Times New Roman" pitchFamily="18" charset="0"/>
                <a:cs typeface="Arial" pitchFamily="34" charset="0"/>
              </a:rPr>
              <a:t>учебные фильмы</a:t>
            </a:r>
            <a:endParaRPr lang="ru-RU" sz="1600" b="1" dirty="0"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44" name="Picture 21"/>
          <p:cNvPicPr>
            <a:picLocks noChangeAspect="1" noChangeArrowheads="1"/>
          </p:cNvPicPr>
          <p:nvPr/>
        </p:nvPicPr>
        <p:blipFill>
          <a:blip r:embed="rId7" cstate="print"/>
          <a:srcRect l="28625" t="13445" r="13319" b="28036"/>
          <a:stretch>
            <a:fillRect/>
          </a:stretch>
        </p:blipFill>
        <p:spPr bwMode="auto">
          <a:xfrm>
            <a:off x="5016922" y="1456312"/>
            <a:ext cx="3070596" cy="1922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542688" y="1108106"/>
            <a:ext cx="2019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b="1" dirty="0">
                <a:latin typeface="Myriad Pro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600" b="1" dirty="0" smtClean="0">
                <a:latin typeface="Myriad Pro" pitchFamily="34" charset="0"/>
                <a:ea typeface="Times New Roman" pitchFamily="18" charset="0"/>
                <a:cs typeface="Arial" pitchFamily="34" charset="0"/>
              </a:rPr>
              <a:t>нтернет-портал</a:t>
            </a:r>
            <a:endParaRPr lang="ru-RU" sz="1600" b="1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709794" y="290741"/>
            <a:ext cx="8229600" cy="689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Дистанционные образовательные технологии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5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404341"/>
            <a:ext cx="7848871" cy="360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системы профессионально-общественной аккредитации образовательных программ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1412875"/>
            <a:ext cx="16557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АСВ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75" y="1419225"/>
            <a:ext cx="1570038" cy="64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РСС</a:t>
            </a:r>
          </a:p>
        </p:txBody>
      </p:sp>
      <p:sp>
        <p:nvSpPr>
          <p:cNvPr id="12" name="Стрелка вниз 11"/>
          <p:cNvSpPr/>
          <p:nvPr/>
        </p:nvSpPr>
        <p:spPr>
          <a:xfrm rot="18850064">
            <a:off x="3544094" y="2194719"/>
            <a:ext cx="576263" cy="7016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578640">
            <a:off x="5178425" y="2203450"/>
            <a:ext cx="576263" cy="73818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6768" y="2348880"/>
            <a:ext cx="940896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/>
              <a:t>Уполномоченная организация – </a:t>
            </a:r>
          </a:p>
          <a:p>
            <a:pPr algn="ctr">
              <a:defRPr/>
            </a:pPr>
            <a:r>
              <a:rPr lang="ru-RU" sz="1400" b="1" dirty="0"/>
              <a:t>Институт развития компетенций и квалификаций (ИРКК</a:t>
            </a:r>
            <a:r>
              <a:rPr lang="ru-RU" sz="1400" b="1" dirty="0" smtClean="0"/>
              <a:t>)</a:t>
            </a:r>
            <a:endParaRPr lang="ru-RU" sz="14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263" y="4324350"/>
            <a:ext cx="1584325" cy="1033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5484C-4ECE-4A28-8122-BD53D5D444D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113" y="2947988"/>
            <a:ext cx="311308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АККРЕДИТАЦИОННАЯ </a:t>
            </a:r>
            <a:r>
              <a:rPr lang="ru-RU" b="1" dirty="0" smtClean="0"/>
              <a:t>КОЛЛЕГИЯ</a:t>
            </a:r>
            <a:endParaRPr lang="ru-RU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375150" y="3659188"/>
            <a:ext cx="484188" cy="49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313" y="4340225"/>
            <a:ext cx="1846262" cy="1033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Центральный экспертный совет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14900" y="4483100"/>
            <a:ext cx="1584325" cy="1033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9313" y="4627563"/>
            <a:ext cx="1584325" cy="103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Экспертные советы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4075" y="2636838"/>
            <a:ext cx="5114925" cy="33845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flipV="1">
            <a:off x="1692275" y="3716338"/>
            <a:ext cx="792163" cy="504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Рисунок 22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832225" y="1412875"/>
            <a:ext cx="181989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НОСТРОЙ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93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5" descr="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</p:spPr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СПАСИБО ЗА ВНИМАНИЕ!</a:t>
            </a:r>
            <a:endParaRPr lang="ru-RU" sz="4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5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434115" y="5733256"/>
            <a:ext cx="8352727" cy="642942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Дополнительное профессиональное </a:t>
            </a:r>
            <a:r>
              <a:rPr lang="ru-RU" b="1" dirty="0" smtClean="0"/>
              <a:t> образование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356743" y="4572008"/>
            <a:ext cx="2786082" cy="1021222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Высшее: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Бакалавриат</a:t>
            </a:r>
            <a:r>
              <a:rPr lang="ru-RU" b="1" dirty="0" smtClean="0"/>
              <a:t> Магистратура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1214422"/>
            <a:ext cx="2928958" cy="500066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Обучение на всю жизнь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3714752"/>
            <a:ext cx="3000396" cy="50006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Обучение через всю жизнь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2143116"/>
            <a:ext cx="2857520" cy="71438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Начальное профессиональное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636" y="2143116"/>
            <a:ext cx="2571768" cy="71438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Высшее профессиональное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 flipH="1" flipV="1">
            <a:off x="2910681" y="518319"/>
            <a:ext cx="428625" cy="2820988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V="1">
            <a:off x="5768181" y="481807"/>
            <a:ext cx="428625" cy="2894012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86116" y="2143116"/>
            <a:ext cx="2714644" cy="71438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Среднее профессиональное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57950" y="4572008"/>
            <a:ext cx="2428892" cy="71438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Высшее: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Аспирантура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2875" y="1000125"/>
            <a:ext cx="8858250" cy="214312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42875" y="3500438"/>
            <a:ext cx="8858250" cy="3071812"/>
          </a:xfrm>
          <a:prstGeom prst="rect">
            <a:avLst/>
          </a:prstGeom>
          <a:noFill/>
          <a:ln w="19050"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84135" y="4572000"/>
            <a:ext cx="2714644" cy="714380"/>
          </a:xfrm>
          <a:prstGeom prst="rect">
            <a:avLst/>
          </a:prstGeom>
          <a:gradFill flip="none" rotWithShape="1">
            <a:gsLst>
              <a:gs pos="0">
                <a:srgbClr val="6699FF">
                  <a:shade val="30000"/>
                  <a:satMod val="115000"/>
                </a:srgbClr>
              </a:gs>
              <a:gs pos="50000">
                <a:srgbClr val="6699FF">
                  <a:shade val="67500"/>
                  <a:satMod val="115000"/>
                </a:srgbClr>
              </a:gs>
              <a:gs pos="100000">
                <a:srgbClr val="66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Среднее профессиональное</a:t>
            </a:r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 rot="5400000" flipH="1" flipV="1">
            <a:off x="2928938" y="3000375"/>
            <a:ext cx="357187" cy="2786063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sp>
        <p:nvSpPr>
          <p:cNvPr id="3119" name="TextBox 88"/>
          <p:cNvSpPr txBox="1">
            <a:spLocks noChangeArrowheads="1"/>
          </p:cNvSpPr>
          <p:nvPr/>
        </p:nvSpPr>
        <p:spPr bwMode="auto">
          <a:xfrm>
            <a:off x="8643938" y="11430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120" name="TextBox 89"/>
          <p:cNvSpPr txBox="1">
            <a:spLocks noChangeArrowheads="1"/>
          </p:cNvSpPr>
          <p:nvPr/>
        </p:nvSpPr>
        <p:spPr bwMode="auto">
          <a:xfrm>
            <a:off x="8572500" y="357187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214290"/>
            <a:ext cx="78581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изменения в системе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профессионального образования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4143375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928938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714500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00063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357813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500813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7643813" y="3143250"/>
            <a:ext cx="857250" cy="3571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36281" y="1714500"/>
            <a:ext cx="0" cy="42861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499992" y="4224520"/>
            <a:ext cx="0" cy="347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499992" y="4393406"/>
            <a:ext cx="3143821" cy="48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643813" y="4398260"/>
            <a:ext cx="0" cy="1737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668344" y="5301208"/>
            <a:ext cx="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618265" y="5559508"/>
            <a:ext cx="0" cy="1737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741457" y="5301208"/>
            <a:ext cx="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07531" y="4929198"/>
            <a:ext cx="250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143636" y="4899953"/>
            <a:ext cx="21431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6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5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28" y="-2392"/>
            <a:ext cx="9180512" cy="6887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847" y="188640"/>
            <a:ext cx="8096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Взаимосвязь образовательных и профессиональных стандартов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15366" name="Text Box 33"/>
          <p:cNvSpPr txBox="1">
            <a:spLocks noChangeArrowheads="1"/>
          </p:cNvSpPr>
          <p:nvPr/>
        </p:nvSpPr>
        <p:spPr bwMode="auto">
          <a:xfrm>
            <a:off x="325460" y="1412776"/>
            <a:ext cx="3526460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dirty="0" smtClean="0">
                <a:ea typeface="Calibri" pitchFamily="34" charset="0"/>
                <a:cs typeface="Calibri" pitchFamily="34" charset="0"/>
              </a:rPr>
              <a:t>ФЕДЕРАЛЬНЫЙ ГОСУДАРСТВЕННЫЙ ОБРАЗОВАТЕЛЬНЫЙ СТАНДАРТ</a:t>
            </a:r>
            <a:endParaRPr lang="ru-RU" sz="2800" dirty="0"/>
          </a:p>
        </p:txBody>
      </p:sp>
      <p:sp>
        <p:nvSpPr>
          <p:cNvPr id="15385" name="Text Box 32"/>
          <p:cNvSpPr txBox="1">
            <a:spLocks noChangeArrowheads="1"/>
          </p:cNvSpPr>
          <p:nvPr/>
        </p:nvSpPr>
        <p:spPr bwMode="auto">
          <a:xfrm>
            <a:off x="251520" y="6021287"/>
            <a:ext cx="8568952" cy="648073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ea typeface="Calibri" pitchFamily="34" charset="0"/>
                <a:cs typeface="Calibri" pitchFamily="34" charset="0"/>
              </a:rPr>
              <a:t>ПРОФЕССИОНАЛЬНЫЕ СТАНДАРТЫ </a:t>
            </a:r>
            <a:endParaRPr lang="ru-RU" sz="2400" b="1" dirty="0"/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514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470604" y="3872517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625159" y="4013300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779713" y="4154082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sp>
        <p:nvSpPr>
          <p:cNvPr id="5134" name="Text Box 24"/>
          <p:cNvSpPr txBox="1">
            <a:spLocks noChangeArrowheads="1"/>
          </p:cNvSpPr>
          <p:nvPr/>
        </p:nvSpPr>
        <p:spPr bwMode="auto">
          <a:xfrm>
            <a:off x="424515" y="2307455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579070" y="2448237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6" name="Text Box 22"/>
          <p:cNvSpPr txBox="1">
            <a:spLocks noChangeArrowheads="1"/>
          </p:cNvSpPr>
          <p:nvPr/>
        </p:nvSpPr>
        <p:spPr bwMode="auto">
          <a:xfrm>
            <a:off x="733625" y="2589020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395536" y="3046562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550091" y="3187344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91766" y="3348657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pic>
        <p:nvPicPr>
          <p:cNvPr id="44" name="Рисунок 43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62814" y="50839"/>
            <a:ext cx="620754" cy="10739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453336"/>
            <a:ext cx="2133600" cy="365125"/>
          </a:xfrm>
        </p:spPr>
        <p:txBody>
          <a:bodyPr/>
          <a:lstStyle/>
          <a:p>
            <a:fld id="{08BEC4AF-BD35-440F-A1F9-A43E3BE96913}" type="slidenum">
              <a:rPr lang="ru-RU" smtClean="0"/>
              <a:t>3</a:t>
            </a:fld>
            <a:endParaRPr lang="ru-RU" dirty="0"/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1972244" y="2437359"/>
            <a:ext cx="162252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/>
              <a:t>УК - УНИВЕРСАЛЬНЫЕ</a:t>
            </a:r>
            <a:endParaRPr lang="ru-RU" sz="1000" dirty="0"/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1972244" y="3229447"/>
            <a:ext cx="1781944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/>
              <a:t>ОК - ОБЩЕКУЛЬТУРНЫЕ</a:t>
            </a:r>
            <a:endParaRPr lang="ru-RU" sz="1000" dirty="0"/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1972243" y="4021535"/>
            <a:ext cx="1694532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/>
              <a:t>ОПК – ОБЩЕ-</a:t>
            </a:r>
          </a:p>
          <a:p>
            <a:r>
              <a:rPr lang="ru-RU" sz="1000" dirty="0" smtClean="0"/>
              <a:t>ПРОФЕССИОНАЛЬНЫЕ</a:t>
            </a:r>
            <a:endParaRPr lang="ru-RU" sz="1000" dirty="0"/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458176" y="4808621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612731" y="4949403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767286" y="5090186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2005905" y="4938525"/>
            <a:ext cx="1660869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dirty="0" smtClean="0"/>
              <a:t>ПК - ПРОФЕССИОНАЛЬНЫЕ</a:t>
            </a:r>
            <a:endParaRPr lang="ru-RU" sz="1000" dirty="0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211960" y="1412776"/>
            <a:ext cx="738336" cy="4248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 smtClean="0">
                <a:ea typeface="Calibri" pitchFamily="34" charset="0"/>
                <a:cs typeface="Calibri" pitchFamily="34" charset="0"/>
              </a:rPr>
              <a:t>УЧЕБНЫЕ ПЛАНЫ</a:t>
            </a:r>
            <a:endParaRPr lang="ru-RU" sz="1600" b="1" dirty="0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5382344" y="1412776"/>
            <a:ext cx="738336" cy="4248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 smtClean="0">
                <a:ea typeface="Calibri" pitchFamily="34" charset="0"/>
                <a:cs typeface="Calibri" pitchFamily="34" charset="0"/>
              </a:rPr>
              <a:t>РАБОЧИЕ ПРОГРАММЫ</a:t>
            </a:r>
            <a:endParaRPr lang="ru-RU" sz="1600" b="1" dirty="0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6536403" y="1412776"/>
            <a:ext cx="738336" cy="4248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 smtClean="0">
                <a:ea typeface="Calibri" pitchFamily="34" charset="0"/>
                <a:cs typeface="Calibri" pitchFamily="34" charset="0"/>
              </a:rPr>
              <a:t>ФОНДЫ ОЦЕНОЧНЫХ СРЕДСТВ</a:t>
            </a:r>
            <a:endParaRPr lang="ru-RU" sz="1600" b="1" dirty="0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7668344" y="1879427"/>
            <a:ext cx="1192737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ЗНАНИЯ</a:t>
            </a:r>
            <a:endParaRPr lang="ru-RU" b="1" dirty="0"/>
          </a:p>
        </p:txBody>
      </p:sp>
      <p:sp>
        <p:nvSpPr>
          <p:cNvPr id="71" name="Стрелка вправо 70"/>
          <p:cNvSpPr/>
          <p:nvPr/>
        </p:nvSpPr>
        <p:spPr>
          <a:xfrm>
            <a:off x="7274739" y="2071154"/>
            <a:ext cx="393605" cy="26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7274739" y="3377604"/>
            <a:ext cx="393605" cy="26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>
            <a:off x="7274739" y="4673748"/>
            <a:ext cx="393605" cy="26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8100392" y="2557357"/>
            <a:ext cx="306366" cy="3463929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7668344" y="3161932"/>
            <a:ext cx="1192737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УМЕНИЯ</a:t>
            </a:r>
            <a:endParaRPr lang="ru-RU" b="1" dirty="0"/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7690810" y="4434309"/>
            <a:ext cx="1192737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НАВЫКИ</a:t>
            </a:r>
            <a:endParaRPr lang="ru-RU" b="1" dirty="0"/>
          </a:p>
        </p:txBody>
      </p:sp>
      <p:sp>
        <p:nvSpPr>
          <p:cNvPr id="74" name="Стрелка вверх 73"/>
          <p:cNvSpPr/>
          <p:nvPr/>
        </p:nvSpPr>
        <p:spPr>
          <a:xfrm>
            <a:off x="1835696" y="5661248"/>
            <a:ext cx="252994" cy="367585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90734" y="1052736"/>
            <a:ext cx="162000" cy="8172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005905" y="983968"/>
            <a:ext cx="6346829" cy="1407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907704" y="983968"/>
            <a:ext cx="288032" cy="42880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6135989" y="3356992"/>
            <a:ext cx="452235" cy="26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4932040" y="3356992"/>
            <a:ext cx="452235" cy="26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3779912" y="3356992"/>
            <a:ext cx="452235" cy="26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5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392"/>
            <a:ext cx="9180512" cy="6887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847" y="188640"/>
            <a:ext cx="8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структура обеспечения системы образования ДЛЯ  строительной Сферы</a:t>
            </a:r>
            <a:endParaRPr lang="ru-RU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15366" name="Text Box 33"/>
          <p:cNvSpPr txBox="1">
            <a:spLocks noChangeArrowheads="1"/>
          </p:cNvSpPr>
          <p:nvPr/>
        </p:nvSpPr>
        <p:spPr bwMode="auto">
          <a:xfrm>
            <a:off x="867862" y="908720"/>
            <a:ext cx="5720361" cy="3247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dirty="0" smtClean="0">
                <a:ea typeface="Calibri" pitchFamily="34" charset="0"/>
                <a:cs typeface="Calibri" pitchFamily="34" charset="0"/>
              </a:rPr>
              <a:t>Отраслевая рамка компетенций и квалификаций</a:t>
            </a:r>
          </a:p>
          <a:p>
            <a:pPr algn="ctr"/>
            <a:r>
              <a:rPr lang="ru-RU" sz="1600" dirty="0" smtClean="0"/>
              <a:t>для строительной сферы</a:t>
            </a:r>
            <a:endParaRPr lang="ru-RU" sz="2800" dirty="0"/>
          </a:p>
        </p:txBody>
      </p:sp>
      <p:sp>
        <p:nvSpPr>
          <p:cNvPr id="15385" name="Text Box 32"/>
          <p:cNvSpPr txBox="1">
            <a:spLocks noChangeArrowheads="1"/>
          </p:cNvSpPr>
          <p:nvPr/>
        </p:nvSpPr>
        <p:spPr bwMode="auto">
          <a:xfrm>
            <a:off x="7416998" y="908720"/>
            <a:ext cx="827410" cy="3247628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ПРОФЕССИОНАЛЬНЫЕ</a:t>
            </a:r>
          </a:p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СТАНДАРТЫ </a:t>
            </a:r>
            <a:endParaRPr lang="ru-RU" sz="1100" b="1" dirty="0"/>
          </a:p>
        </p:txBody>
      </p:sp>
      <p:sp>
        <p:nvSpPr>
          <p:cNvPr id="15391" name="Text Box 8"/>
          <p:cNvSpPr txBox="1">
            <a:spLocks noChangeArrowheads="1"/>
          </p:cNvSpPr>
          <p:nvPr/>
        </p:nvSpPr>
        <p:spPr bwMode="auto">
          <a:xfrm>
            <a:off x="755576" y="5086772"/>
            <a:ext cx="2455751" cy="649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Отраслевая система сертификации специалистов </a:t>
            </a:r>
            <a:endParaRPr lang="ru-RU" b="1" dirty="0"/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514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1804170" y="4659957"/>
            <a:ext cx="312737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773316" y="2392702"/>
            <a:ext cx="506412" cy="385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7" name="Text Box 31"/>
          <p:cNvSpPr txBox="1">
            <a:spLocks noChangeArrowheads="1"/>
          </p:cNvSpPr>
          <p:nvPr/>
        </p:nvSpPr>
        <p:spPr bwMode="auto">
          <a:xfrm>
            <a:off x="4932040" y="1484784"/>
            <a:ext cx="1564869" cy="42234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Квалификационные требования</a:t>
            </a:r>
            <a:endParaRPr lang="ru-RU"/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5236747" y="2423709"/>
            <a:ext cx="920890" cy="350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29" name="Text Box 29"/>
          <p:cNvSpPr txBox="1">
            <a:spLocks noChangeArrowheads="1"/>
          </p:cNvSpPr>
          <p:nvPr/>
        </p:nvSpPr>
        <p:spPr bwMode="auto">
          <a:xfrm>
            <a:off x="5391302" y="2564491"/>
            <a:ext cx="920890" cy="350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0" name="Text Box 28"/>
          <p:cNvSpPr txBox="1">
            <a:spLocks noChangeArrowheads="1"/>
          </p:cNvSpPr>
          <p:nvPr/>
        </p:nvSpPr>
        <p:spPr bwMode="auto">
          <a:xfrm>
            <a:off x="5523318" y="2718472"/>
            <a:ext cx="920890" cy="3504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Функции</a:t>
            </a:r>
            <a:endParaRPr lang="ru-RU"/>
          </a:p>
        </p:txBody>
      </p: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3131840" y="3429000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3286395" y="3569783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3440949" y="3710565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sp>
        <p:nvSpPr>
          <p:cNvPr id="5134" name="Text Box 24"/>
          <p:cNvSpPr txBox="1">
            <a:spLocks noChangeArrowheads="1"/>
          </p:cNvSpPr>
          <p:nvPr/>
        </p:nvSpPr>
        <p:spPr bwMode="auto">
          <a:xfrm>
            <a:off x="3085751" y="1863938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3240306" y="2004720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6" name="Text Box 22"/>
          <p:cNvSpPr txBox="1">
            <a:spLocks noChangeArrowheads="1"/>
          </p:cNvSpPr>
          <p:nvPr/>
        </p:nvSpPr>
        <p:spPr bwMode="auto">
          <a:xfrm>
            <a:off x="3394861" y="2145503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3056772" y="2603045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3211327" y="2743827"/>
            <a:ext cx="1120523" cy="283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53002" y="2905140"/>
            <a:ext cx="1120523" cy="2830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>
                <a:ea typeface="Calibri" pitchFamily="34" charset="0"/>
                <a:cs typeface="Calibri" pitchFamily="34" charset="0"/>
              </a:rPr>
              <a:t>Компетенции</a:t>
            </a:r>
            <a:endParaRPr lang="ru-RU"/>
          </a:p>
        </p:txBody>
      </p:sp>
      <p:sp>
        <p:nvSpPr>
          <p:cNvPr id="5140" name="Line 18"/>
          <p:cNvSpPr>
            <a:spLocks noChangeShapeType="1"/>
          </p:cNvSpPr>
          <p:nvPr/>
        </p:nvSpPr>
        <p:spPr bwMode="auto">
          <a:xfrm>
            <a:off x="5795867" y="1900600"/>
            <a:ext cx="0" cy="4223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Text Box 14"/>
          <p:cNvSpPr txBox="1">
            <a:spLocks noChangeArrowheads="1"/>
          </p:cNvSpPr>
          <p:nvPr/>
        </p:nvSpPr>
        <p:spPr bwMode="auto">
          <a:xfrm>
            <a:off x="1187623" y="2780928"/>
            <a:ext cx="1152722" cy="73922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dirty="0">
                <a:ea typeface="Calibri" pitchFamily="34" charset="0"/>
                <a:cs typeface="Calibri" pitchFamily="34" charset="0"/>
              </a:rPr>
              <a:t>Нормативно-правовая документация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 rot="2065163">
            <a:off x="2490916" y="3255050"/>
            <a:ext cx="513574" cy="354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444992" y="2597179"/>
            <a:ext cx="513574" cy="356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9911507">
            <a:off x="2511000" y="2014985"/>
            <a:ext cx="513573" cy="354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3573367" y="5085184"/>
            <a:ext cx="2222500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>
                <a:ea typeface="Calibri" pitchFamily="34" charset="0"/>
                <a:cs typeface="Calibri" pitchFamily="34" charset="0"/>
              </a:rPr>
              <a:t>Образовательные </a:t>
            </a:r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стандарты</a:t>
            </a:r>
          </a:p>
          <a:p>
            <a:pPr algn="ctr"/>
            <a:r>
              <a:rPr lang="ru-RU" sz="1100" b="1" dirty="0" smtClean="0"/>
              <a:t>ФГОС – НИУ МГСУ</a:t>
            </a:r>
            <a:endParaRPr lang="ru-RU" b="1" dirty="0"/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4434805" y="4659957"/>
            <a:ext cx="312737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422268" y="698413"/>
            <a:ext cx="299464" cy="748883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419872" y="5880075"/>
            <a:ext cx="1192737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err="1" smtClean="0">
                <a:ea typeface="Calibri" pitchFamily="34" charset="0"/>
                <a:cs typeface="Calibri" pitchFamily="34" charset="0"/>
              </a:rPr>
              <a:t>Бакалавриат</a:t>
            </a:r>
            <a:endParaRPr lang="ru-RU" b="1" dirty="0"/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4684617" y="5880075"/>
            <a:ext cx="1255571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Магистратура</a:t>
            </a:r>
            <a:endParaRPr lang="ru-RU" b="1" dirty="0"/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7243117" y="4659957"/>
            <a:ext cx="312737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309940" y="5087987"/>
            <a:ext cx="2222500" cy="650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Требования к программам ДПО</a:t>
            </a:r>
            <a:endParaRPr lang="ru-RU" b="1" dirty="0"/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094743" y="5877272"/>
            <a:ext cx="1357577" cy="650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Повышение квалификации</a:t>
            </a:r>
            <a:endParaRPr lang="ru-RU" b="1" dirty="0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7524328" y="5877272"/>
            <a:ext cx="1368152" cy="650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b="1" dirty="0" smtClean="0">
                <a:ea typeface="Calibri" pitchFamily="34" charset="0"/>
                <a:cs typeface="Calibri" pitchFamily="34" charset="0"/>
              </a:rPr>
              <a:t>Проф. переподготовка</a:t>
            </a:r>
            <a:endParaRPr lang="ru-RU" b="1" dirty="0"/>
          </a:p>
        </p:txBody>
      </p:sp>
      <p:sp>
        <p:nvSpPr>
          <p:cNvPr id="52" name="Стрелка вправо 51"/>
          <p:cNvSpPr/>
          <p:nvPr/>
        </p:nvSpPr>
        <p:spPr>
          <a:xfrm>
            <a:off x="4634490" y="2636912"/>
            <a:ext cx="513574" cy="356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9911507">
            <a:off x="4581155" y="3262006"/>
            <a:ext cx="513573" cy="354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2065163">
            <a:off x="4651156" y="2167942"/>
            <a:ext cx="513574" cy="354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1187030" y="1844824"/>
            <a:ext cx="1152722" cy="73922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100" dirty="0" smtClean="0">
                <a:ea typeface="Calibri" pitchFamily="34" charset="0"/>
                <a:cs typeface="Calibri" pitchFamily="34" charset="0"/>
              </a:rPr>
              <a:t>Мониторинг потребности  в кадрах</a:t>
            </a:r>
            <a:endParaRPr lang="ru-RU" dirty="0"/>
          </a:p>
        </p:txBody>
      </p:sp>
      <p:pic>
        <p:nvPicPr>
          <p:cNvPr id="44" name="Рисунок 43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62814" y="50839"/>
            <a:ext cx="620754" cy="10739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6872" y="6453336"/>
            <a:ext cx="2133600" cy="365125"/>
          </a:xfrm>
        </p:spPr>
        <p:txBody>
          <a:bodyPr/>
          <a:lstStyle/>
          <a:p>
            <a:fld id="{08BEC4AF-BD35-440F-A1F9-A43E3BE9691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7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45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392"/>
            <a:ext cx="9180512" cy="6887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Равнобедренный треугольник 10"/>
          <p:cNvSpPr/>
          <p:nvPr/>
        </p:nvSpPr>
        <p:spPr>
          <a:xfrm>
            <a:off x="1298022" y="692696"/>
            <a:ext cx="6336704" cy="5832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256294" y="1052736"/>
            <a:ext cx="8636185" cy="5292588"/>
            <a:chOff x="256294" y="1124744"/>
            <a:chExt cx="8636185" cy="56166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131840" y="1124744"/>
              <a:ext cx="2880000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Профессиональные стандарты</a:t>
              </a: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43808" y="1916832"/>
              <a:ext cx="3456384" cy="93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Федеральные государственные образовательные стандарты</a:t>
              </a: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411760" y="2997056"/>
              <a:ext cx="4320480" cy="93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Программы дополнительного профессионального образования (ДПО)</a:t>
              </a: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692000" y="4099504"/>
              <a:ext cx="2700000" cy="93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Повышение квалификации </a:t>
              </a:r>
            </a:p>
            <a:p>
              <a:pPr algn="ctr"/>
              <a:r>
                <a:rPr lang="ru-RU" smtClean="0"/>
                <a:t>(от 16 часов)</a:t>
              </a:r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52320" y="4077072"/>
              <a:ext cx="2700000" cy="93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Профессиональная переподготовка </a:t>
              </a:r>
            </a:p>
            <a:p>
              <a:pPr algn="ctr"/>
              <a:r>
                <a:rPr lang="ru-RU" smtClean="0"/>
                <a:t>(от 250 часов)</a:t>
              </a: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971760" y="5229200"/>
              <a:ext cx="7200640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Программы аттестации и сертификации специалистов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56294" y="6093296"/>
              <a:ext cx="8636185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Должностные инструкции специалистов </a:t>
              </a:r>
              <a:endParaRPr lang="ru-RU" dirty="0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391980" y="1700808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4392000" y="2819041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4466374" y="5877272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3122465" y="3901213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5795816" y="3932039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3122465" y="5000466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5795816" y="5000466"/>
              <a:ext cx="216024" cy="288032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847176" y="180712"/>
            <a:ext cx="7772400" cy="749828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Arial" pitchFamily="34" charset="0"/>
              </a:rPr>
              <a:t>Структура взаимосвязи профессиональных стандартов и системы профессионального образования</a:t>
            </a:r>
            <a:b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Arial" pitchFamily="34" charset="0"/>
              </a:rPr>
            </a:b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0" name="Рисунок 19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5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03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9794" y="290741"/>
            <a:ext cx="8229600" cy="689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ВИДЫ программ</a:t>
            </a:r>
            <a:r>
              <a:rPr lang="en-US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СИСТЕМЕ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дпо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02001" y="1196752"/>
            <a:ext cx="3081968" cy="83787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/>
              <a:t>Повышение квалификации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196753"/>
            <a:ext cx="3168352" cy="83787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Профессиональная переподготовка</a:t>
            </a:r>
            <a:endParaRPr lang="ru-RU" sz="2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02001" y="2199299"/>
            <a:ext cx="3094029" cy="681613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Продолжительность обучения – от </a:t>
            </a:r>
            <a:r>
              <a:rPr lang="ru-RU" sz="2400" b="1" dirty="0"/>
              <a:t>16</a:t>
            </a:r>
            <a:r>
              <a:rPr lang="ru-RU" sz="1600" dirty="0"/>
              <a:t> </a:t>
            </a:r>
            <a:r>
              <a:rPr lang="ru-RU" sz="1600" dirty="0" err="1"/>
              <a:t>ак.час</a:t>
            </a:r>
            <a:endParaRPr lang="ru-RU" sz="16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88119" y="2199299"/>
            <a:ext cx="3156289" cy="68161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Продолжительность обучения – от </a:t>
            </a:r>
            <a:r>
              <a:rPr lang="ru-RU" sz="2400" b="1" dirty="0"/>
              <a:t>250</a:t>
            </a:r>
            <a:r>
              <a:rPr lang="ru-RU" sz="1600" dirty="0"/>
              <a:t> </a:t>
            </a:r>
            <a:r>
              <a:rPr lang="ru-RU" sz="1600" dirty="0" err="1"/>
              <a:t>ак.час</a:t>
            </a:r>
            <a:endParaRPr lang="ru-RU" sz="1600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2301642" y="5391656"/>
            <a:ext cx="1168400" cy="360363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02001" y="3069802"/>
            <a:ext cx="3196009" cy="223224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направлено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имеющейся квалификации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88119" y="3068960"/>
            <a:ext cx="3156289" cy="2232248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направлена на получение компетенции, необходимой для выполнения нового вида профессиональной деятельности, приобретение новой квалификации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6092825" y="5391656"/>
            <a:ext cx="1168400" cy="360363"/>
          </a:xfrm>
          <a:prstGeom prst="down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202001" y="5877272"/>
            <a:ext cx="3196009" cy="681613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/>
              <a:t>Удостоверение</a:t>
            </a:r>
          </a:p>
          <a:p>
            <a:pPr algn="ctr"/>
            <a:r>
              <a:rPr lang="ru-RU" sz="1600" dirty="0" smtClean="0"/>
              <a:t>установленного образца</a:t>
            </a:r>
            <a:endParaRPr lang="ru-RU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64858" y="5877272"/>
            <a:ext cx="3079550" cy="68161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/>
              <a:t>Диплом</a:t>
            </a:r>
          </a:p>
          <a:p>
            <a:pPr algn="ctr"/>
            <a:r>
              <a:rPr lang="ru-RU" sz="1600" dirty="0" smtClean="0"/>
              <a:t>установленного </a:t>
            </a:r>
            <a:r>
              <a:rPr lang="ru-RU" sz="1600" dirty="0"/>
              <a:t>образца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16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5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7"/>
          <p:cNvSpPr txBox="1">
            <a:spLocks noChangeArrowheads="1"/>
          </p:cNvSpPr>
          <p:nvPr/>
        </p:nvSpPr>
        <p:spPr bwMode="auto">
          <a:xfrm>
            <a:off x="8610600" y="63690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6148" name="Line 18"/>
          <p:cNvSpPr>
            <a:spLocks noChangeShapeType="1"/>
          </p:cNvSpPr>
          <p:nvPr/>
        </p:nvSpPr>
        <p:spPr bwMode="auto">
          <a:xfrm>
            <a:off x="457200" y="6429375"/>
            <a:ext cx="8610600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19"/>
          <p:cNvSpPr>
            <a:spLocks noChangeShapeType="1"/>
          </p:cNvSpPr>
          <p:nvPr/>
        </p:nvSpPr>
        <p:spPr bwMode="auto">
          <a:xfrm>
            <a:off x="468313" y="6357938"/>
            <a:ext cx="86106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301625" y="15240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Уровни профессиональных</a:t>
            </a:r>
          </a:p>
          <a:p>
            <a:pPr algn="ctr" eaLnBrk="1" hangingPunct="1">
              <a:defRPr/>
            </a:pPr>
            <a:r>
              <a:rPr lang="ru-RU" sz="2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компетенций специалистов 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8" y="1066800"/>
            <a:ext cx="9072562" cy="5186363"/>
            <a:chOff x="45" y="672"/>
            <a:chExt cx="5715" cy="3267"/>
          </a:xfrm>
        </p:grpSpPr>
        <p:grpSp>
          <p:nvGrpSpPr>
            <p:cNvPr id="6153" name="Group 22"/>
            <p:cNvGrpSpPr>
              <a:grpSpLocks/>
            </p:cNvGrpSpPr>
            <p:nvPr/>
          </p:nvGrpSpPr>
          <p:grpSpPr bwMode="auto">
            <a:xfrm>
              <a:off x="96" y="672"/>
              <a:ext cx="4944" cy="1824"/>
              <a:chOff x="144" y="672"/>
              <a:chExt cx="4944" cy="1824"/>
            </a:xfrm>
          </p:grpSpPr>
          <p:sp>
            <p:nvSpPr>
              <p:cNvPr id="6191" name="AutoShape 23"/>
              <p:cNvSpPr>
                <a:spLocks noChangeArrowheads="1"/>
              </p:cNvSpPr>
              <p:nvPr/>
            </p:nvSpPr>
            <p:spPr bwMode="auto">
              <a:xfrm>
                <a:off x="2976" y="672"/>
                <a:ext cx="2112" cy="1824"/>
              </a:xfrm>
              <a:prstGeom prst="triangle">
                <a:avLst>
                  <a:gd name="adj" fmla="val 5000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 useBgFill="1">
            <p:nvSpPr>
              <p:cNvPr id="6192" name="Text Box 24"/>
              <p:cNvSpPr txBox="1">
                <a:spLocks noChangeArrowheads="1"/>
              </p:cNvSpPr>
              <p:nvPr/>
            </p:nvSpPr>
            <p:spPr bwMode="auto">
              <a:xfrm>
                <a:off x="144" y="1152"/>
                <a:ext cx="3024" cy="679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latin typeface="Times New Roman" pitchFamily="18" charset="0"/>
                  </a:rPr>
                  <a:t>ТРЕБОВАНИЯ К КОМПЕТЕНЦИЯМ, ОПРЕДЕЛЕННЫЕ НА ОСНОВЕ АНАЛИЗА ЗАДАЧ И ФУНКЦИЙ СТРУКТУРНЫХ ПОДРАЗДЕЛЕНИЙ </a:t>
                </a:r>
              </a:p>
            </p:txBody>
          </p:sp>
          <p:sp>
            <p:nvSpPr>
              <p:cNvPr id="6193" name="AutoShape 27"/>
              <p:cNvSpPr>
                <a:spLocks noChangeArrowheads="1"/>
              </p:cNvSpPr>
              <p:nvPr/>
            </p:nvSpPr>
            <p:spPr bwMode="auto">
              <a:xfrm>
                <a:off x="2880" y="1392"/>
                <a:ext cx="480" cy="288"/>
              </a:xfrm>
              <a:prstGeom prst="notchedRightArrow">
                <a:avLst>
                  <a:gd name="adj1" fmla="val 50000"/>
                  <a:gd name="adj2" fmla="val 41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6194" name="Text Box 28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6195" name="Oval 29"/>
              <p:cNvSpPr>
                <a:spLocks noChangeArrowheads="1"/>
              </p:cNvSpPr>
              <p:nvPr/>
            </p:nvSpPr>
            <p:spPr bwMode="auto">
              <a:xfrm>
                <a:off x="3312" y="120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6196" name="Text Box 30"/>
              <p:cNvSpPr txBox="1">
                <a:spLocks noChangeArrowheads="1"/>
              </p:cNvSpPr>
              <p:nvPr/>
            </p:nvSpPr>
            <p:spPr bwMode="auto">
              <a:xfrm>
                <a:off x="3243" y="1512"/>
                <a:ext cx="1665" cy="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itchFamily="18" charset="0"/>
                  </a:rPr>
                  <a:t>Профессиональные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itchFamily="18" charset="0"/>
                  </a:rPr>
                  <a:t>компетенции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itchFamily="18" charset="0"/>
                  </a:rPr>
                  <a:t>применительно к деятельности структурных подразделений </a:t>
                </a:r>
                <a:r>
                  <a:rPr lang="ru-RU" altLang="ru-RU" sz="1400" b="1" dirty="0" smtClean="0">
                    <a:latin typeface="Times New Roman" pitchFamily="18" charset="0"/>
                  </a:rPr>
                  <a:t>организаций</a:t>
                </a:r>
                <a:endParaRPr lang="ru-RU" altLang="ru-RU" sz="1400" b="1" dirty="0">
                  <a:latin typeface="Times New Roman" pitchFamily="18" charset="0"/>
                </a:endParaRPr>
              </a:p>
            </p:txBody>
          </p:sp>
        </p:grpSp>
        <p:grpSp>
          <p:nvGrpSpPr>
            <p:cNvPr id="6154" name="Group 56"/>
            <p:cNvGrpSpPr>
              <a:grpSpLocks/>
            </p:cNvGrpSpPr>
            <p:nvPr/>
          </p:nvGrpSpPr>
          <p:grpSpPr bwMode="auto">
            <a:xfrm>
              <a:off x="45" y="864"/>
              <a:ext cx="5715" cy="3075"/>
              <a:chOff x="45" y="864"/>
              <a:chExt cx="5715" cy="3075"/>
            </a:xfrm>
          </p:grpSpPr>
          <p:grpSp>
            <p:nvGrpSpPr>
              <p:cNvPr id="6155" name="Group 2"/>
              <p:cNvGrpSpPr>
                <a:grpSpLocks/>
              </p:cNvGrpSpPr>
              <p:nvPr/>
            </p:nvGrpSpPr>
            <p:grpSpPr bwMode="auto">
              <a:xfrm>
                <a:off x="45" y="3105"/>
                <a:ext cx="5715" cy="834"/>
                <a:chOff x="45" y="3105"/>
                <a:chExt cx="5715" cy="834"/>
              </a:xfrm>
            </p:grpSpPr>
            <p:sp useBgFill="1">
              <p:nvSpPr>
                <p:cNvPr id="617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5" y="3105"/>
                  <a:ext cx="2784" cy="834"/>
                </a:xfrm>
                <a:prstGeom prst="rect">
                  <a:avLst/>
                </a:pr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latin typeface="Times New Roman" pitchFamily="18" charset="0"/>
                    </a:rPr>
                    <a:t>КВАЛИФИКАЦИОННЫЕ </a:t>
                  </a:r>
                  <a:br>
                    <a:rPr lang="ru-RU" altLang="ru-RU" sz="1600" b="1">
                      <a:latin typeface="Times New Roman" pitchFamily="18" charset="0"/>
                    </a:rPr>
                  </a:br>
                  <a:r>
                    <a:rPr lang="ru-RU" altLang="ru-RU" sz="1600" b="1">
                      <a:latin typeface="Times New Roman" pitchFamily="18" charset="0"/>
                    </a:rPr>
                    <a:t>ТРЕБОВАНИЯ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latin typeface="Times New Roman" pitchFamily="18" charset="0"/>
                    </a:rPr>
                    <a:t>ГОСУДАРСТВЕННЫХ ОБРАЗОВАТЕЛЬНЫХ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latin typeface="Times New Roman" pitchFamily="18" charset="0"/>
                    </a:rPr>
                    <a:t>СТАНДАРТОВ</a:t>
                  </a:r>
                </a:p>
              </p:txBody>
            </p:sp>
            <p:sp>
              <p:nvSpPr>
                <p:cNvPr id="6180" name="Rectangle 4"/>
                <p:cNvSpPr>
                  <a:spLocks noChangeArrowheads="1"/>
                </p:cNvSpPr>
                <p:nvPr/>
              </p:nvSpPr>
              <p:spPr bwMode="auto">
                <a:xfrm>
                  <a:off x="2352" y="3456"/>
                  <a:ext cx="3264" cy="240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8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880" y="3465"/>
                  <a:ext cx="2688" cy="192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>
                      <a:latin typeface="Times New Roman" pitchFamily="18" charset="0"/>
                    </a:rPr>
                    <a:t>Общие профессиональные компетенции</a:t>
                  </a:r>
                </a:p>
              </p:txBody>
            </p:sp>
            <p:sp>
              <p:nvSpPr>
                <p:cNvPr id="6182" name="AutoShape 6"/>
                <p:cNvSpPr>
                  <a:spLocks noChangeArrowheads="1"/>
                </p:cNvSpPr>
                <p:nvPr/>
              </p:nvSpPr>
              <p:spPr bwMode="auto">
                <a:xfrm>
                  <a:off x="1488" y="3456"/>
                  <a:ext cx="480" cy="288"/>
                </a:xfrm>
                <a:prstGeom prst="notchedRightArrow">
                  <a:avLst>
                    <a:gd name="adj1" fmla="val 50000"/>
                    <a:gd name="adj2" fmla="val 41667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8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16" y="3408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18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6184" name="Oval 8"/>
                <p:cNvSpPr>
                  <a:spLocks noChangeArrowheads="1"/>
                </p:cNvSpPr>
                <p:nvPr/>
              </p:nvSpPr>
              <p:spPr bwMode="auto">
                <a:xfrm>
                  <a:off x="1968" y="3408"/>
                  <a:ext cx="288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85" name="AutoShape 9"/>
                <p:cNvSpPr>
                  <a:spLocks noChangeArrowheads="1"/>
                </p:cNvSpPr>
                <p:nvPr/>
              </p:nvSpPr>
              <p:spPr bwMode="auto">
                <a:xfrm>
                  <a:off x="5616" y="3456"/>
                  <a:ext cx="144" cy="240"/>
                </a:xfrm>
                <a:prstGeom prst="rtTriangl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86" name="AutoShape 10"/>
                <p:cNvSpPr>
                  <a:spLocks noChangeArrowheads="1"/>
                </p:cNvSpPr>
                <p:nvPr/>
              </p:nvSpPr>
              <p:spPr bwMode="auto">
                <a:xfrm flipH="1">
                  <a:off x="2208" y="3456"/>
                  <a:ext cx="144" cy="240"/>
                </a:xfrm>
                <a:prstGeom prst="rtTriangl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8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208" y="3456"/>
                  <a:ext cx="144" cy="2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8" name="Line 12"/>
                <p:cNvSpPr>
                  <a:spLocks noChangeShapeType="1"/>
                </p:cNvSpPr>
                <p:nvPr/>
              </p:nvSpPr>
              <p:spPr bwMode="auto">
                <a:xfrm>
                  <a:off x="2208" y="3696"/>
                  <a:ext cx="35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Line 13"/>
                <p:cNvSpPr>
                  <a:spLocks noChangeShapeType="1"/>
                </p:cNvSpPr>
                <p:nvPr/>
              </p:nvSpPr>
              <p:spPr bwMode="auto">
                <a:xfrm>
                  <a:off x="5616" y="3456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3456"/>
                  <a:ext cx="32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56" name="Group 31"/>
              <p:cNvGrpSpPr>
                <a:grpSpLocks/>
              </p:cNvGrpSpPr>
              <p:nvPr/>
            </p:nvGrpSpPr>
            <p:grpSpPr bwMode="auto">
              <a:xfrm>
                <a:off x="45" y="2070"/>
                <a:ext cx="5571" cy="1390"/>
                <a:chOff x="93" y="2070"/>
                <a:chExt cx="5571" cy="1390"/>
              </a:xfrm>
            </p:grpSpPr>
            <p:sp>
              <p:nvSpPr>
                <p:cNvPr id="615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88" y="2976"/>
                  <a:ext cx="2688" cy="480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 useBgFill="1">
              <p:nvSpPr>
                <p:cNvPr id="615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3" y="2070"/>
                  <a:ext cx="2592" cy="679"/>
                </a:xfrm>
                <a:prstGeom prst="rect">
                  <a:avLst/>
                </a:pr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>
                      <a:latin typeface="Times New Roman" pitchFamily="18" charset="0"/>
                    </a:rPr>
                    <a:t>ТРЕБОВАНИЯ К КОМПЕТЕНЦИЯМ, ОПРЕДЕЛЕННЫЕ НА ОСНОВЕ АНАЛИЗА ЗАДАЧ И ФУНКЦИЙ ОРГАНИЗАЦИЙ</a:t>
                  </a:r>
                </a:p>
              </p:txBody>
            </p:sp>
            <p:sp>
              <p:nvSpPr>
                <p:cNvPr id="6160" name="AutoShape 34"/>
                <p:cNvSpPr>
                  <a:spLocks noChangeArrowheads="1"/>
                </p:cNvSpPr>
                <p:nvPr/>
              </p:nvSpPr>
              <p:spPr bwMode="auto">
                <a:xfrm>
                  <a:off x="1968" y="2496"/>
                  <a:ext cx="480" cy="288"/>
                </a:xfrm>
                <a:prstGeom prst="notchedRightArrow">
                  <a:avLst>
                    <a:gd name="adj1" fmla="val 50000"/>
                    <a:gd name="adj2" fmla="val 41667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61" name="AutoShape 35"/>
                <p:cNvSpPr>
                  <a:spLocks noChangeArrowheads="1"/>
                </p:cNvSpPr>
                <p:nvPr/>
              </p:nvSpPr>
              <p:spPr bwMode="auto">
                <a:xfrm rot="1870104">
                  <a:off x="1872" y="2784"/>
                  <a:ext cx="480" cy="288"/>
                </a:xfrm>
                <a:prstGeom prst="notchedRightArrow">
                  <a:avLst>
                    <a:gd name="adj1" fmla="val 50000"/>
                    <a:gd name="adj2" fmla="val 41667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6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544" y="2544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1800"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6163" name="Oval 37"/>
                <p:cNvSpPr>
                  <a:spLocks noChangeArrowheads="1"/>
                </p:cNvSpPr>
                <p:nvPr/>
              </p:nvSpPr>
              <p:spPr bwMode="auto">
                <a:xfrm>
                  <a:off x="2496" y="2544"/>
                  <a:ext cx="288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6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56" y="3072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18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6165" name="Oval 39"/>
                <p:cNvSpPr>
                  <a:spLocks noChangeArrowheads="1"/>
                </p:cNvSpPr>
                <p:nvPr/>
              </p:nvSpPr>
              <p:spPr bwMode="auto">
                <a:xfrm>
                  <a:off x="2208" y="3072"/>
                  <a:ext cx="288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66" name="Line 40"/>
                <p:cNvSpPr>
                  <a:spLocks noChangeShapeType="1"/>
                </p:cNvSpPr>
                <p:nvPr/>
              </p:nvSpPr>
              <p:spPr bwMode="auto">
                <a:xfrm>
                  <a:off x="2976" y="2496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AutoShape 41"/>
                <p:cNvSpPr>
                  <a:spLocks noChangeArrowheads="1"/>
                </p:cNvSpPr>
                <p:nvPr/>
              </p:nvSpPr>
              <p:spPr bwMode="auto">
                <a:xfrm>
                  <a:off x="5088" y="2496"/>
                  <a:ext cx="288" cy="490"/>
                </a:xfrm>
                <a:prstGeom prst="rtTriangl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68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2577" y="2589"/>
                  <a:ext cx="491" cy="306"/>
                </a:xfrm>
                <a:prstGeom prst="rtTriangl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69" name="Rectangle 43"/>
                <p:cNvSpPr>
                  <a:spLocks noChangeArrowheads="1"/>
                </p:cNvSpPr>
                <p:nvPr/>
              </p:nvSpPr>
              <p:spPr bwMode="auto">
                <a:xfrm>
                  <a:off x="2976" y="2496"/>
                  <a:ext cx="2112" cy="480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7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3" y="2496"/>
                  <a:ext cx="2475" cy="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>
                      <a:latin typeface="Times New Roman" pitchFamily="18" charset="0"/>
                    </a:rPr>
                    <a:t>Профессиональные компетенции применительно к деятельности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 smtClean="0">
                      <a:latin typeface="Times New Roman" pitchFamily="18" charset="0"/>
                    </a:rPr>
                    <a:t>организаций</a:t>
                  </a:r>
                  <a:endParaRPr lang="ru-RU" altLang="ru-RU" sz="1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617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922" y="3045"/>
                  <a:ext cx="2256" cy="330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>
                      <a:latin typeface="Times New Roman" pitchFamily="18" charset="0"/>
                    </a:rPr>
                    <a:t>Профессиональные компетенции применительно к </a:t>
                  </a:r>
                  <a:r>
                    <a:rPr lang="ru-RU" altLang="ru-RU" sz="1400" b="1" dirty="0" smtClean="0">
                      <a:latin typeface="Times New Roman" pitchFamily="18" charset="0"/>
                    </a:rPr>
                    <a:t>строительной сфере</a:t>
                  </a:r>
                  <a:endParaRPr lang="ru-RU" altLang="ru-RU" sz="1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617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688" y="2976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3" name="Line 47"/>
                <p:cNvSpPr>
                  <a:spLocks noChangeShapeType="1"/>
                </p:cNvSpPr>
                <p:nvPr/>
              </p:nvSpPr>
              <p:spPr bwMode="auto">
                <a:xfrm>
                  <a:off x="5088" y="249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AutoShape 48"/>
                <p:cNvSpPr>
                  <a:spLocks noChangeArrowheads="1"/>
                </p:cNvSpPr>
                <p:nvPr/>
              </p:nvSpPr>
              <p:spPr bwMode="auto">
                <a:xfrm rot="-5400000">
                  <a:off x="2292" y="3053"/>
                  <a:ext cx="498" cy="306"/>
                </a:xfrm>
                <a:prstGeom prst="rtTriangle">
                  <a:avLst/>
                </a:prstGeom>
                <a:solidFill>
                  <a:srgbClr val="FF7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75" name="AutoShape 49"/>
                <p:cNvSpPr>
                  <a:spLocks noChangeArrowheads="1"/>
                </p:cNvSpPr>
                <p:nvPr/>
              </p:nvSpPr>
              <p:spPr bwMode="auto">
                <a:xfrm>
                  <a:off x="5376" y="2976"/>
                  <a:ext cx="288" cy="484"/>
                </a:xfrm>
                <a:prstGeom prst="rtTriangle">
                  <a:avLst/>
                </a:prstGeom>
                <a:solidFill>
                  <a:srgbClr val="FF7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>
                    <a:latin typeface="Arial" charset="0"/>
                  </a:endParaRPr>
                </a:p>
              </p:txBody>
            </p:sp>
            <p:sp>
              <p:nvSpPr>
                <p:cNvPr id="6176" name="Line 50"/>
                <p:cNvSpPr>
                  <a:spLocks noChangeShapeType="1"/>
                </p:cNvSpPr>
                <p:nvPr/>
              </p:nvSpPr>
              <p:spPr bwMode="auto">
                <a:xfrm>
                  <a:off x="2976" y="2496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2392" y="2493"/>
                  <a:ext cx="587" cy="9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Line 52"/>
                <p:cNvSpPr>
                  <a:spLocks noChangeShapeType="1"/>
                </p:cNvSpPr>
                <p:nvPr/>
              </p:nvSpPr>
              <p:spPr bwMode="auto">
                <a:xfrm>
                  <a:off x="2400" y="3456"/>
                  <a:ext cx="32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57" name="Text Box 53"/>
              <p:cNvSpPr txBox="1">
                <a:spLocks noChangeArrowheads="1"/>
              </p:cNvSpPr>
              <p:nvPr/>
            </p:nvSpPr>
            <p:spPr bwMode="auto">
              <a:xfrm>
                <a:off x="2928" y="864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600" b="1">
                    <a:latin typeface="Times New Roman" pitchFamily="18" charset="0"/>
                  </a:rPr>
                  <a:t>УРОВНИ</a:t>
                </a:r>
              </a:p>
            </p:txBody>
          </p:sp>
        </p:grpSp>
      </p:grpSp>
      <p:pic>
        <p:nvPicPr>
          <p:cNvPr id="54" name="Рисунок 53" descr="Backup_of_Логотип МГСУ(стандарт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5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2" cy="6887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839" y="332656"/>
            <a:ext cx="8096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ТИПЫ ДОПОЛНИТЕЛЬНЫХ </a:t>
            </a:r>
            <a:r>
              <a:rPr lang="ru-RU" sz="2000" b="1" cap="all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ПРОФЕССИОНАЛЬНЫХ ПРОГРАММ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514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83568" y="2492896"/>
            <a:ext cx="2448272" cy="259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КАДРОВОЕ ОБЕСПЕЧЕНИЕ </a:t>
            </a:r>
            <a:r>
              <a:rPr lang="ru-RU" sz="1400" b="1" u="sng" dirty="0" smtClean="0">
                <a:ea typeface="Calibri" pitchFamily="34" charset="0"/>
                <a:cs typeface="Calibri" pitchFamily="34" charset="0"/>
              </a:rPr>
              <a:t>ГОСУДАРСТВЕННЫХ</a:t>
            </a:r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 (ФЕДЕРАЛЬНЫХ И РЕГИОНАЛЬНЫХ) </a:t>
            </a:r>
            <a:r>
              <a:rPr lang="ru-RU" sz="1400" b="1" u="sng" dirty="0" smtClean="0">
                <a:ea typeface="Calibri" pitchFamily="34" charset="0"/>
                <a:cs typeface="Calibri" pitchFamily="34" charset="0"/>
              </a:rPr>
              <a:t>ПРОГРАММ РАЗВИТИЯ</a:t>
            </a:r>
          </a:p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 В СТРОИТЕЛЬСТВЕ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44" name="Рисунок 43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62814" y="50839"/>
            <a:ext cx="620754" cy="1073905"/>
          </a:xfrm>
          <a:prstGeom prst="rect">
            <a:avLst/>
          </a:prstGeom>
        </p:spPr>
      </p:pic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419872" y="2470164"/>
            <a:ext cx="2520280" cy="2615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ЛИКВИДАЦИЯ КВАЛИФИКАЦИОННОГО РАЗРЫВА В ОБЕСПЕЧЕНИИ ДЕЯТЕЛЬНОСТИ </a:t>
            </a:r>
            <a:r>
              <a:rPr lang="ru-RU" sz="1400" b="1" u="sng" dirty="0" smtClean="0">
                <a:ea typeface="Calibri" pitchFamily="34" charset="0"/>
                <a:cs typeface="Calibri" pitchFamily="34" charset="0"/>
              </a:rPr>
              <a:t>ПРЕДПРИЯТИЙ  И ОРГАНИЗАЦИЙ</a:t>
            </a:r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, ОСУЩЕСТВЛЯЮЩИХ ДЕЯТЕЛЬНОСТЬ</a:t>
            </a:r>
          </a:p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В СТРОИТЕЛЬСТВЕ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6300192" y="2472940"/>
            <a:ext cx="2304256" cy="26122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ПРОФЕССИОНАЛЬНОЕ РАЗВИТИЕ И КАРЬЕРА </a:t>
            </a:r>
            <a:r>
              <a:rPr lang="ru-RU" sz="1400" b="1" u="sng" dirty="0" smtClean="0">
                <a:ea typeface="Calibri" pitchFamily="34" charset="0"/>
                <a:cs typeface="Calibri" pitchFamily="34" charset="0"/>
              </a:rPr>
              <a:t>РАБОТНИКОВ</a:t>
            </a:r>
          </a:p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В СТРОИТЕЛЬСТВЕ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700403" y="5517232"/>
            <a:ext cx="7920879" cy="648072"/>
          </a:xfrm>
          <a:prstGeom prst="rect">
            <a:avLst/>
          </a:prstGeom>
          <a:solidFill>
            <a:srgbClr val="FFBF85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ДОПОЛНИТЕЛЬНЫЕ ПРОФЕССИОНАЛЬНЫЕ ПРОГРАММЫ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187623" y="1445419"/>
            <a:ext cx="6912768" cy="615429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ЦЕЛИ ПРОФЕССИОНАЛЬНОГО ОБУЧЕНИЯ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907704" y="213285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615930" y="2140401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44308" y="213285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883346" y="5157192"/>
            <a:ext cx="216024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664045" y="5165576"/>
            <a:ext cx="216024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344308" y="5157192"/>
            <a:ext cx="216024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0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5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2" cy="6887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839" y="463285"/>
            <a:ext cx="8096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МЕТОДИЧЕСКОЕ И ОРГАНИЗАЦИОННОЕ ОБЕСПЕЧЕНИЕ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ПОДГОТОВКИ ВЫСОКОКВАЛИФИЦИРОВАННЫХ КАДРОВ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строительстве</a:t>
            </a:r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514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83568" y="3068960"/>
            <a:ext cx="2448272" cy="259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ФЕДЕРАЛЬНЫЙ ГОСУДАРСТВЕННЫЙ ОБРАЗОВАТЕЛЬНЫЙ СТАНДАРТ </a:t>
            </a:r>
            <a:r>
              <a:rPr lang="en-US" sz="14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ВЫСШЕГО ПРОФЕССИОНАЛЬНОГО ОБРАЗОВАНИЯ ПО НАПРАВЛЕНИЮ ПОДГОТОВКИ "СТРОИТЕЛЬСТВО" (БАКАЛАВРИАТ)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44" name="Рисунок 43" descr="Backup_of_Логотип МГСУ(стандарт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62814" y="50839"/>
            <a:ext cx="620754" cy="1073905"/>
          </a:xfrm>
          <a:prstGeom prst="rect">
            <a:avLst/>
          </a:prstGeom>
        </p:spPr>
      </p:pic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259632" y="1771911"/>
            <a:ext cx="6912768" cy="1008112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ОРГАНИЗАЦИЯ И ОБОРУДОВАНИЕ УЧЕБНЫХ ЦЕНТРОВ И БАЗ ПРАКТИК ДЛЯ ОБЕСПЕЧЕНИЯ ПОДГОТОВКИ ВЫСОКОКВАЛИФИЦИРОВАННЫХ СПЕЦИАЛИСТОВ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419872" y="3046228"/>
            <a:ext cx="2520280" cy="2615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>
                <a:ea typeface="Calibri" pitchFamily="34" charset="0"/>
                <a:cs typeface="Calibri" pitchFamily="34" charset="0"/>
              </a:rPr>
              <a:t>ОБРАЗОВАТЕЛЬНЫЕ СТАНДАРТЫ НАЦИОНАЛЬНОГО ИССЛЕДОВАТЕЛЬСКОГО УНИВЕРСИТЕТА МГСУ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6300192" y="3049004"/>
            <a:ext cx="2304256" cy="26122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ПРАКТИКО-ОРИЕНТИРОВАННЫЕ ОБРАЗОВАТЕЛЬНЫЕ ПРОГРАММЫ (СООТВЕТСТВУЮЩИЕ ПРОГРАММЫ БАКАЛАВРИАТА И МАГИСТРАТУРЫ)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83568" y="5877272"/>
            <a:ext cx="7920879" cy="648072"/>
          </a:xfrm>
          <a:prstGeom prst="rect">
            <a:avLst/>
          </a:prstGeom>
          <a:solidFill>
            <a:srgbClr val="FFBF85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>
                <a:ea typeface="Calibri" pitchFamily="34" charset="0"/>
                <a:cs typeface="Calibri" pitchFamily="34" charset="0"/>
              </a:rPr>
              <a:t>ДОПОЛНИТЕЛЬНЫЕ ПРОФЕССИОНАЛЬНЫЕ ПРОГРАММЫ</a:t>
            </a:r>
            <a:endParaRPr lang="ru-RU" sz="1400" b="1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92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567</Words>
  <Application>Microsoft Office PowerPoint</Application>
  <PresentationFormat>Экран (4:3)</PresentationFormat>
  <Paragraphs>161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MGSU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Katerina</dc:creator>
  <cp:lastModifiedBy>Александр Витальевич Гинзбург</cp:lastModifiedBy>
  <cp:revision>256</cp:revision>
  <dcterms:created xsi:type="dcterms:W3CDTF">2009-11-05T09:38:29Z</dcterms:created>
  <dcterms:modified xsi:type="dcterms:W3CDTF">2015-12-04T14:22:49Z</dcterms:modified>
</cp:coreProperties>
</file>