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3" r:id="rId3"/>
    <p:sldId id="284" r:id="rId4"/>
    <p:sldId id="261" r:id="rId5"/>
    <p:sldId id="285" r:id="rId6"/>
    <p:sldId id="286" r:id="rId7"/>
    <p:sldId id="282" r:id="rId8"/>
    <p:sldId id="275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9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0673040029757982E-2"/>
          <c:y val="0"/>
          <c:w val="0.65519959744212608"/>
          <c:h val="0.956862901119094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7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≤ 10 млн. руб.</c:v>
                </c:pt>
                <c:pt idx="1">
                  <c:v>≤ 60 млн. руб.</c:v>
                </c:pt>
                <c:pt idx="2">
                  <c:v>≤ 500 млн. руб.</c:v>
                </c:pt>
                <c:pt idx="3">
                  <c:v>≤ 3000 млн. руб.</c:v>
                </c:pt>
                <c:pt idx="4">
                  <c:v>≤ 10 000 млн. руб. </c:v>
                </c:pt>
                <c:pt idx="5">
                  <c:v>&gt; 10 000 млн. руб.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48053</c:v>
                </c:pt>
                <c:pt idx="1">
                  <c:v>16856</c:v>
                </c:pt>
                <c:pt idx="2">
                  <c:v>9726</c:v>
                </c:pt>
                <c:pt idx="3">
                  <c:v>2664</c:v>
                </c:pt>
                <c:pt idx="4">
                  <c:v>696</c:v>
                </c:pt>
                <c:pt idx="5">
                  <c:v>163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79166666666667"/>
          <c:y val="0.18255290354330714"/>
          <c:w val="0.33958333333333351"/>
          <c:h val="0.4766599409448820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≤ 150 членовСРО</c:v>
                </c:pt>
                <c:pt idx="1">
                  <c:v>от 151 до 301 </c:v>
                </c:pt>
                <c:pt idx="2">
                  <c:v>от 301 до 501 </c:v>
                </c:pt>
                <c:pt idx="3">
                  <c:v>от 501 до 1001 </c:v>
                </c:pt>
                <c:pt idx="4">
                  <c:v>от 1001 до 1501 </c:v>
                </c:pt>
                <c:pt idx="5">
                  <c:v>более 1500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62</c:v>
                </c:pt>
                <c:pt idx="1">
                  <c:v>109</c:v>
                </c:pt>
                <c:pt idx="2">
                  <c:v>48</c:v>
                </c:pt>
                <c:pt idx="3">
                  <c:v>23</c:v>
                </c:pt>
                <c:pt idx="4">
                  <c:v>14</c:v>
                </c:pt>
                <c:pt idx="5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0296211855119362"/>
          <c:y val="0.29839690242104189"/>
          <c:w val="0.26019961226205435"/>
          <c:h val="0.4182763961888611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E7F57-4F85-4C85-8E79-0AFE85ED7461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6A26-F674-4041-9E3E-6E6CDA248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E7F57-4F85-4C85-8E79-0AFE85ED7461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6A26-F674-4041-9E3E-6E6CDA248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E7F57-4F85-4C85-8E79-0AFE85ED7461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6A26-F674-4041-9E3E-6E6CDA248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E7F57-4F85-4C85-8E79-0AFE85ED7461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6A26-F674-4041-9E3E-6E6CDA248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E7F57-4F85-4C85-8E79-0AFE85ED7461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6A26-F674-4041-9E3E-6E6CDA248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E7F57-4F85-4C85-8E79-0AFE85ED7461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6A26-F674-4041-9E3E-6E6CDA248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E7F57-4F85-4C85-8E79-0AFE85ED7461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6A26-F674-4041-9E3E-6E6CDA248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E7F57-4F85-4C85-8E79-0AFE85ED7461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6A26-F674-4041-9E3E-6E6CDA248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E7F57-4F85-4C85-8E79-0AFE85ED7461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6A26-F674-4041-9E3E-6E6CDA248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E7F57-4F85-4C85-8E79-0AFE85ED7461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6A26-F674-4041-9E3E-6E6CDA248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E7F57-4F85-4C85-8E79-0AFE85ED7461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6A26-F674-4041-9E3E-6E6CDA248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E7F57-4F85-4C85-8E79-0AFE85ED7461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36A26-F674-4041-9E3E-6E6CDA248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" y="1772816"/>
            <a:ext cx="9144000" cy="2016224"/>
          </a:xfrm>
        </p:spPr>
        <p:txBody>
          <a:bodyPr>
            <a:noAutofit/>
          </a:bodyPr>
          <a:lstStyle/>
          <a:p>
            <a:r>
              <a:rPr lang="ru-RU" sz="3600" dirty="0" smtClean="0"/>
              <a:t>Единый реестр</a:t>
            </a:r>
            <a:br>
              <a:rPr lang="ru-RU" sz="3600" dirty="0" smtClean="0"/>
            </a:br>
            <a:r>
              <a:rPr lang="ru-RU" sz="3600" dirty="0" smtClean="0"/>
              <a:t>членов </a:t>
            </a:r>
            <a:r>
              <a:rPr lang="ru-RU" sz="3600" dirty="0" err="1" smtClean="0"/>
              <a:t>саморегулируемых</a:t>
            </a:r>
            <a:r>
              <a:rPr lang="ru-RU" sz="3600" dirty="0" smtClean="0"/>
              <a:t> организаций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501008"/>
            <a:ext cx="9144000" cy="177775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Обеспечение информационной открытости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16530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Москва, 2016</a:t>
            </a:r>
            <a:endParaRPr lang="ru-RU" sz="2400" dirty="0"/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rcRect l="4743" t="10744" r="7050" b="10524"/>
          <a:stretch>
            <a:fillRect/>
          </a:stretch>
        </p:blipFill>
        <p:spPr bwMode="auto">
          <a:xfrm>
            <a:off x="3635896" y="260648"/>
            <a:ext cx="1638994" cy="1154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Общая статистика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По состоянию на 19 января 2016</a:t>
            </a:r>
            <a:r>
              <a:rPr lang="ru-RU" dirty="0" smtClean="0"/>
              <a:t>:</a:t>
            </a:r>
          </a:p>
          <a:p>
            <a:r>
              <a:rPr lang="ru-RU" b="1" dirty="0" smtClean="0"/>
              <a:t>250</a:t>
            </a:r>
            <a:r>
              <a:rPr lang="ru-RU" dirty="0" smtClean="0"/>
              <a:t> из 271 (92%) операторов СРО регулярно работают в личных кабинетах</a:t>
            </a:r>
            <a:r>
              <a:rPr lang="en-US" dirty="0" smtClean="0"/>
              <a:t>;</a:t>
            </a:r>
          </a:p>
          <a:p>
            <a:r>
              <a:rPr lang="ru-RU" dirty="0" smtClean="0"/>
              <a:t>порядка </a:t>
            </a:r>
            <a:r>
              <a:rPr lang="ru-RU" b="1" dirty="0" smtClean="0"/>
              <a:t>50</a:t>
            </a:r>
            <a:r>
              <a:rPr lang="ru-RU" dirty="0" smtClean="0"/>
              <a:t> файлов импорта ежедневно поступают на </a:t>
            </a:r>
            <a:r>
              <a:rPr lang="ru-RU" dirty="0" err="1" smtClean="0"/>
              <a:t>модерацию</a:t>
            </a:r>
            <a:r>
              <a:rPr lang="ru-RU" dirty="0" smtClean="0"/>
              <a:t>;</a:t>
            </a:r>
            <a:endParaRPr lang="en-US" dirty="0" smtClean="0"/>
          </a:p>
          <a:p>
            <a:r>
              <a:rPr lang="ru-RU" b="1" dirty="0" smtClean="0"/>
              <a:t>6</a:t>
            </a:r>
            <a:r>
              <a:rPr lang="ru-RU" dirty="0" smtClean="0"/>
              <a:t> из 271 (2%) СРО не подала заявку на получение сертификата ЭЦП.</a:t>
            </a:r>
          </a:p>
          <a:p>
            <a:r>
              <a:rPr lang="ru-RU" b="1" dirty="0" smtClean="0"/>
              <a:t>1,04 млн. </a:t>
            </a:r>
            <a:r>
              <a:rPr lang="ru-RU" dirty="0" smtClean="0"/>
              <a:t>просмотров открытой части единого реестра в период с 19.09.2015 по 19.01.2016.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l="4743" t="10744" r="7050" b="10524"/>
          <a:stretch>
            <a:fillRect/>
          </a:stretch>
        </p:blipFill>
        <p:spPr bwMode="auto">
          <a:xfrm>
            <a:off x="7812360" y="5877272"/>
            <a:ext cx="1008112" cy="710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368152"/>
          </a:xfrm>
        </p:spPr>
        <p:txBody>
          <a:bodyPr>
            <a:normAutofit/>
          </a:bodyPr>
          <a:lstStyle/>
          <a:p>
            <a:r>
              <a:rPr lang="ru-RU" dirty="0" smtClean="0"/>
              <a:t>Общая статистика</a:t>
            </a:r>
            <a:br>
              <a:rPr lang="ru-RU" dirty="0" smtClean="0"/>
            </a:b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география посещения</a:t>
            </a:r>
            <a:endParaRPr lang="ru-RU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l="4743" t="10744" r="7050" b="10524"/>
          <a:stretch>
            <a:fillRect/>
          </a:stretch>
        </p:blipFill>
        <p:spPr bwMode="auto">
          <a:xfrm>
            <a:off x="7812360" y="5877272"/>
            <a:ext cx="1008112" cy="710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916832"/>
            <a:ext cx="8447584" cy="3856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Общая статистика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l="4743" t="10744" r="7050" b="10524"/>
          <a:stretch>
            <a:fillRect/>
          </a:stretch>
        </p:blipFill>
        <p:spPr bwMode="auto">
          <a:xfrm>
            <a:off x="7812360" y="5877272"/>
            <a:ext cx="1008112" cy="710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95536" y="1268761"/>
          <a:ext cx="8280920" cy="4608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3492388"/>
                <a:gridCol w="2070230"/>
                <a:gridCol w="2070230"/>
              </a:tblGrid>
              <a:tr h="4103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№ п/п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Название </a:t>
                      </a:r>
                      <a:r>
                        <a:rPr lang="ru-RU" sz="1400" b="1" u="none" strike="noStrike" dirty="0" smtClean="0">
                          <a:effectLst/>
                          <a:latin typeface="+mn-lt"/>
                        </a:rPr>
                        <a:t>федерального</a:t>
                      </a:r>
                      <a:r>
                        <a:rPr lang="ru-RU" sz="1400" b="1" u="none" strike="noStrike" baseline="0" dirty="0" smtClean="0">
                          <a:effectLst/>
                          <a:latin typeface="+mn-lt"/>
                        </a:rPr>
                        <a:t> округа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+mn-lt"/>
                        </a:rPr>
                        <a:t>Количество СРО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+mn-lt"/>
                        </a:rPr>
                        <a:t>Количество членов СРО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</a:tr>
              <a:tr h="373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г.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Москва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54303</a:t>
                      </a:r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</a:tr>
              <a:tr h="3563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г.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Санкт-Петербург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18725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</a:tr>
              <a:tr h="4258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Центральный федеральный округ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32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8691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</a:tr>
              <a:tr h="3580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Северо-Западный федеральный округ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13453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</a:tr>
              <a:tr h="3563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Южный федеральный округ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</a:tr>
              <a:tr h="3563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 smtClean="0">
                          <a:effectLst/>
                          <a:latin typeface="+mn-lt"/>
                        </a:rPr>
                        <a:t>Северо-Кавказский</a:t>
                      </a:r>
                      <a:r>
                        <a:rPr lang="ru-RU" sz="14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федеральный округ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1935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</a:tr>
              <a:tr h="3304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Приволжский федеральный округ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10736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</a:tr>
              <a:tr h="4103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Уральский</a:t>
                      </a:r>
                      <a:r>
                        <a:rPr lang="ru-RU" sz="14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федеральный округ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13</a:t>
                      </a:r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3980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</a:tr>
              <a:tr h="4103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Сибирский федеральный округ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5987</a:t>
                      </a:r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</a:tr>
              <a:tr h="4103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Дальневосточный федеральный округ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2305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</a:tr>
              <a:tr h="4103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Крымский федеральный округ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18" marR="4418" marT="4418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ru-RU" dirty="0" smtClean="0"/>
              <a:t>Общая статистика</a:t>
            </a:r>
            <a:br>
              <a:rPr lang="ru-RU" dirty="0" smtClean="0"/>
            </a:br>
            <a:r>
              <a:rPr lang="ru-RU" sz="2700" dirty="0" smtClean="0">
                <a:solidFill>
                  <a:schemeClr val="bg1">
                    <a:lumMod val="50000"/>
                  </a:schemeClr>
                </a:solidFill>
              </a:rPr>
              <a:t>мощность строительных организаций</a:t>
            </a:r>
            <a:endParaRPr lang="ru-RU" sz="27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l="4743" t="10744" r="7050" b="10524"/>
          <a:stretch>
            <a:fillRect/>
          </a:stretch>
        </p:blipFill>
        <p:spPr bwMode="auto">
          <a:xfrm>
            <a:off x="7812360" y="5877272"/>
            <a:ext cx="1008112" cy="710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755576" y="1529408"/>
          <a:ext cx="799288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ru-RU" dirty="0" smtClean="0"/>
              <a:t>Общая статистика</a:t>
            </a:r>
            <a:br>
              <a:rPr lang="ru-RU" dirty="0" smtClean="0"/>
            </a:br>
            <a:r>
              <a:rPr lang="ru-RU" sz="2700" dirty="0" smtClean="0">
                <a:solidFill>
                  <a:schemeClr val="bg1">
                    <a:lumMod val="50000"/>
                  </a:schemeClr>
                </a:solidFill>
              </a:rPr>
              <a:t>СРО по количеству строительных организаций</a:t>
            </a:r>
            <a:endParaRPr lang="ru-RU" sz="27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l="4743" t="10744" r="7050" b="10524"/>
          <a:stretch>
            <a:fillRect/>
          </a:stretch>
        </p:blipFill>
        <p:spPr bwMode="auto">
          <a:xfrm>
            <a:off x="7812360" y="5877272"/>
            <a:ext cx="1008112" cy="710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Диаграмма 5"/>
          <p:cNvGraphicFramePr/>
          <p:nvPr/>
        </p:nvGraphicFramePr>
        <p:xfrm>
          <a:off x="827584" y="1268760"/>
          <a:ext cx="7584504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err="1" smtClean="0"/>
              <a:t>Валидация</a:t>
            </a:r>
            <a:r>
              <a:rPr lang="ru-RU" dirty="0" smtClean="0"/>
              <a:t> сведений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Полнота заполненных сведений о членах СРО;</a:t>
            </a:r>
          </a:p>
          <a:p>
            <a:r>
              <a:rPr lang="ru-RU" dirty="0" smtClean="0"/>
              <a:t>Информации о свидетельствах;</a:t>
            </a:r>
          </a:p>
          <a:p>
            <a:r>
              <a:rPr lang="ru-RU" dirty="0" smtClean="0"/>
              <a:t>Договоры страхования;</a:t>
            </a:r>
          </a:p>
          <a:p>
            <a:r>
              <a:rPr lang="ru-RU" dirty="0" smtClean="0"/>
              <a:t>Решения органов управления;</a:t>
            </a:r>
          </a:p>
          <a:p>
            <a:r>
              <a:rPr lang="ru-RU" dirty="0" smtClean="0"/>
              <a:t>Размер взноса в компенсационный фонд.</a:t>
            </a:r>
          </a:p>
          <a:p>
            <a:endParaRPr lang="ru-RU" dirty="0" smtClean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 l="4743" t="10744" r="7050" b="10524"/>
          <a:stretch>
            <a:fillRect/>
          </a:stretch>
        </p:blipFill>
        <p:spPr bwMode="auto">
          <a:xfrm>
            <a:off x="7812360" y="5877272"/>
            <a:ext cx="1008112" cy="710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7274"/>
            <a:ext cx="9144000" cy="6855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Выписка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82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oboto">
      <a:majorFont>
        <a:latin typeface="Roboto Condensed"/>
        <a:ea typeface=""/>
        <a:cs typeface=""/>
      </a:majorFont>
      <a:minorFont>
        <a:latin typeface="Roboto Condense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1054</TotalTime>
  <Words>175</Words>
  <Application>Microsoft Office PowerPoint</Application>
  <PresentationFormat>Экран (4:3)</PresentationFormat>
  <Paragraphs>68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Roboto Condensed</vt:lpstr>
      <vt:lpstr>Тема Office</vt:lpstr>
      <vt:lpstr>Единый реестр членов саморегулируемых организаций</vt:lpstr>
      <vt:lpstr>Общая статистика</vt:lpstr>
      <vt:lpstr>Общая статистика география посещения</vt:lpstr>
      <vt:lpstr>Общая статистика</vt:lpstr>
      <vt:lpstr>Общая статистика мощность строительных организаций</vt:lpstr>
      <vt:lpstr>Общая статистика СРО по количеству строительных организаций</vt:lpstr>
      <vt:lpstr>Валидация сведений</vt:lpstr>
      <vt:lpstr>Выписка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Неверов</dc:creator>
  <cp:lastModifiedBy>1</cp:lastModifiedBy>
  <cp:revision>77</cp:revision>
  <dcterms:created xsi:type="dcterms:W3CDTF">2015-11-24T06:52:30Z</dcterms:created>
  <dcterms:modified xsi:type="dcterms:W3CDTF">2016-01-20T07:32:53Z</dcterms:modified>
</cp:coreProperties>
</file>