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handoutMasterIdLst>
    <p:handoutMasterId r:id="rId21"/>
  </p:handoutMasterIdLst>
  <p:sldIdLst>
    <p:sldId id="509" r:id="rId2"/>
    <p:sldId id="604" r:id="rId3"/>
    <p:sldId id="609" r:id="rId4"/>
    <p:sldId id="612" r:id="rId5"/>
    <p:sldId id="611" r:id="rId6"/>
    <p:sldId id="613" r:id="rId7"/>
    <p:sldId id="617" r:id="rId8"/>
    <p:sldId id="618" r:id="rId9"/>
    <p:sldId id="616" r:id="rId10"/>
    <p:sldId id="614" r:id="rId11"/>
    <p:sldId id="619" r:id="rId12"/>
    <p:sldId id="620" r:id="rId13"/>
    <p:sldId id="621" r:id="rId14"/>
    <p:sldId id="622" r:id="rId15"/>
    <p:sldId id="623" r:id="rId16"/>
    <p:sldId id="624" r:id="rId17"/>
    <p:sldId id="625" r:id="rId18"/>
    <p:sldId id="306" r:id="rId19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AD4"/>
    <a:srgbClr val="F9FCB6"/>
    <a:srgbClr val="1D7D1F"/>
    <a:srgbClr val="996633"/>
    <a:srgbClr val="FF0000"/>
    <a:srgbClr val="CC0000"/>
    <a:srgbClr val="F2A492"/>
    <a:srgbClr val="EB4747"/>
    <a:srgbClr val="EEDF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76598" autoAdjust="0"/>
  </p:normalViewPr>
  <p:slideViewPr>
    <p:cSldViewPr>
      <p:cViewPr varScale="1">
        <p:scale>
          <a:sx n="116" d="100"/>
          <a:sy n="116" d="100"/>
        </p:scale>
        <p:origin x="16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A51D4-465F-4F7A-AD22-2DEBD4EA2EC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732164-5C4B-4FAB-9DCB-9B3906713856}">
      <dgm:prSet phldrT="[Текст]"/>
      <dgm:spPr>
        <a:solidFill>
          <a:srgbClr val="002060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0DB5FD-8D28-4320-AE5A-A1AD7C587B60}" type="parTrans" cxnId="{2138887E-28AD-4A6A-BF19-6542DD84A2F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05B751-E4D0-4F1F-B57A-FCEE3B8D77FE}" type="sibTrans" cxnId="{2138887E-28AD-4A6A-BF19-6542DD84A2F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2BA6B9-F35F-4749-8364-0F1CDA1A9A40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Определение наличия у конкретной строительной организации квалифицированных специалистов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B7C3A0-57E0-4406-800A-DCFA421AA59F}" type="parTrans" cxnId="{20FAFCD2-92C7-4170-833E-5D6010184A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CB70A7-7B8D-477D-AEA1-DA3BE8B3B437}" type="sibTrans" cxnId="{20FAFCD2-92C7-4170-833E-5D6010184A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84DDA-2CF5-4204-8685-9B21ACBC40C6}">
      <dgm:prSet phldrT="[Текст]"/>
      <dgm:spPr>
        <a:solidFill>
          <a:srgbClr val="002060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2964E1-D752-4EBD-8289-FB2A2ED1529E}" type="parTrans" cxnId="{DE11C0B4-E87B-478E-B1D7-353A96E4730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955AD0-B1EC-4BE5-BA1E-E79A6A6A59FA}" type="sibTrans" cxnId="{DE11C0B4-E87B-478E-B1D7-353A96E4730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634C0D-500D-4CED-A454-C4BDF7BCAB71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Создание единой базы данных по специалистам для государственных органов, заказчиков (возможно использование для закупок, тендеров)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E97C28-1E99-4214-BDE8-6866066D14FD}" type="parTrans" cxnId="{8C7FD23C-2497-42EC-9C03-691F1D6455E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20CEB6-D7DB-415D-B922-F3B15A3FD939}" type="sibTrans" cxnId="{8C7FD23C-2497-42EC-9C03-691F1D6455E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9650C7-25BB-4895-9171-E167187D96BA}">
      <dgm:prSet phldrT="[Текст]"/>
      <dgm:spPr>
        <a:solidFill>
          <a:srgbClr val="002060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51F73A-C7D5-4CF0-9CFF-51A88308D725}" type="parTrans" cxnId="{9250BB84-A3C3-4E56-BDD0-4D57BA678C5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55286A-57B5-446D-9659-15EB0475D7CB}" type="sibTrans" cxnId="{9250BB84-A3C3-4E56-BDD0-4D57BA678C5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0A8CC9-ADD8-4E7A-8068-1693683E5D43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Обеспечение мониторинга рынка труда, анализ численности занятых в строительной отрасли, контроль процессов трудовой миграции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EDBFEE-632C-4E87-9ED2-E4170E61DDC0}" type="parTrans" cxnId="{75F14208-2E97-4C2F-85C7-4D7EA46B350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942C8D-CC90-440F-B940-F47015D84FA2}" type="sibTrans" cxnId="{75F14208-2E97-4C2F-85C7-4D7EA46B350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53849F-C955-4245-A5CB-1C1CB84C7FBF}" type="pres">
      <dgm:prSet presAssocID="{27CA51D4-465F-4F7A-AD22-2DEBD4EA2EC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31E4E3-88F0-4A44-91A8-6D496F93623C}" type="pres">
      <dgm:prSet presAssocID="{F3732164-5C4B-4FAB-9DCB-9B3906713856}" presName="composite" presStyleCnt="0"/>
      <dgm:spPr/>
    </dgm:pt>
    <dgm:pt modelId="{560290B6-6B83-4DE4-A89E-5CD3CB687AB9}" type="pres">
      <dgm:prSet presAssocID="{F3732164-5C4B-4FAB-9DCB-9B390671385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842844-2E50-483D-A5A2-E97785C60DC6}" type="pres">
      <dgm:prSet presAssocID="{F3732164-5C4B-4FAB-9DCB-9B3906713856}" presName="descendantText" presStyleLbl="alignAcc1" presStyleIdx="0" presStyleCnt="3" custLinFactNeighborX="-228" custLinFactNeighborY="-18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011F1-204D-43E3-AC41-D3D87DDB8B7C}" type="pres">
      <dgm:prSet presAssocID="{5A05B751-E4D0-4F1F-B57A-FCEE3B8D77FE}" presName="sp" presStyleCnt="0"/>
      <dgm:spPr/>
    </dgm:pt>
    <dgm:pt modelId="{7808D10E-FECF-4D7C-897A-0B57914051C5}" type="pres">
      <dgm:prSet presAssocID="{06584DDA-2CF5-4204-8685-9B21ACBC40C6}" presName="composite" presStyleCnt="0"/>
      <dgm:spPr/>
    </dgm:pt>
    <dgm:pt modelId="{68E1EA8D-B99A-4E0F-9DCB-8D07706F38F6}" type="pres">
      <dgm:prSet presAssocID="{06584DDA-2CF5-4204-8685-9B21ACBC40C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A388CF-2E91-4392-AEA0-05BE04FF36A1}" type="pres">
      <dgm:prSet presAssocID="{06584DDA-2CF5-4204-8685-9B21ACBC40C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B4D19-898E-42AC-A21D-393E52CC9AC6}" type="pres">
      <dgm:prSet presAssocID="{11955AD0-B1EC-4BE5-BA1E-E79A6A6A59FA}" presName="sp" presStyleCnt="0"/>
      <dgm:spPr/>
    </dgm:pt>
    <dgm:pt modelId="{A0A0FED7-8ECB-42F2-AD3C-F7AFA10E5483}" type="pres">
      <dgm:prSet presAssocID="{F49650C7-25BB-4895-9171-E167187D96BA}" presName="composite" presStyleCnt="0"/>
      <dgm:spPr/>
    </dgm:pt>
    <dgm:pt modelId="{7C36CB5A-38E3-42D4-8FE8-569DD73B728E}" type="pres">
      <dgm:prSet presAssocID="{F49650C7-25BB-4895-9171-E167187D96B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F7837-1E3A-4905-8608-36809E0B2A79}" type="pres">
      <dgm:prSet presAssocID="{F49650C7-25BB-4895-9171-E167187D96B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D23BC8-4DB1-4C73-A155-02A553B5DB24}" type="presOf" srcId="{C90A8CC9-ADD8-4E7A-8068-1693683E5D43}" destId="{8C8F7837-1E3A-4905-8608-36809E0B2A79}" srcOrd="0" destOrd="0" presId="urn:microsoft.com/office/officeart/2005/8/layout/chevron2"/>
    <dgm:cxn modelId="{70C56311-5282-4CCE-B857-E4CE3D8C64B5}" type="presOf" srcId="{06584DDA-2CF5-4204-8685-9B21ACBC40C6}" destId="{68E1EA8D-B99A-4E0F-9DCB-8D07706F38F6}" srcOrd="0" destOrd="0" presId="urn:microsoft.com/office/officeart/2005/8/layout/chevron2"/>
    <dgm:cxn modelId="{8C7FD23C-2497-42EC-9C03-691F1D6455E5}" srcId="{06584DDA-2CF5-4204-8685-9B21ACBC40C6}" destId="{DF634C0D-500D-4CED-A454-C4BDF7BCAB71}" srcOrd="0" destOrd="0" parTransId="{6FE97C28-1E99-4214-BDE8-6866066D14FD}" sibTransId="{7D20CEB6-D7DB-415D-B922-F3B15A3FD939}"/>
    <dgm:cxn modelId="{300A7BB3-8736-48E8-8418-1A367BC6E14B}" type="presOf" srcId="{27CA51D4-465F-4F7A-AD22-2DEBD4EA2EC1}" destId="{7453849F-C955-4245-A5CB-1C1CB84C7FBF}" srcOrd="0" destOrd="0" presId="urn:microsoft.com/office/officeart/2005/8/layout/chevron2"/>
    <dgm:cxn modelId="{20FAFCD2-92C7-4170-833E-5D6010184A91}" srcId="{F3732164-5C4B-4FAB-9DCB-9B3906713856}" destId="{492BA6B9-F35F-4749-8364-0F1CDA1A9A40}" srcOrd="0" destOrd="0" parTransId="{B2B7C3A0-57E0-4406-800A-DCFA421AA59F}" sibTransId="{F1CB70A7-7B8D-477D-AEA1-DA3BE8B3B437}"/>
    <dgm:cxn modelId="{DE11C0B4-E87B-478E-B1D7-353A96E4730D}" srcId="{27CA51D4-465F-4F7A-AD22-2DEBD4EA2EC1}" destId="{06584DDA-2CF5-4204-8685-9B21ACBC40C6}" srcOrd="1" destOrd="0" parTransId="{3D2964E1-D752-4EBD-8289-FB2A2ED1529E}" sibTransId="{11955AD0-B1EC-4BE5-BA1E-E79A6A6A59FA}"/>
    <dgm:cxn modelId="{9250BB84-A3C3-4E56-BDD0-4D57BA678C5C}" srcId="{27CA51D4-465F-4F7A-AD22-2DEBD4EA2EC1}" destId="{F49650C7-25BB-4895-9171-E167187D96BA}" srcOrd="2" destOrd="0" parTransId="{9051F73A-C7D5-4CF0-9CFF-51A88308D725}" sibTransId="{2855286A-57B5-446D-9659-15EB0475D7CB}"/>
    <dgm:cxn modelId="{FDF36753-6139-4F4B-B678-C944EA403167}" type="presOf" srcId="{492BA6B9-F35F-4749-8364-0F1CDA1A9A40}" destId="{02842844-2E50-483D-A5A2-E97785C60DC6}" srcOrd="0" destOrd="0" presId="urn:microsoft.com/office/officeart/2005/8/layout/chevron2"/>
    <dgm:cxn modelId="{2138887E-28AD-4A6A-BF19-6542DD84A2FA}" srcId="{27CA51D4-465F-4F7A-AD22-2DEBD4EA2EC1}" destId="{F3732164-5C4B-4FAB-9DCB-9B3906713856}" srcOrd="0" destOrd="0" parTransId="{270DB5FD-8D28-4320-AE5A-A1AD7C587B60}" sibTransId="{5A05B751-E4D0-4F1F-B57A-FCEE3B8D77FE}"/>
    <dgm:cxn modelId="{75F14208-2E97-4C2F-85C7-4D7EA46B350D}" srcId="{F49650C7-25BB-4895-9171-E167187D96BA}" destId="{C90A8CC9-ADD8-4E7A-8068-1693683E5D43}" srcOrd="0" destOrd="0" parTransId="{C3EDBFEE-632C-4E87-9ED2-E4170E61DDC0}" sibTransId="{6D942C8D-CC90-440F-B940-F47015D84FA2}"/>
    <dgm:cxn modelId="{C84E0909-1547-4B84-80DD-AC8EC5D0749D}" type="presOf" srcId="{F49650C7-25BB-4895-9171-E167187D96BA}" destId="{7C36CB5A-38E3-42D4-8FE8-569DD73B728E}" srcOrd="0" destOrd="0" presId="urn:microsoft.com/office/officeart/2005/8/layout/chevron2"/>
    <dgm:cxn modelId="{3991055F-8B1B-4098-9FCB-9A5B6175CD07}" type="presOf" srcId="{DF634C0D-500D-4CED-A454-C4BDF7BCAB71}" destId="{C9A388CF-2E91-4392-AEA0-05BE04FF36A1}" srcOrd="0" destOrd="0" presId="urn:microsoft.com/office/officeart/2005/8/layout/chevron2"/>
    <dgm:cxn modelId="{88A60EBD-B027-46C2-A668-5B65D67E2CDD}" type="presOf" srcId="{F3732164-5C4B-4FAB-9DCB-9B3906713856}" destId="{560290B6-6B83-4DE4-A89E-5CD3CB687AB9}" srcOrd="0" destOrd="0" presId="urn:microsoft.com/office/officeart/2005/8/layout/chevron2"/>
    <dgm:cxn modelId="{9D0DA56B-8A50-4F35-B92D-6632E8F17D96}" type="presParOf" srcId="{7453849F-C955-4245-A5CB-1C1CB84C7FBF}" destId="{7231E4E3-88F0-4A44-91A8-6D496F93623C}" srcOrd="0" destOrd="0" presId="urn:microsoft.com/office/officeart/2005/8/layout/chevron2"/>
    <dgm:cxn modelId="{F2F8355A-FCAC-4DE2-9887-8C9D8B9F3B57}" type="presParOf" srcId="{7231E4E3-88F0-4A44-91A8-6D496F93623C}" destId="{560290B6-6B83-4DE4-A89E-5CD3CB687AB9}" srcOrd="0" destOrd="0" presId="urn:microsoft.com/office/officeart/2005/8/layout/chevron2"/>
    <dgm:cxn modelId="{5525DE45-5AC8-4E7F-86BE-77A72FE5C76C}" type="presParOf" srcId="{7231E4E3-88F0-4A44-91A8-6D496F93623C}" destId="{02842844-2E50-483D-A5A2-E97785C60DC6}" srcOrd="1" destOrd="0" presId="urn:microsoft.com/office/officeart/2005/8/layout/chevron2"/>
    <dgm:cxn modelId="{DE4605B3-8FAF-4C23-98E4-980965331009}" type="presParOf" srcId="{7453849F-C955-4245-A5CB-1C1CB84C7FBF}" destId="{FDF011F1-204D-43E3-AC41-D3D87DDB8B7C}" srcOrd="1" destOrd="0" presId="urn:microsoft.com/office/officeart/2005/8/layout/chevron2"/>
    <dgm:cxn modelId="{6E9E4C0E-DC05-4309-816C-E5D8B1580E94}" type="presParOf" srcId="{7453849F-C955-4245-A5CB-1C1CB84C7FBF}" destId="{7808D10E-FECF-4D7C-897A-0B57914051C5}" srcOrd="2" destOrd="0" presId="urn:microsoft.com/office/officeart/2005/8/layout/chevron2"/>
    <dgm:cxn modelId="{4C28BEFB-2FA4-411B-A7DA-9312EAEA8281}" type="presParOf" srcId="{7808D10E-FECF-4D7C-897A-0B57914051C5}" destId="{68E1EA8D-B99A-4E0F-9DCB-8D07706F38F6}" srcOrd="0" destOrd="0" presId="urn:microsoft.com/office/officeart/2005/8/layout/chevron2"/>
    <dgm:cxn modelId="{9DAF7292-7A26-493A-B1C9-D12F32AE8E4F}" type="presParOf" srcId="{7808D10E-FECF-4D7C-897A-0B57914051C5}" destId="{C9A388CF-2E91-4392-AEA0-05BE04FF36A1}" srcOrd="1" destOrd="0" presId="urn:microsoft.com/office/officeart/2005/8/layout/chevron2"/>
    <dgm:cxn modelId="{C6D4101B-E302-4590-BBEE-5DDFE87FF3B1}" type="presParOf" srcId="{7453849F-C955-4245-A5CB-1C1CB84C7FBF}" destId="{D96B4D19-898E-42AC-A21D-393E52CC9AC6}" srcOrd="3" destOrd="0" presId="urn:microsoft.com/office/officeart/2005/8/layout/chevron2"/>
    <dgm:cxn modelId="{C13780DC-3844-4061-B66B-231BAF904A87}" type="presParOf" srcId="{7453849F-C955-4245-A5CB-1C1CB84C7FBF}" destId="{A0A0FED7-8ECB-42F2-AD3C-F7AFA10E5483}" srcOrd="4" destOrd="0" presId="urn:microsoft.com/office/officeart/2005/8/layout/chevron2"/>
    <dgm:cxn modelId="{0BDAA8CC-667D-4FE6-B395-1818EB486AF3}" type="presParOf" srcId="{A0A0FED7-8ECB-42F2-AD3C-F7AFA10E5483}" destId="{7C36CB5A-38E3-42D4-8FE8-569DD73B728E}" srcOrd="0" destOrd="0" presId="urn:microsoft.com/office/officeart/2005/8/layout/chevron2"/>
    <dgm:cxn modelId="{58617B8C-E8EF-4CD1-82AB-D486F35A2247}" type="presParOf" srcId="{A0A0FED7-8ECB-42F2-AD3C-F7AFA10E5483}" destId="{8C8F7837-1E3A-4905-8608-36809E0B2A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866" y="1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33686-63DB-44D5-9343-BF33D920C50F}" type="datetimeFigureOut">
              <a:rPr lang="ru-RU" smtClean="0"/>
              <a:t>11.11.2016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751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866" y="9429751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51472-C1F1-45DB-9404-E82C20564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24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F375F-E9F2-443D-BD83-99BB176670A9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3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9C95A-29BC-4DBB-980F-3EB5E3E39D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9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396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51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87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193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034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9308-8B87-4B03-9A25-D615E40DDA62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0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5F95F-868B-4096-AE5D-D802E4E56136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1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27635-E793-4EF8-B779-DBA13D7CF7AA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76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AABA3-FBD5-4A48-8948-FD41FF95AE97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Много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en-US" dirty="0"/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0" y="915"/>
            <a:ext cx="9143999" cy="6092381"/>
          </a:xfrm>
          <a:custGeom>
            <a:avLst/>
            <a:gdLst>
              <a:gd name="T0" fmla="*/ 0 w 2976"/>
              <a:gd name="T1" fmla="*/ 2975 h 2975"/>
              <a:gd name="T2" fmla="*/ 0 w 2976"/>
              <a:gd name="T3" fmla="*/ 2975 h 2975"/>
              <a:gd name="T4" fmla="*/ 2976 w 2976"/>
              <a:gd name="T5" fmla="*/ 2975 h 2975"/>
              <a:gd name="T6" fmla="*/ 2976 w 2976"/>
              <a:gd name="T7" fmla="*/ 0 h 2975"/>
              <a:gd name="T8" fmla="*/ 0 w 2976"/>
              <a:gd name="T9" fmla="*/ 0 h 2975"/>
              <a:gd name="T10" fmla="*/ 0 w 2976"/>
              <a:gd name="T11" fmla="*/ 2975 h 2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976" h="2975">
                <a:moveTo>
                  <a:pt x="0" y="2975"/>
                </a:moveTo>
                <a:lnTo>
                  <a:pt x="0" y="2975"/>
                </a:lnTo>
                <a:lnTo>
                  <a:pt x="2976" y="2975"/>
                </a:lnTo>
                <a:lnTo>
                  <a:pt x="2976" y="0"/>
                </a:lnTo>
                <a:lnTo>
                  <a:pt x="0" y="0"/>
                </a:lnTo>
                <a:lnTo>
                  <a:pt x="0" y="2975"/>
                </a:lnTo>
                <a:close/>
              </a:path>
            </a:pathLst>
          </a:custGeom>
          <a:solidFill>
            <a:srgbClr val="FEFEFE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u="sng"/>
          </a:p>
        </p:txBody>
      </p:sp>
    </p:spTree>
    <p:extLst>
      <p:ext uri="{BB962C8B-B14F-4D97-AF65-F5344CB8AC3E}">
        <p14:creationId xmlns:p14="http://schemas.microsoft.com/office/powerpoint/2010/main" val="3209998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5809-FEA4-44D8-98E6-F8F01D1EE765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32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2EA7-FAFA-4F71-B1BF-4B18AD2A15D3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98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B7ED-6E8D-411F-8144-EFE344084773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9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9CD71-7D7E-4EFD-913F-84AF9C59FB86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32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DA978-31A6-4826-B834-9026FFF6162C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4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C3BA-81A5-42EF-B8BE-F9BF45751BAD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5E5B2-7044-4148-9A32-B8C534780C46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1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E109-3C5E-42C8-BD56-9FBA31400C5D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14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4C204-1859-4AA0-8DB3-FEE557AB40E6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4560C-CBB5-40AC-A0AB-8CDF4DBA06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56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package" Target="../embeddings/_________Microsoft_Visio111.vsdx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mailto:n.prokopeva@nostroy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Прямоугольник 1"/>
          <p:cNvSpPr>
            <a:spLocks noChangeArrowheads="1"/>
          </p:cNvSpPr>
          <p:nvPr/>
        </p:nvSpPr>
        <p:spPr bwMode="auto">
          <a:xfrm>
            <a:off x="1411288" y="2852738"/>
            <a:ext cx="6626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629" name="Picture 2" descr="C:\Users\Кришталь_ВВ\AppData\Local\Microsoft\Windows\Temporary Internet Files\Content.Outlook\7W7ZSSH2\Logo_NOSTROY - GIF (2)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833413"/>
            <a:ext cx="1512168" cy="110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Прямоугольник 1"/>
          <p:cNvSpPr>
            <a:spLocks noChangeArrowheads="1"/>
          </p:cNvSpPr>
          <p:nvPr/>
        </p:nvSpPr>
        <p:spPr bwMode="auto">
          <a:xfrm>
            <a:off x="921738" y="2204864"/>
            <a:ext cx="7605323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специалистам строительных организаций.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реестр специалистов 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строительной отрасли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6328227"/>
            <a:ext cx="5436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Прокопьева Надежда Александровна</a:t>
            </a:r>
            <a:endParaRPr lang="ru-RU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93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4742" y="406680"/>
            <a:ext cx="7886700" cy="586641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электронного взаимодействия в рамках единого информационного пространства НОСТРОЙ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57471" y="1340768"/>
          <a:ext cx="8660076" cy="4824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Visio" r:id="rId5" imgW="10220271" imgH="5686406" progId="Visio.Drawing.15">
                  <p:embed/>
                </p:oleObj>
              </mc:Choice>
              <mc:Fallback>
                <p:oleObj name="Visio" r:id="rId5" imgW="10220271" imgH="5686406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71" y="1340768"/>
                        <a:ext cx="8660076" cy="4824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866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Прямоугольник 1"/>
          <p:cNvSpPr>
            <a:spLocks noChangeArrowheads="1"/>
          </p:cNvSpPr>
          <p:nvPr/>
        </p:nvSpPr>
        <p:spPr bwMode="auto">
          <a:xfrm>
            <a:off x="899592" y="2420888"/>
            <a:ext cx="773979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КВАЛИФИКАЦИОННЫЕ СТАНДАРТЫ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5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Картинки по запросу стандар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460" y="4995720"/>
            <a:ext cx="3235104" cy="1854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76" y="1049012"/>
            <a:ext cx="4781426" cy="703173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36428" y="758857"/>
            <a:ext cx="7322924" cy="73995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Основная цель разработки и утверждения квалификационных стандартов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75" y="139096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83568" y="2021589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Определить характеристики квалификаций, необходимые работникам для осуществления трудовых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функций,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дифференцированная от вида трудовой деятельности </a:t>
            </a:r>
          </a:p>
          <a:p>
            <a:pPr algn="ctr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01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60162"/>
            <a:ext cx="67156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документ, регулирующий квалификационные стандарты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31765" y="1320331"/>
            <a:ext cx="64807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03.07.2016 № 372-ФЗ «О внесении изменений в Градостроительный кодекс Российской Федерации и отдельные законодательные акты Российской Федерации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ч. 4-6 ст. Статья 55.5. «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 и внутренние документы саморегулируемой организации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федеральный зако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02" y="1321894"/>
            <a:ext cx="1788840" cy="17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235855" y="3429001"/>
          <a:ext cx="8549209" cy="3216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913"/>
                <a:gridCol w="3600400"/>
                <a:gridCol w="2700896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Что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Определение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Кто принимает и когда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Квалификационный стандарт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Внутренние документы СРО, определяют характеристики квалификации (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требуемые уровень знаний и умений, уровень самостоятельности при выполнении трудовой функции,  дифференцированные в зависимости от направления деятельности</a:t>
                      </a:r>
                      <a:r>
                        <a:rPr lang="ru-RU" sz="16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необходимой работникам для осуществления трудовых функций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 в процессе своей деятельности, в срок не позднее 3 месяцев с даты присвоения статуса СРО утверждает квалификационные стандарты</a:t>
                      </a:r>
                    </a:p>
                    <a:p>
                      <a:pPr algn="ctr"/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0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92852"/>
            <a:ext cx="75608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Квалификационный и профессиональный стандарты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5576" y="2780928"/>
            <a:ext cx="3454202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Характеристика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квалификации, необходимой работнику для осуществления определенного вида профессиональной деятельности, в том числе выполнения определенной трудовой функции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3908" y="2780928"/>
            <a:ext cx="3454202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Характеристика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квалификации необходимой работнику для осуществлений трудовых функций, дифференцированная от вида трудовой деятельности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524" y="1621055"/>
            <a:ext cx="3510594" cy="707886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Профессиональный стандарт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999" y="1632039"/>
            <a:ext cx="3510594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Квалификационный стандарт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86612" y="5338616"/>
            <a:ext cx="2388795" cy="367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п. 5 ст. 55.5 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РФ</a:t>
            </a:r>
            <a:endParaRPr lang="ru-RU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1" y="5338616"/>
            <a:ext cx="4572000" cy="367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ст. 195.1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ТК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РФ</a:t>
            </a:r>
            <a:endParaRPr lang="ru-RU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4338443" y="1832762"/>
            <a:ext cx="288032" cy="38932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4338443" y="3416351"/>
            <a:ext cx="288032" cy="38932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7293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инженер строитель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232" y="2465458"/>
            <a:ext cx="3438591" cy="4157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10093" y="215937"/>
            <a:ext cx="6842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ИП и Руководителю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юридического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лица, </a:t>
            </a:r>
            <a:r>
              <a:rPr lang="ru-RU" sz="24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 организующий строительство</a:t>
            </a:r>
            <a:endParaRPr lang="ru-RU" sz="24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2064" y="4568042"/>
            <a:ext cx="8436706" cy="132343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отсутствия высшего образования в области строительства, допускается прохождение профессиональной переподготовки </a:t>
            </a:r>
          </a:p>
          <a:p>
            <a:pPr lvl="0" algn="ctr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2064" y="2636037"/>
            <a:ext cx="3250023" cy="120032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высшего образования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соответствующего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профиля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08104" y="2661294"/>
            <a:ext cx="3300666" cy="1200329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 работы по специальности не менее чем 5 лет </a:t>
            </a:r>
            <a:endParaRPr lang="ru-RU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59632" y="197716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Образование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00192" y="1993911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Стаж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030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585751" y="768074"/>
            <a:ext cx="7322924" cy="321379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Специалистам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организации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строительства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7690" y="4145083"/>
            <a:ext cx="2499005" cy="2452268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выполнения работ по соответствующему направлению. </a:t>
            </a:r>
          </a:p>
          <a:p>
            <a:pPr algn="ctr"/>
            <a:endParaRPr lang="ru-RU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Должностные обязанности предусмотрены п.5. ст. 55</a:t>
            </a:r>
            <a:r>
              <a:rPr lang="ru-RU" sz="15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5-1 </a:t>
            </a:r>
            <a:endParaRPr lang="ru-RU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30838" y="4145082"/>
            <a:ext cx="1361642" cy="245226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организации должно быть не менее чем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специалиста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месту основной работы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23206" y="4145083"/>
            <a:ext cx="1701121" cy="245226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Специалисты должны быть включены в 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национальные реестры специалистов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8444" y="4145082"/>
            <a:ext cx="3170930" cy="245226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 55.5. 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 и внутренние документы саморегулируемой организации</a:t>
            </a:r>
          </a:p>
          <a:p>
            <a:pPr algn="just"/>
            <a:endParaRPr lang="ru-RU" sz="135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8444" y="3488701"/>
            <a:ext cx="3173514" cy="6563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Регулирующие нормы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333973" y="3488701"/>
            <a:ext cx="2499005" cy="65638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834257" y="3488701"/>
            <a:ext cx="3074418" cy="65638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11637" y="1407646"/>
            <a:ext cx="70808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физическое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лицо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которое имеет право осуществлять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трудовому договору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заключенному с ИП или юридическим лицом,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трудовые функции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организации выполнения работ по строительству, реконструкции, капитального ремонта объекта капитального строительства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должности главного инженера проекта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 сведения о котором включены в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национальный реестр специалистов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области строительства.</a:t>
            </a:r>
          </a:p>
        </p:txBody>
      </p:sp>
      <p:pic>
        <p:nvPicPr>
          <p:cNvPr id="2050" name="Picture 2" descr="http://www.opengsm.ru/images/master/tec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28" y="1468789"/>
            <a:ext cx="1497654" cy="149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75" y="139096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007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6084168" y="4577148"/>
            <a:ext cx="2954289" cy="196940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едеральный закон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238-ФЗ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независимой оценке квалификаций» 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(порядок и процедура проверки на соответствие </a:t>
            </a:r>
            <a:r>
              <a:rPr lang="ru-RU" sz="1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профстандартам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37" y="4837062"/>
            <a:ext cx="2727525" cy="981584"/>
          </a:xfrm>
          <a:prstGeom prst="rect">
            <a:avLst/>
          </a:prstGeom>
          <a:ln w="12700">
            <a:solidFill>
              <a:schemeClr val="dk1"/>
            </a:solidFill>
          </a:ln>
        </p:spPr>
      </p:pic>
      <p:sp>
        <p:nvSpPr>
          <p:cNvPr id="43" name="Прямоугольник 42"/>
          <p:cNvSpPr/>
          <p:nvPr/>
        </p:nvSpPr>
        <p:spPr>
          <a:xfrm>
            <a:off x="174747" y="2939133"/>
            <a:ext cx="2778400" cy="113481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225321" y="1067935"/>
            <a:ext cx="2762503" cy="122883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4" descr="http://srovsrok.alloy.ru/media-v29/logos/842c1ac5d5ab6b80fb7142c5abf0951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487" y="3027636"/>
            <a:ext cx="1311420" cy="94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rcRect l="34721" r="38525" b="45396"/>
          <a:stretch>
            <a:fillRect/>
          </a:stretch>
        </p:blipFill>
        <p:spPr bwMode="auto">
          <a:xfrm>
            <a:off x="283417" y="1192639"/>
            <a:ext cx="1196427" cy="903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2" descr="http://sroportal.ru/media/nopriz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411" y="1129155"/>
            <a:ext cx="1307077" cy="96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7676" y="1896098"/>
            <a:ext cx="3173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Национальные объединения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01345" y="975801"/>
            <a:ext cx="2566799" cy="55707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Квалификационные стандарты -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внутренние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СРО, которые определяют характеристики квалификации (требуемые уровень знаний и умений, уровень самостоятельности при выполнении трудовой функции,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дифференцированные в зависимости от направления деятельности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), необходимой работникам для осуществлений трудовых функций 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5 ст. 55.5  </a:t>
            </a:r>
            <a:r>
              <a:rPr lang="ru-RU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ГрК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РФ) 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http://www.ukrinvestcenter.com.ua/wp-content/uploads/2014/01/stroyk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9" y="4897125"/>
            <a:ext cx="1593944" cy="802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1187625" y="4994059"/>
            <a:ext cx="1723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– член СРО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AutoShape 8" descr="Картинки по запросу база дан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Title 4"/>
          <p:cNvSpPr txBox="1">
            <a:spLocks/>
          </p:cNvSpPr>
          <p:nvPr/>
        </p:nvSpPr>
        <p:spPr>
          <a:xfrm>
            <a:off x="657381" y="52732"/>
            <a:ext cx="8771513" cy="647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ru-RU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Квалификационные стандарты</a:t>
            </a: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084168" y="2313105"/>
            <a:ext cx="2924147" cy="20905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ТК РФ ст. 195.1 -195.3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(Определение и порядок применения профессиональных стандартов, а также тождественность наименований должностей в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профстандартах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и ЕКС)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Соединительная линия уступом 31"/>
          <p:cNvCxnSpPr/>
          <p:nvPr/>
        </p:nvCxnSpPr>
        <p:spPr>
          <a:xfrm>
            <a:off x="574704" y="2305788"/>
            <a:ext cx="2722427" cy="378097"/>
          </a:xfrm>
          <a:prstGeom prst="bentConnector3">
            <a:avLst>
              <a:gd name="adj1" fmla="val -92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оединительная линия уступом 73"/>
          <p:cNvCxnSpPr/>
          <p:nvPr/>
        </p:nvCxnSpPr>
        <p:spPr>
          <a:xfrm>
            <a:off x="371346" y="4052672"/>
            <a:ext cx="2925785" cy="524477"/>
          </a:xfrm>
          <a:prstGeom prst="bentConnector3">
            <a:avLst>
              <a:gd name="adj1" fmla="val -15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27584" y="2280024"/>
            <a:ext cx="1887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7734" y="4062108"/>
            <a:ext cx="2781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утверждает и контролирует соблюдение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57381" y="5921075"/>
            <a:ext cx="277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онтролирует соблюдение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лево 2"/>
          <p:cNvSpPr/>
          <p:nvPr/>
        </p:nvSpPr>
        <p:spPr>
          <a:xfrm>
            <a:off x="5698639" y="5281415"/>
            <a:ext cx="385529" cy="425943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Соединительная линия уступом 28"/>
          <p:cNvCxnSpPr/>
          <p:nvPr/>
        </p:nvCxnSpPr>
        <p:spPr>
          <a:xfrm>
            <a:off x="574704" y="5842232"/>
            <a:ext cx="2663086" cy="496240"/>
          </a:xfrm>
          <a:prstGeom prst="bentConnector3">
            <a:avLst>
              <a:gd name="adj1" fmla="val -107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6084168" y="925807"/>
            <a:ext cx="2919611" cy="127806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372-ФЗ от 03.07.2016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внесении изменений в Градостроительный кодекс РФ»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87168" y="3275048"/>
            <a:ext cx="408467" cy="451143"/>
          </a:xfrm>
          <a:prstGeom prst="rect">
            <a:avLst/>
          </a:prstGeom>
        </p:spPr>
      </p:pic>
      <p:sp>
        <p:nvSpPr>
          <p:cNvPr id="31" name="Стрелка влево 30"/>
          <p:cNvSpPr/>
          <p:nvPr/>
        </p:nvSpPr>
        <p:spPr>
          <a:xfrm>
            <a:off x="5698638" y="1511818"/>
            <a:ext cx="385529" cy="425943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5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0" y="1916832"/>
            <a:ext cx="84969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endParaRPr lang="ru-RU" alt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Прокопьева Надежда Александровна – директор департамента профессионального образования НОСТРОЙ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r>
              <a:rPr lang="ru-RU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n.prokopeva@nostroy.ru</a:t>
            </a:r>
            <a:r>
              <a:rPr lang="en-US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Тел.: </a:t>
            </a:r>
            <a:r>
              <a:rPr lang="en-US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8(495</a:t>
            </a:r>
            <a:r>
              <a:rPr lang="en-US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987-31-50 (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доб.</a:t>
            </a:r>
            <a:r>
              <a:rPr lang="en-US" alt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164</a:t>
            </a:r>
            <a:r>
              <a:rPr lang="en-US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0648"/>
            <a:ext cx="1224136" cy="926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Прямоугольник 1"/>
          <p:cNvSpPr>
            <a:spLocks noChangeArrowheads="1"/>
          </p:cNvSpPr>
          <p:nvPr/>
        </p:nvSpPr>
        <p:spPr bwMode="auto">
          <a:xfrm>
            <a:off x="899592" y="2420888"/>
            <a:ext cx="773979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РЕЕСТР СПЕЦИАЛИСТОВ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56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76" y="1049012"/>
            <a:ext cx="4781426" cy="703173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81157" y="798628"/>
            <a:ext cx="7322924" cy="321379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цели Национального реестра специалистов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75" y="139096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1060158559"/>
              </p:ext>
            </p:extLst>
          </p:nvPr>
        </p:nvGraphicFramePr>
        <p:xfrm>
          <a:off x="395536" y="1556792"/>
          <a:ext cx="8497193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Рисунок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67944" y="5445224"/>
            <a:ext cx="1396065" cy="104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60162"/>
            <a:ext cx="67156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документ, регулирующий квалификационные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специалистам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61484" y="1749736"/>
            <a:ext cx="64807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03.07.2016 № 372-ФЗ «О внесении изменений в Градостроительный кодекс Российской Федерации и отдельные законодательные акты Российской Федерации»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71800" y="3645024"/>
            <a:ext cx="5885685" cy="22159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55.5-1. «Специалисты по организации инженерных изысканий, специалисты по организации архитектурно-строительного проектирования,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специалисты по организации строительства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16" y="3861048"/>
            <a:ext cx="1975768" cy="1479920"/>
          </a:xfrm>
          <a:prstGeom prst="rect">
            <a:avLst/>
          </a:prstGeom>
        </p:spPr>
      </p:pic>
      <p:pic>
        <p:nvPicPr>
          <p:cNvPr id="1026" name="Picture 2" descr="Картинки по запросу федеральный закон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18" y="1588913"/>
            <a:ext cx="1788840" cy="17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2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0789" y="1683533"/>
            <a:ext cx="3397716" cy="1908215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Трудовой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кодекс Российской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Федерации ст. 195.1 - 195.3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(вводит понятия профессионального стандарта и порядок его применения)</a:t>
            </a:r>
          </a:p>
          <a:p>
            <a:pPr algn="ctr">
              <a:spcAft>
                <a:spcPts val="0"/>
              </a:spcAft>
            </a:pPr>
            <a:endParaRPr lang="ru-RU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3161" y="63836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нормативные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регулирующие квалификационные требования к специалистам строительных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40789" y="4145384"/>
            <a:ext cx="3422570" cy="2062103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Федеральный 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закон от 03.07.2016 N 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238-ФЗ «О 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независимой оценке 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квалификации»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72459" y="1683533"/>
            <a:ext cx="3397716" cy="1938992"/>
          </a:xfrm>
          <a:prstGeom prst="rect">
            <a:avLst/>
          </a:prstGeom>
          <a:solidFill>
            <a:srgbClr val="1D7D1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Профессиональный стандарт «Организатор строительного производства»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(утвержден приказом Минтруда России </a:t>
            </a:r>
            <a:r>
              <a:rPr lang="ru-RU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930н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21.11.2014)</a:t>
            </a:r>
          </a:p>
          <a:p>
            <a:pPr algn="ctr">
              <a:spcAft>
                <a:spcPts val="0"/>
              </a:spcAft>
            </a:pPr>
            <a:endParaRPr lang="ru-RU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4149080"/>
            <a:ext cx="3422570" cy="206210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Федеральный закон от 03.07.2016 N 251-ФЗ "О внесении изменений в часть вторую Налогового кодекса Российской Федерации в связи с принятием Федерального закона "О независимой оценке квалификации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4311466" y="2366098"/>
            <a:ext cx="288032" cy="38932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4311466" y="4981775"/>
            <a:ext cx="288032" cy="389320"/>
          </a:xfrm>
          <a:prstGeom prst="down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16209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536" y="185067"/>
            <a:ext cx="8907236" cy="586641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подготовке документов для Национального реестра специалистов (НРС)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107505" y="1021519"/>
          <a:ext cx="8928990" cy="5644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539"/>
                <a:gridCol w="5485348"/>
                <a:gridCol w="1342356"/>
                <a:gridCol w="1804747"/>
              </a:tblGrid>
              <a:tr h="27366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Действие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3389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Разработка: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порядка ведения НРС, порядка изменения сведений о специалистах, включенных в НРС; </a:t>
                      </a:r>
                    </a:p>
                    <a:p>
                      <a:pPr algn="l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порядка включения сведений о физическом лице в НРС и их исключения из НРС;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перечня направлений подготовки в области строительства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2017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Минстрой России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НОСТРОЙ,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НОПРИЗ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Разработка Регламентов Национальных Объединений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15.11.2016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НОСТРОЙ,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НОПРИЗ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075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Разработка программного обеспечения НРС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30.04.2017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НОСТРОЙ,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НОПРИЗ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461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Актуализация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 р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азработка профессиональных стандартов «Организатор строительного производства»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комплектов оценочных средств к ним по направлениям подготовки утверждённым Минстроем России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квартал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НОСТРОЙ</a:t>
                      </a: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36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Утверждение квалификационных стандартов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01.07.2017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9605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Направление заявлений о включении в НРС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01.07.2017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Физ. лица – специалисты по организации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строительства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167793" cy="83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94742" y="49347"/>
            <a:ext cx="713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 по организации строительства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3831" y="500197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включения сведений о специалисте в области строительства в Национальный реестр специалистов необходимо</a:t>
            </a:r>
            <a:endParaRPr lang="ru-RU" b="1" dirty="0" smtClean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ru-RU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07507"/>
              </p:ext>
            </p:extLst>
          </p:nvPr>
        </p:nvGraphicFramePr>
        <p:xfrm>
          <a:off x="235855" y="1150848"/>
          <a:ext cx="8568952" cy="5494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6768752"/>
                <a:gridCol w="1440160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Предоставляемый документ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Основание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99256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Заявление на включение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Национальный реестр специалистов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п.6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26504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Заверенная копия Диплома о высшем образовании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профессии, специальности или направлению подготовки в области строительства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п.6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28072">
                <a:tc rowSpan="2"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Заверенная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выписка из трудовой книжки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подтверждающая: 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наличие стажа работы соответственно в организациях, выполняющих инженерные изыскания, осуществляющих подготовку проектной документации, строительство, реконструкцию, капитальный ремонт объектов капитального строительства на инженерных должностях не менее чем 3 года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п.6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16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б) наличие общего трудового стажа по профессии, специальности или направлению подготовки в области строительства не менее чем десять лет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Заверенная</a:t>
                      </a:r>
                      <a:r>
                        <a:rPr lang="ru-RU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копия у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достоверения о повышение квалификации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специалиста по направлению подготовки в области строительства не реже одного раза в 5 лет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п.6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Разрешение на работу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/патент (для иностранных граждан)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п.6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Справка об отсутствии судимости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п.8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Копия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трудового договора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специалиста в области строительства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п.1 ст.55.5-1 </a:t>
                      </a:r>
                      <a:r>
                        <a:rPr lang="ru-RU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ГрКРФ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54112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Согласие на обработку персональных данных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ст. 3  Федерального закона № 152-ФЗ «О персональных данных» от 27.07.06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68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1010414"/>
            <a:ext cx="1396065" cy="1045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35083"/>
            <a:ext cx="7886700" cy="58664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программного обеспечения  НРС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6309320"/>
            <a:ext cx="8034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может занять от 3 до 6 месяцев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58374" y="2278340"/>
          <a:ext cx="8677777" cy="38744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3158"/>
                <a:gridCol w="3648172"/>
                <a:gridCol w="4526447"/>
              </a:tblGrid>
              <a:tr h="15621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Открытая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часть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Закрытая часть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621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ФИО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Номер в реестре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 осуществляемых работ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Персонифицирующие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данные (дата рождения, СНИЛС)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принятия решения о включении (исключении)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НРС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 образовании, повышении квалификации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Иная информация, в соответствии с регламентом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таж работы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92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Специальный стаж работы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Наличие разрешения на работу (для иностранных граждан)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Данные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 работодателе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Иная информация (перечень уточняется)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2300" y="1268723"/>
            <a:ext cx="7489281" cy="351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Разработаны Технические 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требования к программному </a:t>
            </a:r>
            <a:r>
              <a:rPr lang="ru-RU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продукту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55" y="60162"/>
            <a:ext cx="125888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814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Прямая со стрелкой 96"/>
          <p:cNvCxnSpPr/>
          <p:nvPr/>
        </p:nvCxnSpPr>
        <p:spPr>
          <a:xfrm flipV="1">
            <a:off x="6084168" y="1224748"/>
            <a:ext cx="0" cy="811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 flipV="1">
            <a:off x="8902422" y="1007569"/>
            <a:ext cx="23320" cy="379027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084168" y="2531566"/>
            <a:ext cx="0" cy="1542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347864" y="2531566"/>
            <a:ext cx="0" cy="1542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347864" y="1224748"/>
            <a:ext cx="0" cy="811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2040924" y="4073975"/>
            <a:ext cx="5178446" cy="584109"/>
          </a:xfrm>
          <a:prstGeom prst="rect">
            <a:avLst/>
          </a:prstGeom>
          <a:solidFill>
            <a:srgbClr val="F7FAD4"/>
          </a:solidFill>
          <a:ln w="190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Ассоциация «Национальное объединение строителей»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004058" y="2036279"/>
            <a:ext cx="5219253" cy="495287"/>
          </a:xfrm>
          <a:prstGeom prst="rect">
            <a:avLst/>
          </a:prstGeom>
          <a:solidFill>
            <a:srgbClr val="F9FCB6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оценки документов - СРО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227929" y="17485"/>
            <a:ext cx="8771513" cy="647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ru-RU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Предлагаемый порядок действий</a:t>
            </a: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4" descr="http://srovsrok.alloy.ru/media-v29/logos/842c1ac5d5ab6b80fb7142c5abf0951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980474"/>
            <a:ext cx="854267" cy="61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http://gigados.ru/wp-content/uploads/2015/06/nste.ru_1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0" t="10177" r="7923"/>
          <a:stretch/>
        </p:blipFill>
        <p:spPr bwMode="auto">
          <a:xfrm>
            <a:off x="1337508" y="728220"/>
            <a:ext cx="371124" cy="51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AutoShape 8" descr="Картинки по запросу база дан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29" y="210981"/>
            <a:ext cx="951769" cy="681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2459" y="1394882"/>
            <a:ext cx="459705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Подает заявление на включение в НРС и комплект документов ( в соотв. с п.6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ст.55.5-1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ГрКРФ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4837815" y="1394748"/>
            <a:ext cx="391065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Выдает Расписку о приеме документов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11121" y="2579708"/>
            <a:ext cx="393734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4. Проверяет полноту и правильность представленных сведений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5575" y="2596684"/>
            <a:ext cx="450158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Формирует заявку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уникальным номером на включение специалиста в НРС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811121" y="3193306"/>
            <a:ext cx="3937343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отсутствии замечаний </a:t>
            </a:r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направляет оригинал документов в НОСТРОЙ</a:t>
            </a:r>
          </a:p>
          <a:p>
            <a:pPr algn="ctr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23912"/>
            <a:ext cx="899706" cy="684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Прямоугольник 60"/>
          <p:cNvSpPr/>
          <p:nvPr/>
        </p:nvSpPr>
        <p:spPr>
          <a:xfrm>
            <a:off x="2000116" y="790389"/>
            <a:ext cx="5219254" cy="434359"/>
          </a:xfrm>
          <a:prstGeom prst="rect">
            <a:avLst/>
          </a:prstGeom>
          <a:solidFill>
            <a:srgbClr val="F7FAD4"/>
          </a:solidFill>
          <a:ln w="190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Специалист по организации строительства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37235" y="4797843"/>
            <a:ext cx="4573942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7.1. Проводит первичную, визуальную проверку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документов в деле заявителя (электронные сканы в ПАК).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отсутствии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замечаний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документы акцептуются. Формируется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протокол -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решение о внесении в НРС и присваивании уникального реестрового номера.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Отклонение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в случае предоставления не полного пакета документов или несоответствия представленных документов установленным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требованиям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52346" y="4813231"/>
            <a:ext cx="2254467" cy="1923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7.2. Проверяет достоверность представленных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документов 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оригиналов) по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факту поступления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подлинников</a:t>
            </a: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(сверка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подлинников и документов, размещенных в ПАК и получения ответов на направленные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запросы) </a:t>
            </a:r>
          </a:p>
          <a:p>
            <a:pPr algn="ctr"/>
            <a:endParaRPr lang="ru-RU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2513" y="3195550"/>
            <a:ext cx="4501588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При отсутствии замечаний сканирует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комплект документов, размещает в личном кабинете, заверяет </a:t>
            </a:r>
            <a:r>
              <a:rPr lang="ru-RU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ЭЦП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247982" y="4797843"/>
            <a:ext cx="175146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7.3. Направляет выписку о включении в Национальный реестр специалистов. </a:t>
            </a:r>
          </a:p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СРО уведомление поступает автоматически через личный кабинет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3347864" y="4658084"/>
            <a:ext cx="0" cy="13975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72" idx="3"/>
            <a:endCxn id="20" idx="1"/>
          </p:cNvCxnSpPr>
          <p:nvPr/>
        </p:nvCxnSpPr>
        <p:spPr>
          <a:xfrm>
            <a:off x="4711177" y="5767339"/>
            <a:ext cx="141169" cy="7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0" idx="3"/>
            <a:endCxn id="74" idx="1"/>
          </p:cNvCxnSpPr>
          <p:nvPr/>
        </p:nvCxnSpPr>
        <p:spPr>
          <a:xfrm flipV="1">
            <a:off x="7106813" y="5767339"/>
            <a:ext cx="141169" cy="7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endCxn id="61" idx="3"/>
          </p:cNvCxnSpPr>
          <p:nvPr/>
        </p:nvCxnSpPr>
        <p:spPr>
          <a:xfrm flipH="1">
            <a:off x="7219370" y="1007568"/>
            <a:ext cx="170637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endCxn id="43" idx="3"/>
          </p:cNvCxnSpPr>
          <p:nvPr/>
        </p:nvCxnSpPr>
        <p:spPr>
          <a:xfrm flipH="1">
            <a:off x="7223311" y="2283922"/>
            <a:ext cx="1679111" cy="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90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4771</TotalTime>
  <Words>1304</Words>
  <Application>Microsoft Office PowerPoint</Application>
  <PresentationFormat>Экран (4:3)</PresentationFormat>
  <Paragraphs>218</Paragraphs>
  <Slides>18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Visio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Дорожная карта по подготовке документов для Национального реестра специалистов (НРС)</vt:lpstr>
      <vt:lpstr>Презентация PowerPoint</vt:lpstr>
      <vt:lpstr>Разработка программного обеспечения  НРС </vt:lpstr>
      <vt:lpstr>Презентация PowerPoint</vt:lpstr>
      <vt:lpstr>Схема электронного взаимодействия в рамках единого информационного пространства НОСТРОЙ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справочника профессий, востребованных на рынке труда, новых и перспективных профессий</dc:title>
  <dc:creator>Факторович Алла Аркадьевна</dc:creator>
  <cp:lastModifiedBy>Кольцова Елена Витальевна</cp:lastModifiedBy>
  <cp:revision>327</cp:revision>
  <cp:lastPrinted>2016-11-08T15:14:03Z</cp:lastPrinted>
  <dcterms:created xsi:type="dcterms:W3CDTF">2015-04-01T11:10:58Z</dcterms:created>
  <dcterms:modified xsi:type="dcterms:W3CDTF">2016-11-11T14:05:24Z</dcterms:modified>
</cp:coreProperties>
</file>