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9" r:id="rId2"/>
  </p:sldMasterIdLst>
  <p:notesMasterIdLst>
    <p:notesMasterId r:id="rId18"/>
  </p:notesMasterIdLst>
  <p:handoutMasterIdLst>
    <p:handoutMasterId r:id="rId19"/>
  </p:handoutMasterIdLst>
  <p:sldIdLst>
    <p:sldId id="256" r:id="rId3"/>
    <p:sldId id="288" r:id="rId4"/>
    <p:sldId id="289" r:id="rId5"/>
    <p:sldId id="290" r:id="rId6"/>
    <p:sldId id="292" r:id="rId7"/>
    <p:sldId id="296" r:id="rId8"/>
    <p:sldId id="297" r:id="rId9"/>
    <p:sldId id="298" r:id="rId10"/>
    <p:sldId id="299" r:id="rId11"/>
    <p:sldId id="294" r:id="rId12"/>
    <p:sldId id="291" r:id="rId13"/>
    <p:sldId id="287" r:id="rId14"/>
    <p:sldId id="300" r:id="rId15"/>
    <p:sldId id="301" r:id="rId16"/>
    <p:sldId id="286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5C9B"/>
    <a:srgbClr val="0056AC"/>
    <a:srgbClr val="CC0000"/>
    <a:srgbClr val="EFF5FB"/>
    <a:srgbClr val="E8EAF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0" autoAdjust="0"/>
    <p:restoredTop sz="96096" autoAdjust="0"/>
  </p:normalViewPr>
  <p:slideViewPr>
    <p:cSldViewPr snapToGrid="0">
      <p:cViewPr varScale="1">
        <p:scale>
          <a:sx n="67" d="100"/>
          <a:sy n="67" d="100"/>
        </p:scale>
        <p:origin x="-66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310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ECCC4-ECB1-40BB-AC16-E082C50F7F34}" type="datetimeFigureOut">
              <a:rPr lang="ru-RU" smtClean="0"/>
              <a:t>07.04.2017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1A8B-D202-410A-ACF1-EC38ED43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93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14F95-AAC8-462B-A876-85BC09C8DDDE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62960-F4B0-402B-BAAA-26C8FE08D4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04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ерв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6120" y="2160270"/>
            <a:ext cx="8709660" cy="44577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3890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2400" y="6322060"/>
            <a:ext cx="60198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6E8778-3440-4FC9-9BC4-D1A15C2FC4D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1298575" y="1327150"/>
            <a:ext cx="10717213" cy="4365625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>
                <a:solidFill>
                  <a:srgbClr val="005C9B"/>
                </a:solidFill>
              </a:defRPr>
            </a:lvl1pPr>
            <a:lvl2pPr>
              <a:buNone/>
              <a:defRPr>
                <a:solidFill>
                  <a:srgbClr val="005C9B"/>
                </a:solidFill>
              </a:defRPr>
            </a:lvl2pPr>
            <a:lvl3pPr>
              <a:buNone/>
              <a:defRPr>
                <a:solidFill>
                  <a:srgbClr val="005C9B"/>
                </a:solidFill>
              </a:defRPr>
            </a:lvl3pPr>
            <a:lvl4pPr>
              <a:buNone/>
              <a:defRPr>
                <a:solidFill>
                  <a:srgbClr val="005C9B"/>
                </a:solidFill>
              </a:defRPr>
            </a:lvl4pPr>
            <a:lvl5pPr>
              <a:buNone/>
              <a:defRPr>
                <a:solidFill>
                  <a:srgbClr val="005C9B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97857" y="127819"/>
            <a:ext cx="10717161" cy="875071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rgbClr val="005C9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731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68980" y="2103120"/>
            <a:ext cx="8652510" cy="452628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spcAft>
                <a:spcPts val="1200"/>
              </a:spcAft>
              <a:defRPr sz="6600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29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96C3C098-0FBB-4080-9287-40DBC2D90E0A}" type="datetimeFigureOut">
              <a:rPr lang="ru-RU" smtClean="0"/>
              <a:pPr/>
              <a:t>07.04.2017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C138D210-9C93-4574-ABE7-3A36127E67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61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ерв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6120" y="2160270"/>
            <a:ext cx="8709660" cy="44577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416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2400" y="6322060"/>
            <a:ext cx="60198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6E8778-3440-4FC9-9BC4-D1A15C2FC4DD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1298575" y="1327150"/>
            <a:ext cx="10717213" cy="4365625"/>
          </a:xfrm>
          <a:prstGeom prst="rect">
            <a:avLst/>
          </a:prstGeom>
        </p:spPr>
        <p:txBody>
          <a:bodyPr/>
          <a:lstStyle>
            <a:lvl1pPr algn="ctr">
              <a:buNone/>
              <a:defRPr sz="2800">
                <a:solidFill>
                  <a:srgbClr val="005C9B"/>
                </a:solidFill>
              </a:defRPr>
            </a:lvl1pPr>
            <a:lvl2pPr>
              <a:buNone/>
              <a:defRPr>
                <a:solidFill>
                  <a:srgbClr val="005C9B"/>
                </a:solidFill>
              </a:defRPr>
            </a:lvl2pPr>
            <a:lvl3pPr>
              <a:buNone/>
              <a:defRPr>
                <a:solidFill>
                  <a:srgbClr val="005C9B"/>
                </a:solidFill>
              </a:defRPr>
            </a:lvl3pPr>
            <a:lvl4pPr>
              <a:buNone/>
              <a:defRPr>
                <a:solidFill>
                  <a:srgbClr val="005C9B"/>
                </a:solidFill>
              </a:defRPr>
            </a:lvl4pPr>
            <a:lvl5pPr>
              <a:buNone/>
              <a:defRPr>
                <a:solidFill>
                  <a:srgbClr val="005C9B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297857" y="127819"/>
            <a:ext cx="10717161" cy="875071"/>
          </a:xfrm>
          <a:prstGeom prst="rect">
            <a:avLst/>
          </a:prstGeom>
        </p:spPr>
        <p:txBody>
          <a:bodyPr anchor="ctr"/>
          <a:lstStyle>
            <a:lvl1pPr algn="ctr">
              <a:defRPr sz="3600">
                <a:solidFill>
                  <a:srgbClr val="005C9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22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268980" y="2103120"/>
            <a:ext cx="8652510" cy="452628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spcAft>
                <a:spcPts val="1200"/>
              </a:spcAft>
              <a:defRPr sz="6600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СПАСИБО</a:t>
            </a:r>
            <a:br>
              <a:rPr lang="ru-RU" dirty="0" smtClean="0"/>
            </a:br>
            <a:r>
              <a:rPr lang="ru-RU" dirty="0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05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96C3C098-0FBB-4080-9287-40DBC2D90E0A}" type="datetimeFigureOut">
              <a:rPr lang="ru-RU" smtClean="0">
                <a:solidFill>
                  <a:prstClr val="black"/>
                </a:solidFill>
              </a:rPr>
              <a:pPr/>
              <a:t>07.04.2017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lIns="121917" tIns="60958" rIns="121917" bIns="60958"/>
          <a:lstStyle/>
          <a:p>
            <a:fld id="{C138D210-9C93-4574-ABE7-3A36127E671C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87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80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  <p:sldLayoutId id="2147483658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710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6485" y="1653375"/>
            <a:ext cx="8709660" cy="4457700"/>
          </a:xfrm>
        </p:spPr>
        <p:txBody>
          <a:bodyPr/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dirty="0" smtClean="0"/>
              <a:t>НРС. Вопросы саморегулируемых организаций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3200" dirty="0" smtClean="0"/>
              <a:t>Докладчик: </a:t>
            </a:r>
            <a:r>
              <a:rPr lang="ru-RU" sz="3200" smtClean="0"/>
              <a:t>директор </a:t>
            </a:r>
            <a:r>
              <a:rPr lang="ru-RU" sz="3200"/>
              <a:t>Д</a:t>
            </a:r>
            <a:r>
              <a:rPr lang="ru-RU" sz="3200" smtClean="0"/>
              <a:t>епартамента </a:t>
            </a:r>
            <a:r>
              <a:rPr lang="ru-RU" sz="3200" dirty="0" smtClean="0"/>
              <a:t>по законодательному и правовому обеспечению НОПРИЗ Васильева</a:t>
            </a:r>
            <a:r>
              <a:rPr lang="en-US" sz="3200" dirty="0" smtClean="0"/>
              <a:t> </a:t>
            </a:r>
            <a:r>
              <a:rPr lang="ru-RU" sz="3200" dirty="0" smtClean="0"/>
              <a:t>Ю.В.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690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/>
              <a:t>В соответствии с частью 1 статьи 55</a:t>
            </a:r>
            <a:r>
              <a:rPr lang="ru-RU" sz="1600" b="1" baseline="30000" dirty="0" smtClean="0"/>
              <a:t>5-1 </a:t>
            </a:r>
            <a:r>
              <a:rPr lang="ru-RU" sz="1600" b="1" dirty="0" smtClean="0"/>
              <a:t>ГрК РФ специалистом по организации ИИ и специалистом по организации арх. – строит. проектирования является ФЛ, которое осуществляет функции по трудовому договору в должности ГИП и ГАП. Обязательно ли со всеми специалистами заключать трудовой договор в должности ГИП и ГАП, в одной организации может быть по 10 ГИПов и </a:t>
            </a:r>
            <a:r>
              <a:rPr lang="ru-RU" sz="1600" b="1" dirty="0" err="1" smtClean="0"/>
              <a:t>ГАПов</a:t>
            </a:r>
            <a:r>
              <a:rPr lang="ru-RU" sz="1600" b="1" dirty="0" smtClean="0"/>
              <a:t>?</a:t>
            </a:r>
            <a:endParaRPr lang="ru-RU" sz="16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61859" y="1858617"/>
            <a:ext cx="7106477" cy="239533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5C9B"/>
                </a:solidFill>
              </a:rPr>
              <a:t>По мнению НОПРИЗ и Ростехнадзора это могут быть высшие инженерные должности, с набором должностных обязанностей, предусмотренных частями 3,5 статьи 55.5-1</a:t>
            </a:r>
            <a:r>
              <a:rPr lang="ru-RU" sz="2000" b="1" baseline="30000" dirty="0" smtClean="0">
                <a:solidFill>
                  <a:srgbClr val="005C9B"/>
                </a:solidFill>
              </a:rPr>
              <a:t> </a:t>
            </a:r>
            <a:r>
              <a:rPr lang="ru-RU" sz="2000" b="1" dirty="0">
                <a:solidFill>
                  <a:srgbClr val="005C9B"/>
                </a:solidFill>
              </a:rPr>
              <a:t>ГрК </a:t>
            </a:r>
            <a:r>
              <a:rPr lang="ru-RU" sz="2000" b="1" dirty="0" smtClean="0">
                <a:solidFill>
                  <a:srgbClr val="005C9B"/>
                </a:solidFill>
              </a:rPr>
              <a:t>РФ. При этом не обязательно только в должности и ГИПа или ГАПа</a:t>
            </a:r>
            <a:endParaRPr lang="ru-RU" sz="2000" b="1" dirty="0">
              <a:solidFill>
                <a:srgbClr val="005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8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76568" y="1426264"/>
            <a:ext cx="342901" cy="39259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48070" y="1229966"/>
            <a:ext cx="10088217" cy="85725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>
                <a:solidFill>
                  <a:schemeClr val="tx1"/>
                </a:solidFill>
              </a:rPr>
              <a:t>документы  о  высшем  образовании  Заявителя  по  профессии,  специальности  или </a:t>
            </a:r>
            <a:r>
              <a:rPr lang="ru-RU" sz="1200" b="1" dirty="0" smtClean="0">
                <a:solidFill>
                  <a:schemeClr val="tx1"/>
                </a:solidFill>
              </a:rPr>
              <a:t>направлению </a:t>
            </a:r>
            <a:r>
              <a:rPr lang="ru-RU" sz="1200" b="1" dirty="0">
                <a:solidFill>
                  <a:schemeClr val="tx1"/>
                </a:solidFill>
              </a:rPr>
              <a:t>подготовки в области </a:t>
            </a:r>
            <a:r>
              <a:rPr lang="ru-RU" sz="1200" b="1" dirty="0" smtClean="0">
                <a:solidFill>
                  <a:schemeClr val="tx1"/>
                </a:solidFill>
              </a:rPr>
              <a:t>строительства: документ  </a:t>
            </a:r>
            <a:r>
              <a:rPr lang="ru-RU" sz="1200" b="1" dirty="0">
                <a:solidFill>
                  <a:schemeClr val="tx1"/>
                </a:solidFill>
              </a:rPr>
              <a:t>о  высшем  образовании,  выданного  иностранным  образовательным  учреждением с приложением копии свидетельства о признании иностранного образования и (или) иностранной квалификации;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76569" y="2443369"/>
            <a:ext cx="342901" cy="39259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48068" y="2214769"/>
            <a:ext cx="10088217" cy="9992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</a:rPr>
              <a:t>документы </a:t>
            </a:r>
            <a:r>
              <a:rPr lang="ru-RU" sz="1100" b="1" dirty="0">
                <a:solidFill>
                  <a:schemeClr val="tx1"/>
                </a:solidFill>
              </a:rPr>
              <a:t>о наличии стажа работы в организациях, выполняющих инженерные изыскания, осуществляющих подготовку проектной документации на инженерных должностях  не менее чем три года, а также документы о наличие общего трудового стажа по профессии, специальности или направлению подготовки в области строительства не менее чем десять </a:t>
            </a:r>
            <a:r>
              <a:rPr lang="ru-RU" sz="1100" b="1" dirty="0" smtClean="0">
                <a:solidFill>
                  <a:schemeClr val="tx1"/>
                </a:solidFill>
              </a:rPr>
              <a:t>лет</a:t>
            </a:r>
            <a:r>
              <a:rPr lang="ru-RU" sz="1100" b="1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sz="1100" b="1" dirty="0">
                <a:solidFill>
                  <a:schemeClr val="tx1"/>
                </a:solidFill>
              </a:rPr>
              <a:t>- документы (или их копии) иностранного государства, подтверждающих </a:t>
            </a:r>
            <a:r>
              <a:rPr lang="ru-RU" sz="1100" b="1" dirty="0" smtClean="0">
                <a:solidFill>
                  <a:schemeClr val="tx1"/>
                </a:solidFill>
              </a:rPr>
              <a:t> соответствующий </a:t>
            </a:r>
            <a:r>
              <a:rPr lang="ru-RU" sz="1100" b="1" dirty="0">
                <a:solidFill>
                  <a:schemeClr val="tx1"/>
                </a:solidFill>
              </a:rPr>
              <a:t>трудовой стаж;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76569" y="3494641"/>
            <a:ext cx="352840" cy="39259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948070" y="3366469"/>
            <a:ext cx="10088217" cy="64894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</a:rPr>
              <a:t>документы </a:t>
            </a:r>
            <a:r>
              <a:rPr lang="ru-RU" sz="1100" b="1" dirty="0">
                <a:solidFill>
                  <a:schemeClr val="tx1"/>
                </a:solidFill>
              </a:rPr>
              <a:t>о повышении Заявителем квалификации по направлению подготовки в области строительства не реже одного раза в пять лет:</a:t>
            </a:r>
          </a:p>
          <a:p>
            <a:pPr algn="just"/>
            <a:r>
              <a:rPr lang="ru-RU" sz="1100" b="1" dirty="0">
                <a:solidFill>
                  <a:schemeClr val="tx1"/>
                </a:solidFill>
              </a:rPr>
              <a:t>копия удостоверения о повышении квалификации или диплома о профессиональной переподготовке, выданного образовательным учреждением в соответствии с законодательством  Российской Федерации или иностранной образовательной организацией;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76569" y="4332841"/>
            <a:ext cx="352840" cy="39259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48070" y="4125154"/>
            <a:ext cx="10088217" cy="9934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chemeClr val="tx1"/>
                </a:solidFill>
              </a:rPr>
              <a:t>справка </a:t>
            </a:r>
            <a:r>
              <a:rPr lang="ru-RU" sz="1100" b="1" dirty="0">
                <a:solidFill>
                  <a:schemeClr val="tx1"/>
                </a:solidFill>
              </a:rPr>
              <a:t>о наличии (отсутствии) у Заявителя судимости и (или) факта его уголовного преследования либо о прекращении уголовного преследования, полученную в порядке,  установленном Административным регламентом Министерства внутренних дел Российской Федерации по предоставлению государственной услуги по выдаче справок о наличии (отсутствии) судимости и (или) факта уголовного преследования либо о прекращении </a:t>
            </a:r>
            <a:r>
              <a:rPr lang="ru-RU" sz="1100" b="1" dirty="0" smtClean="0">
                <a:solidFill>
                  <a:schemeClr val="tx1"/>
                </a:solidFill>
              </a:rPr>
              <a:t>уголовного </a:t>
            </a:r>
            <a:r>
              <a:rPr lang="ru-RU" sz="1100" b="1" dirty="0">
                <a:solidFill>
                  <a:schemeClr val="tx1"/>
                </a:solidFill>
              </a:rPr>
              <a:t>преследования, утвержденным приказом Министерства внутренних дел Российской Федерации от 7 ноября 2011 г. № 1121;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71598" y="5250555"/>
            <a:ext cx="352840" cy="39259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48073" y="5281302"/>
            <a:ext cx="10088214" cy="33109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b="1" dirty="0">
                <a:solidFill>
                  <a:schemeClr val="tx1"/>
                </a:solidFill>
              </a:rPr>
              <a:t>копия разрешения на </a:t>
            </a:r>
            <a:r>
              <a:rPr lang="ru-RU" sz="1100" b="1" dirty="0" smtClean="0">
                <a:solidFill>
                  <a:schemeClr val="tx1"/>
                </a:solidFill>
              </a:rPr>
              <a:t>работу/патента</a:t>
            </a:r>
            <a:r>
              <a:rPr lang="ru-RU" sz="1100" b="1" dirty="0" smtClean="0">
                <a:solidFill>
                  <a:srgbClr val="005C9B"/>
                </a:solidFill>
              </a:rPr>
              <a:t>.</a:t>
            </a:r>
            <a:endParaRPr lang="ru-RU" sz="1100" b="1" dirty="0">
              <a:solidFill>
                <a:srgbClr val="005C9B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71598" y="322877"/>
            <a:ext cx="106646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5C9B"/>
                </a:solidFill>
              </a:rPr>
              <a:t>Какие документы необходимо представлять на специалиста иностранного гражданина? </a:t>
            </a:r>
          </a:p>
        </p:txBody>
      </p:sp>
    </p:spTree>
    <p:extLst>
      <p:ext uri="{BB962C8B-B14F-4D97-AF65-F5344CB8AC3E}">
        <p14:creationId xmlns:p14="http://schemas.microsoft.com/office/powerpoint/2010/main" val="7627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Справка о судимости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724" y="2117035"/>
            <a:ext cx="2430120" cy="1500698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prstClr val="white"/>
                </a:solidFill>
              </a:rPr>
              <a:t>Документы для получения справки: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prstClr val="white"/>
                </a:solidFill>
              </a:rPr>
              <a:t>Заявление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prstClr val="white"/>
                </a:solidFill>
              </a:rPr>
              <a:t>Копия паспорта</a:t>
            </a:r>
            <a:endParaRPr lang="ru-RU" sz="1600" dirty="0">
              <a:solidFill>
                <a:prstClr val="white"/>
              </a:solidFill>
            </a:endParaRPr>
          </a:p>
          <a:p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681440" y="2795949"/>
            <a:ext cx="1729409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617844" y="2305989"/>
            <a:ext cx="1592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005C9B"/>
                </a:solidFill>
              </a:rPr>
              <a:t>Обращение </a:t>
            </a:r>
          </a:p>
          <a:p>
            <a:r>
              <a:rPr lang="ru-RU" sz="1400" b="1" dirty="0" smtClean="0">
                <a:solidFill>
                  <a:srgbClr val="005C9B"/>
                </a:solidFill>
              </a:rPr>
              <a:t>выдача 30 дней</a:t>
            </a:r>
            <a:endParaRPr lang="ru-RU" sz="1400" b="1" dirty="0">
              <a:solidFill>
                <a:srgbClr val="005C9B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20181" y="2117035"/>
            <a:ext cx="2242281" cy="1500698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prstClr val="white"/>
                </a:solidFill>
              </a:rPr>
              <a:t>отделение МВО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prstClr val="white"/>
                </a:solidFill>
              </a:rPr>
              <a:t>региональный МФЦ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prstClr val="white"/>
                </a:solidFill>
              </a:rPr>
              <a:t>с</a:t>
            </a:r>
            <a:r>
              <a:rPr lang="ru-RU" sz="1600" dirty="0" smtClean="0">
                <a:solidFill>
                  <a:prstClr val="white"/>
                </a:solidFill>
              </a:rPr>
              <a:t>айт гос. услуг</a:t>
            </a:r>
          </a:p>
          <a:p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7797432" y="2653638"/>
            <a:ext cx="2107144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762462" y="2165203"/>
            <a:ext cx="2142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5C9B"/>
                </a:solidFill>
              </a:rPr>
              <a:t>Рекомендуемый срок действия на территории РФ 3 месяца</a:t>
            </a:r>
            <a:endParaRPr lang="ru-RU" sz="1200" b="1" dirty="0">
              <a:solidFill>
                <a:srgbClr val="005C9B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904576" y="2131889"/>
            <a:ext cx="2110442" cy="1500698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white"/>
                </a:solidFill>
              </a:rPr>
              <a:t>Предоставление в НОПРИЗ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94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 каком виде представляются копии документов для внесения сведений в НРС?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6568" y="2144994"/>
            <a:ext cx="342901" cy="43583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48070" y="1444240"/>
            <a:ext cx="10088217" cy="19569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/>
              <a:t>Копии документов, указанных в пункте </a:t>
            </a:r>
            <a:r>
              <a:rPr lang="ru-RU" sz="2000" dirty="0" smtClean="0"/>
              <a:t>5.4</a:t>
            </a:r>
            <a:r>
              <a:rPr lang="ru-RU" sz="2000" dirty="0"/>
              <a:t> </a:t>
            </a:r>
            <a:r>
              <a:rPr lang="ru-RU" sz="2000" dirty="0" smtClean="0"/>
              <a:t>и 5.5 Регламента о </a:t>
            </a:r>
            <a:r>
              <a:rPr lang="ru-RU" sz="2000" dirty="0"/>
              <a:t>порядке создания, эксплуатации </a:t>
            </a:r>
            <a:r>
              <a:rPr lang="ru-RU" sz="2000" dirty="0" smtClean="0"/>
              <a:t>и ведении</a:t>
            </a:r>
            <a:r>
              <a:rPr lang="ru-RU" sz="2000" dirty="0"/>
              <a:t> </a:t>
            </a:r>
            <a:r>
              <a:rPr lang="ru-RU" sz="2000" dirty="0" smtClean="0"/>
              <a:t>Национального  реестра специалистов </a:t>
            </a:r>
            <a:r>
              <a:rPr lang="ru-RU" sz="2000" dirty="0"/>
              <a:t> </a:t>
            </a:r>
            <a:r>
              <a:rPr lang="ru-RU" sz="2000" dirty="0" smtClean="0"/>
              <a:t>и </a:t>
            </a:r>
            <a:r>
              <a:rPr lang="ru-RU" sz="2000" dirty="0"/>
              <a:t>руководителей </a:t>
            </a:r>
            <a:r>
              <a:rPr lang="ru-RU" sz="2000" dirty="0" smtClean="0"/>
              <a:t> в </a:t>
            </a:r>
            <a:r>
              <a:rPr lang="ru-RU" sz="2000" dirty="0"/>
              <a:t>области </a:t>
            </a:r>
            <a:r>
              <a:rPr lang="ru-RU" sz="2000" dirty="0" smtClean="0"/>
              <a:t> инженерных </a:t>
            </a:r>
            <a:r>
              <a:rPr lang="ru-RU" sz="2000" dirty="0"/>
              <a:t>изысканий и </a:t>
            </a:r>
            <a:r>
              <a:rPr lang="ru-RU" sz="2000" dirty="0" smtClean="0"/>
              <a:t>архитектурно -</a:t>
            </a:r>
            <a:r>
              <a:rPr lang="ru-RU" sz="2000" dirty="0"/>
              <a:t> </a:t>
            </a:r>
            <a:r>
              <a:rPr lang="ru-RU" sz="2000" dirty="0" smtClean="0"/>
              <a:t>строительного </a:t>
            </a:r>
            <a:r>
              <a:rPr lang="ru-RU" sz="2000" dirty="0"/>
              <a:t> </a:t>
            </a:r>
            <a:r>
              <a:rPr lang="ru-RU" sz="2000" dirty="0" smtClean="0"/>
              <a:t>проектирования, представляются </a:t>
            </a:r>
            <a:r>
              <a:rPr lang="ru-RU" sz="2000" dirty="0"/>
              <a:t>в заверенном виде.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48070" y="3452499"/>
            <a:ext cx="10088217" cy="22560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/>
              <a:t>Копия трудовой книжки должна быть заверена работодателем по текущему (последнему) месту работы или нотариусом. Копии остальных документов должны быть  заверены организацией или лицом, выдавшим такие документы, либо нотариусом.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76568" y="4349808"/>
            <a:ext cx="342901" cy="461473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092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2574" y="29243"/>
            <a:ext cx="1088334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5C9B"/>
                </a:solidFill>
              </a:rPr>
              <a:t>Требования квалификационных стандартов распространяются только на специалистов по организации архитектурно-строительного проектирования или на всех специалистов проектной организации - члена саморегулируемой организации. Если на всех специалистов, то каковы минимальные требования предъявляются к ним?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18031" y="2176890"/>
            <a:ext cx="2823542" cy="1361440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Требования квалификационных стандартов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790660" y="2574235"/>
            <a:ext cx="2773017" cy="46713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90660" y="2296610"/>
            <a:ext cx="26012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5C9B"/>
                </a:solidFill>
              </a:rPr>
              <a:t>3 мес. </a:t>
            </a:r>
            <a:r>
              <a:rPr lang="ru-RU" sz="1600" b="1" dirty="0">
                <a:solidFill>
                  <a:srgbClr val="005C9B"/>
                </a:solidFill>
              </a:rPr>
              <a:t>у</a:t>
            </a:r>
            <a:r>
              <a:rPr lang="ru-RU" sz="1600" b="1" dirty="0" smtClean="0">
                <a:solidFill>
                  <a:srgbClr val="005C9B"/>
                </a:solidFill>
              </a:rPr>
              <a:t>тверждение сро</a:t>
            </a:r>
            <a:endParaRPr lang="ru-RU" sz="1600" b="1" dirty="0">
              <a:solidFill>
                <a:srgbClr val="005C9B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65554" y="2238270"/>
            <a:ext cx="2823542" cy="1361440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Распространяют свое действие только на специалистов, включенных в НРС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4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805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cs typeface="Times New Roman" panose="02020603050405020304" pitchFamily="18" charset="0"/>
              </a:rPr>
              <a:t>Может ли руководитель организации быть </a:t>
            </a:r>
            <a:r>
              <a:rPr lang="ru-RU" sz="2400" b="1" dirty="0" smtClean="0">
                <a:cs typeface="Times New Roman" panose="02020603050405020304" pitchFamily="18" charset="0"/>
              </a:rPr>
              <a:t>специалистом, сведения о котором включены в НРС?</a:t>
            </a:r>
            <a:endParaRPr lang="ru-RU" sz="2400" b="1" dirty="0"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7970" y="2077278"/>
            <a:ext cx="1625047" cy="1441174"/>
          </a:xfrm>
          <a:prstGeom prst="roundRect">
            <a:avLst/>
          </a:prstGeom>
          <a:solidFill>
            <a:srgbClr val="005C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Руководитель организации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99790" y="1002890"/>
            <a:ext cx="6276557" cy="4953529"/>
          </a:xfrm>
          <a:prstGeom prst="roundRect">
            <a:avLst/>
          </a:prstGeom>
          <a:solidFill>
            <a:srgbClr val="005C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50" dirty="0" smtClean="0"/>
              <a:t>	</a:t>
            </a:r>
            <a:r>
              <a:rPr lang="ru-RU" sz="1300" b="1" dirty="0" smtClean="0"/>
              <a:t>В соответствии с частью 6 статьи 55.5-1</a:t>
            </a:r>
            <a:r>
              <a:rPr lang="ru-RU" sz="1300" b="1" baseline="30000" dirty="0" smtClean="0"/>
              <a:t> </a:t>
            </a:r>
            <a:r>
              <a:rPr lang="ru-RU" sz="1300" b="1" dirty="0" smtClean="0"/>
              <a:t> ГрК РФ сведения </a:t>
            </a:r>
            <a:r>
              <a:rPr lang="ru-RU" sz="1300" b="1" dirty="0"/>
              <a:t>о физическом лице</a:t>
            </a:r>
            <a:r>
              <a:rPr lang="ru-RU" sz="1300" b="1" dirty="0" smtClean="0"/>
              <a:t>, </a:t>
            </a:r>
            <a:r>
              <a:rPr lang="ru-RU" sz="1300" b="1" dirty="0"/>
              <a:t>включаются </a:t>
            </a:r>
            <a:r>
              <a:rPr lang="ru-RU" sz="1300" b="1" dirty="0" smtClean="0"/>
              <a:t>Национальным </a:t>
            </a:r>
            <a:r>
              <a:rPr lang="ru-RU" sz="1300" b="1" dirty="0"/>
              <a:t>объединением саморегулируемых организаций </a:t>
            </a:r>
            <a:r>
              <a:rPr lang="ru-RU" sz="1300" b="1" dirty="0" smtClean="0"/>
              <a:t>в </a:t>
            </a:r>
            <a:r>
              <a:rPr lang="ru-RU" sz="1300" b="1" dirty="0"/>
              <a:t>национальный реестр специалистов в области инженерных изысканий и архитектурно-строительного </a:t>
            </a:r>
            <a:r>
              <a:rPr lang="ru-RU" sz="1300" b="1" dirty="0" smtClean="0"/>
              <a:t>проектирования либо </a:t>
            </a:r>
            <a:r>
              <a:rPr lang="ru-RU" sz="1300" b="1" dirty="0"/>
              <a:t>в национальный реестр специалистов в области </a:t>
            </a:r>
            <a:r>
              <a:rPr lang="ru-RU" sz="1300" b="1" dirty="0" smtClean="0"/>
              <a:t>строительства </a:t>
            </a:r>
            <a:r>
              <a:rPr lang="ru-RU" sz="1300" b="1" dirty="0"/>
              <a:t>на основании заявления такого лица при условии его соответствия следующим минимальным требованиям:</a:t>
            </a:r>
          </a:p>
          <a:p>
            <a:pPr algn="just"/>
            <a:r>
              <a:rPr lang="ru-RU" sz="1300" b="1" dirty="0"/>
              <a:t>1) наличие высшего образования по профессии, специальности или направлению подготовки в области строительства;</a:t>
            </a:r>
          </a:p>
          <a:p>
            <a:pPr algn="just"/>
            <a:r>
              <a:rPr lang="ru-RU" sz="1300" b="1" dirty="0"/>
              <a:t>2) наличие стажа работы соответственно в организациях, выполняющих инженерные изыскания, осуществляющих подготовку проектной документации, строительство, реконструкцию, капитальный ремонт объектов капитального строительства на инженерных должностях не менее чем три года;</a:t>
            </a:r>
          </a:p>
          <a:p>
            <a:pPr algn="just"/>
            <a:r>
              <a:rPr lang="ru-RU" sz="1300" b="1" dirty="0"/>
              <a:t>3) наличие общего трудового стажа по профессии, специальности или направлению подготовки в области строительства не менее чем десять лет;</a:t>
            </a:r>
          </a:p>
          <a:p>
            <a:pPr algn="just"/>
            <a:r>
              <a:rPr lang="ru-RU" sz="1300" b="1" dirty="0"/>
              <a:t>4) повышение квалификации специалиста по направлению подготовки в области строительства не реже одного раза в пять лет;</a:t>
            </a:r>
          </a:p>
          <a:p>
            <a:pPr algn="just"/>
            <a:r>
              <a:rPr lang="ru-RU" sz="1300" b="1" dirty="0"/>
              <a:t>5) наличие разрешения на работу (для иностранных граждан).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257180" y="2179154"/>
            <a:ext cx="1808921" cy="1237421"/>
          </a:xfrm>
          <a:prstGeom prst="roundRect">
            <a:avLst/>
          </a:prstGeom>
          <a:solidFill>
            <a:srgbClr val="005C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Включение в НРС</a:t>
            </a:r>
          </a:p>
        </p:txBody>
      </p:sp>
      <p:sp>
        <p:nvSpPr>
          <p:cNvPr id="8" name="Плюс 7"/>
          <p:cNvSpPr/>
          <p:nvPr/>
        </p:nvSpPr>
        <p:spPr>
          <a:xfrm>
            <a:off x="2862468" y="2618960"/>
            <a:ext cx="437322" cy="467139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ашивка 8"/>
          <p:cNvSpPr/>
          <p:nvPr/>
        </p:nvSpPr>
        <p:spPr>
          <a:xfrm>
            <a:off x="9576348" y="2514598"/>
            <a:ext cx="606288" cy="675861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7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Обязательно ли наличие 2-х специалистов в случае, если ИП и руководитель ЮЛ самостоятельно организует выполнение инженерных изысканий, подготовку проектной документации? 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22512" y="2431358"/>
            <a:ext cx="2703445" cy="156955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5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5C9B"/>
                </a:solidFill>
              </a:rPr>
              <a:t>Разъяснения Минстроя России от 17.10.2016 № 34124</a:t>
            </a:r>
            <a:r>
              <a:rPr lang="en-US" b="1" dirty="0" smtClean="0">
                <a:solidFill>
                  <a:srgbClr val="005C9B"/>
                </a:solidFill>
              </a:rPr>
              <a:t>/</a:t>
            </a:r>
            <a:r>
              <a:rPr lang="ru-RU" b="1" dirty="0" smtClean="0">
                <a:solidFill>
                  <a:srgbClr val="005C9B"/>
                </a:solidFill>
              </a:rPr>
              <a:t>02</a:t>
            </a:r>
            <a:endParaRPr lang="ru-RU" b="1" dirty="0">
              <a:solidFill>
                <a:srgbClr val="005C9B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50904" y="1128044"/>
            <a:ext cx="7106477" cy="4700187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5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5C9B"/>
                </a:solidFill>
              </a:rPr>
              <a:t>В </a:t>
            </a:r>
            <a:r>
              <a:rPr lang="ru-RU" b="1" dirty="0">
                <a:solidFill>
                  <a:srgbClr val="005C9B"/>
                </a:solidFill>
              </a:rPr>
              <a:t>силу пункта 1 части 6 статьи 55.5 Кодекса в редакции Федерального закона N 372-ФЗ индивидуальный предприниматель или руководитель юридического лица может самостоятельно осуществлять организацию выполнения инженерных изысканий, подготовку проектной документации, строительство, реконструкцию и капитальный ремонт объектов капитального строительства без привлечения специалистов, указанных в части 1 статьи 55.5-1 </a:t>
            </a:r>
            <a:r>
              <a:rPr lang="ru-RU" b="1" dirty="0" err="1" smtClean="0">
                <a:solidFill>
                  <a:srgbClr val="005C9B"/>
                </a:solidFill>
              </a:rPr>
              <a:t>ГрК</a:t>
            </a:r>
            <a:r>
              <a:rPr lang="ru-RU" b="1" dirty="0" smtClean="0">
                <a:solidFill>
                  <a:srgbClr val="005C9B"/>
                </a:solidFill>
              </a:rPr>
              <a:t> РФ в </a:t>
            </a:r>
            <a:r>
              <a:rPr lang="ru-RU" b="1" dirty="0">
                <a:solidFill>
                  <a:srgbClr val="005C9B"/>
                </a:solidFill>
              </a:rPr>
              <a:t>редакции Федерального закона N 372-ФЗ, с соблюдением квалификационных требований, установленных не ниже минимальных, предусмотренных в пункте 1 части 6 статьи </a:t>
            </a:r>
            <a:r>
              <a:rPr lang="ru-RU" b="1" dirty="0" smtClean="0">
                <a:solidFill>
                  <a:srgbClr val="005C9B"/>
                </a:solidFill>
              </a:rPr>
              <a:t>55.5</a:t>
            </a:r>
            <a:endParaRPr lang="ru-RU" b="1" dirty="0">
              <a:solidFill>
                <a:srgbClr val="005C9B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4035287" y="2738230"/>
            <a:ext cx="556590" cy="864704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7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/>
              <a:t>Может ли 1 специалист, работающий в организации, осуществляющей организацию работ по выполнению инженерных изысканий, подготовки проектной документации, строительству быть заявлен в 2 национальных реестра</a:t>
            </a:r>
            <a:endParaRPr lang="ru-RU" sz="1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11965" y="2753141"/>
            <a:ext cx="2315818" cy="675861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5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5C9B"/>
                </a:solidFill>
              </a:rPr>
              <a:t>Специалист</a:t>
            </a:r>
            <a:endParaRPr lang="ru-RU" b="1" dirty="0">
              <a:solidFill>
                <a:srgbClr val="005C9B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97486" y="1387019"/>
            <a:ext cx="2696817" cy="136612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5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5C9B"/>
                </a:solidFill>
              </a:rPr>
              <a:t>Внесение сведений.</a:t>
            </a:r>
          </a:p>
          <a:p>
            <a:pPr algn="ctr"/>
            <a:r>
              <a:rPr lang="ru-RU" sz="1600" b="1" dirty="0" smtClean="0">
                <a:solidFill>
                  <a:srgbClr val="005C9B"/>
                </a:solidFill>
              </a:rPr>
              <a:t>Вид осуществляемых работ – организация работ по строительству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97487" y="3698411"/>
            <a:ext cx="2696816" cy="1328532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5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5C9B"/>
                </a:solidFill>
              </a:rPr>
              <a:t>Внесение сведений. Организация работ по выполнению ИИ или подготовке проектной документации</a:t>
            </a:r>
            <a:endParaRPr lang="ru-RU" sz="1600" b="1" dirty="0">
              <a:solidFill>
                <a:srgbClr val="005C9B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20724757">
            <a:off x="3640588" y="2200680"/>
            <a:ext cx="2489460" cy="2555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120358">
            <a:off x="3632955" y="3768229"/>
            <a:ext cx="2542637" cy="2555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rot="20806910">
            <a:off x="3616536" y="1919597"/>
            <a:ext cx="1896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5C9B"/>
                </a:solidFill>
              </a:rPr>
              <a:t>Документы в НРС</a:t>
            </a:r>
            <a:endParaRPr lang="ru-RU" sz="1600" dirty="0">
              <a:solidFill>
                <a:srgbClr val="005C9B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755785">
            <a:off x="3628068" y="2474767"/>
            <a:ext cx="2257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5C9B"/>
                </a:solidFill>
              </a:rPr>
              <a:t>в отрасли строительства</a:t>
            </a:r>
            <a:endParaRPr lang="ru-RU" sz="1400" dirty="0">
              <a:solidFill>
                <a:srgbClr val="005C9B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116152">
            <a:off x="3962065" y="3389493"/>
            <a:ext cx="18966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5C9B"/>
                </a:solidFill>
              </a:rPr>
              <a:t>Документы в НРС</a:t>
            </a:r>
            <a:endParaRPr lang="ru-RU" sz="1600" dirty="0">
              <a:solidFill>
                <a:srgbClr val="005C9B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120948">
            <a:off x="3484732" y="4035926"/>
            <a:ext cx="2629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5C9B"/>
                </a:solidFill>
              </a:rPr>
              <a:t>в отрасли ИИ и арх. – строит.</a:t>
            </a:r>
          </a:p>
          <a:p>
            <a:r>
              <a:rPr lang="ru-RU" sz="1400" dirty="0" smtClean="0">
                <a:solidFill>
                  <a:srgbClr val="005C9B"/>
                </a:solidFill>
              </a:rPr>
              <a:t> проектирования</a:t>
            </a:r>
            <a:endParaRPr lang="ru-RU" sz="1400" dirty="0">
              <a:solidFill>
                <a:srgbClr val="005C9B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11779" y="5521979"/>
            <a:ext cx="6855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Письмо Минстроя России от 07.12.2016 № 41596-ог</a:t>
            </a:r>
            <a:r>
              <a:rPr lang="en-US" b="1" dirty="0" smtClean="0">
                <a:solidFill>
                  <a:srgbClr val="FF0000"/>
                </a:solidFill>
              </a:rPr>
              <a:t>/08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4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Обязательно ли иметь высшее образование в строительстве, что делать специалистам со смежным образованием </a:t>
            </a:r>
            <a:endParaRPr lang="ru-RU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7970" y="1965461"/>
            <a:ext cx="2281030" cy="1078397"/>
          </a:xfrm>
          <a:prstGeom prst="roundRect">
            <a:avLst/>
          </a:prstGeom>
          <a:solidFill>
            <a:srgbClr val="005C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Специалист со смежным образованием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55974" y="1387747"/>
            <a:ext cx="6490252" cy="2123227"/>
          </a:xfrm>
          <a:prstGeom prst="roundRect">
            <a:avLst/>
          </a:prstGeom>
          <a:solidFill>
            <a:srgbClr val="005C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Приказ Минстроя России «О </a:t>
            </a:r>
            <a:r>
              <a:rPr lang="ru-RU" sz="1400" dirty="0"/>
              <a:t>порядке ведения национального реестра специалистов в области инженерных изысканий и архитектурно-строительного проектирования, национального реестра специалистов в области строительства, включения в такие реестры сведений о физических лицах и исключения таких сведений, внесения изменений в сведения о физическом лице, включенные в такие реестры, а также о перечне направлений подготовки специалистов в области строительства</a:t>
            </a:r>
            <a:r>
              <a:rPr lang="ru-RU" sz="1400" dirty="0" smtClean="0"/>
              <a:t>»</a:t>
            </a:r>
          </a:p>
          <a:p>
            <a:pPr algn="ctr"/>
            <a:r>
              <a:rPr lang="ru-RU" sz="1400" dirty="0"/>
              <a:t>с</a:t>
            </a:r>
            <a:r>
              <a:rPr lang="ru-RU" sz="1400" dirty="0" smtClean="0"/>
              <a:t>одержит 285 специальностей,  в том числе смежных</a:t>
            </a:r>
            <a:endParaRPr lang="ru-RU" sz="14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657599" y="2375448"/>
            <a:ext cx="1719471" cy="33296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826083" y="2045580"/>
            <a:ext cx="1337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5C9B"/>
                </a:solidFill>
              </a:rPr>
              <a:t>Документы</a:t>
            </a:r>
            <a:endParaRPr lang="ru-RU" sz="1600" b="1" dirty="0">
              <a:solidFill>
                <a:srgbClr val="005C9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8909" y="2684465"/>
            <a:ext cx="2296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5C9B"/>
                </a:solidFill>
              </a:rPr>
              <a:t>д</a:t>
            </a:r>
            <a:r>
              <a:rPr lang="ru-RU" sz="1400" b="1" dirty="0" smtClean="0">
                <a:solidFill>
                  <a:srgbClr val="005C9B"/>
                </a:solidFill>
              </a:rPr>
              <a:t>ля внесения в реестр</a:t>
            </a:r>
            <a:endParaRPr lang="ru-RU" sz="1400" b="1" dirty="0">
              <a:solidFill>
                <a:srgbClr val="005C9B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 rot="5400000">
            <a:off x="8659492" y="3196472"/>
            <a:ext cx="418950" cy="1099367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24698" y="4060799"/>
            <a:ext cx="3352799" cy="1286451"/>
          </a:xfrm>
          <a:prstGeom prst="roundRect">
            <a:avLst/>
          </a:prstGeom>
          <a:solidFill>
            <a:srgbClr val="005C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Национальное объединение – внесение сведений в Реестр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065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Каким образом будут вноситься сведения в НРС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6810" y="1361655"/>
            <a:ext cx="2768051" cy="633623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Специалист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15776" y="1369107"/>
            <a:ext cx="2754800" cy="61872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СРО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153940" y="1354201"/>
            <a:ext cx="2643808" cy="63362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prstClr val="white"/>
                </a:solidFill>
              </a:rPr>
              <a:t>НОПРИЗ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6810" y="2316038"/>
            <a:ext cx="2867442" cy="2054905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prstClr val="white"/>
                </a:solidFill>
              </a:rPr>
              <a:t>Заявление о включении, </a:t>
            </a:r>
          </a:p>
          <a:p>
            <a:r>
              <a:rPr lang="ru-RU" sz="1600" dirty="0">
                <a:solidFill>
                  <a:prstClr val="white"/>
                </a:solidFill>
              </a:rPr>
              <a:t>изменении данных, </a:t>
            </a:r>
          </a:p>
          <a:p>
            <a:r>
              <a:rPr lang="ru-RU" sz="1600" dirty="0" smtClean="0">
                <a:solidFill>
                  <a:prstClr val="white"/>
                </a:solidFill>
              </a:rPr>
              <a:t>Исключении</a:t>
            </a:r>
          </a:p>
          <a:p>
            <a:endParaRPr lang="ru-RU" sz="1600" dirty="0">
              <a:solidFill>
                <a:prstClr val="white"/>
              </a:solidFill>
            </a:endParaRPr>
          </a:p>
          <a:p>
            <a:r>
              <a:rPr lang="ru-RU" sz="1600" dirty="0" smtClean="0">
                <a:solidFill>
                  <a:prstClr val="white"/>
                </a:solidFill>
              </a:rPr>
              <a:t>+</a:t>
            </a:r>
          </a:p>
          <a:p>
            <a:endParaRPr lang="ru-RU" sz="1600" dirty="0" smtClean="0">
              <a:solidFill>
                <a:prstClr val="white"/>
              </a:solidFill>
            </a:endParaRPr>
          </a:p>
          <a:p>
            <a:r>
              <a:rPr lang="ru-RU" sz="1600" dirty="0" smtClean="0">
                <a:solidFill>
                  <a:prstClr val="white"/>
                </a:solidFill>
              </a:rPr>
              <a:t>Пакет документов</a:t>
            </a:r>
            <a:endParaRPr lang="ru-RU" sz="1600" dirty="0">
              <a:solidFill>
                <a:prstClr val="white"/>
              </a:solidFill>
            </a:endParaRPr>
          </a:p>
          <a:p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76850" y="2316038"/>
            <a:ext cx="2832652" cy="596128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prstClr val="white"/>
                </a:solidFill>
              </a:rPr>
              <a:t>Прием заявлений и пакета документов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76850" y="3389796"/>
            <a:ext cx="2832652" cy="482287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>
                <a:solidFill>
                  <a:prstClr val="white"/>
                </a:solidFill>
              </a:rPr>
              <a:t>Первичная проверка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76850" y="4292894"/>
            <a:ext cx="2832652" cy="808707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prstClr val="white"/>
                </a:solidFill>
              </a:rPr>
              <a:t>Направление оригиналов в НОПРИЗ</a:t>
            </a:r>
            <a:endParaRPr lang="ru-RU" sz="1600" dirty="0">
              <a:solidFill>
                <a:prstClr val="white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613662" y="2978980"/>
            <a:ext cx="0" cy="4108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613662" y="3877080"/>
            <a:ext cx="0" cy="41081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9059518" y="2408693"/>
            <a:ext cx="2832652" cy="3007268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prstClr val="white"/>
                </a:solidFill>
              </a:rPr>
              <a:t>1. Включение сведений или внесение изменений </a:t>
            </a:r>
            <a:br>
              <a:rPr lang="ru-RU" sz="1600" b="1" dirty="0">
                <a:solidFill>
                  <a:prstClr val="white"/>
                </a:solidFill>
              </a:rPr>
            </a:br>
            <a:r>
              <a:rPr lang="ru-RU" sz="1600" b="1" dirty="0">
                <a:solidFill>
                  <a:prstClr val="white"/>
                </a:solidFill>
              </a:rPr>
              <a:t>в НРС</a:t>
            </a:r>
          </a:p>
          <a:p>
            <a:r>
              <a:rPr lang="ru-RU" sz="1600" b="1" dirty="0">
                <a:solidFill>
                  <a:prstClr val="white"/>
                </a:solidFill>
              </a:rPr>
              <a:t>2. Отказ во внесении изменений</a:t>
            </a:r>
          </a:p>
          <a:p>
            <a:endParaRPr lang="ru-RU" sz="1600" b="1" dirty="0">
              <a:solidFill>
                <a:prstClr val="white"/>
              </a:solidFill>
            </a:endParaRPr>
          </a:p>
          <a:p>
            <a:r>
              <a:rPr lang="ru-RU" sz="1600" i="1" dirty="0">
                <a:solidFill>
                  <a:prstClr val="white"/>
                </a:solidFill>
              </a:rPr>
              <a:t>3. Возврат на доработку</a:t>
            </a:r>
          </a:p>
          <a:p>
            <a:endParaRPr lang="ru-RU" sz="1600" i="1" dirty="0">
              <a:solidFill>
                <a:prstClr val="white"/>
              </a:solidFill>
            </a:endParaRPr>
          </a:p>
        </p:txBody>
      </p:sp>
      <p:cxnSp>
        <p:nvCxnSpPr>
          <p:cNvPr id="20" name="Прямая со стрелкой 19"/>
          <p:cNvCxnSpPr>
            <a:endCxn id="5" idx="1"/>
          </p:cNvCxnSpPr>
          <p:nvPr/>
        </p:nvCxnSpPr>
        <p:spPr>
          <a:xfrm flipV="1">
            <a:off x="4278795" y="1678467"/>
            <a:ext cx="1036981" cy="82330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8131443" y="1882984"/>
            <a:ext cx="976114" cy="296123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8885583" y="4529039"/>
            <a:ext cx="0" cy="15537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2770531" y="6082748"/>
            <a:ext cx="611505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770531" y="4538978"/>
            <a:ext cx="0" cy="15537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0"/>
          </p:cNvCxnSpPr>
          <p:nvPr/>
        </p:nvCxnSpPr>
        <p:spPr>
          <a:xfrm flipH="1" flipV="1">
            <a:off x="2720835" y="845642"/>
            <a:ext cx="1" cy="51601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720835" y="845642"/>
            <a:ext cx="759393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0314774" y="845642"/>
            <a:ext cx="17091" cy="50855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8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Какие действия необходимо предпринять СРО для получение статуса Оператора? </a:t>
            </a:r>
            <a:endParaRPr lang="ru-RU" sz="2000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162" y="4148015"/>
            <a:ext cx="2498366" cy="85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268624" y="1685727"/>
            <a:ext cx="4281443" cy="1000354"/>
          </a:xfrm>
          <a:prstGeom prst="rect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СРО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409346" y="3674830"/>
            <a:ext cx="1819" cy="43557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5250" y="2806219"/>
            <a:ext cx="5033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56AC"/>
                </a:solidFill>
              </a:rPr>
              <a:t>З</a:t>
            </a:r>
            <a:r>
              <a:rPr lang="ru-RU" sz="1600" b="1" dirty="0" smtClean="0">
                <a:solidFill>
                  <a:srgbClr val="0056AC"/>
                </a:solidFill>
              </a:rPr>
              <a:t>аявление </a:t>
            </a:r>
            <a:r>
              <a:rPr lang="ru-RU" sz="1600" b="1" dirty="0">
                <a:solidFill>
                  <a:srgbClr val="0056AC"/>
                </a:solidFill>
              </a:rPr>
              <a:t>о </a:t>
            </a:r>
            <a:r>
              <a:rPr lang="ru-RU" sz="1600" b="1" dirty="0" smtClean="0">
                <a:solidFill>
                  <a:srgbClr val="0056AC"/>
                </a:solidFill>
              </a:rPr>
              <a:t>волеизъявлении</a:t>
            </a:r>
          </a:p>
          <a:p>
            <a:pPr algn="ctr"/>
            <a:r>
              <a:rPr lang="ru-RU" sz="1600" b="1" dirty="0" smtClean="0">
                <a:solidFill>
                  <a:srgbClr val="0056AC"/>
                </a:solidFill>
              </a:rPr>
              <a:t>выступить оператором по приему </a:t>
            </a:r>
          </a:p>
          <a:p>
            <a:pPr algn="ctr"/>
            <a:r>
              <a:rPr lang="ru-RU" sz="1600" b="1" dirty="0" smtClean="0">
                <a:solidFill>
                  <a:srgbClr val="0056AC"/>
                </a:solidFill>
              </a:rPr>
              <a:t>документов</a:t>
            </a:r>
            <a:endParaRPr lang="ru-RU" sz="1600" b="1" dirty="0">
              <a:solidFill>
                <a:srgbClr val="0056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Какие документы необходимо представлять на специалиста для включения в реестр в области инженерных изысканий и архитектурно-строительного проектирования?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30016" y="1227483"/>
            <a:ext cx="626165" cy="39259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30016" y="1962206"/>
            <a:ext cx="626166" cy="43235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30016" y="2699495"/>
            <a:ext cx="626166" cy="4124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30016" y="3424541"/>
            <a:ext cx="626166" cy="40750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30016" y="4144618"/>
            <a:ext cx="626166" cy="39756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30016" y="4740965"/>
            <a:ext cx="626166" cy="38762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30016" y="5360504"/>
            <a:ext cx="626166" cy="38762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613991" y="1247361"/>
            <a:ext cx="9179205" cy="3444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Заявление на включение в НРС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13991" y="1962206"/>
            <a:ext cx="9179205" cy="4422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о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высшем образовании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13985" y="2713161"/>
            <a:ext cx="9179211" cy="39880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наличие трудового стажа (</a:t>
            </a:r>
            <a:r>
              <a:rPr lang="ru-RU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тр.книжка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выписка из ЕГРИП, </a:t>
            </a:r>
            <a:r>
              <a:rPr lang="ru-RU" sz="1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тр.договоры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13989" y="3420656"/>
            <a:ext cx="9179207" cy="46286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удостоверения о повышении квалификации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613991" y="4144618"/>
            <a:ext cx="9179205" cy="3444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Копия разрешения на работу/патент (для иностранных граждан)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613987" y="4784145"/>
            <a:ext cx="9179209" cy="3444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Справка об отсутствии судимости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613986" y="5403684"/>
            <a:ext cx="9179210" cy="34444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Согласие на обработку персональных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425347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24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2000" b="1" dirty="0"/>
              <a:t>Схема действий по  наполнению Национального реестра специалистов </a:t>
            </a:r>
            <a:r>
              <a:rPr lang="ru-RU" sz="2000" b="1" dirty="0" smtClean="0"/>
              <a:t>в области инженерных изысканий и архитектурно-строительного проектирования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9269" y="1118151"/>
            <a:ext cx="3091069" cy="5267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Блок технический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17843" y="1118151"/>
            <a:ext cx="8478080" cy="526774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Блок методологии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617844" y="1898374"/>
            <a:ext cx="8478080" cy="1681584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30.04.2017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Приказа Минстроя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ведении НРС,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 Перечень направлений подготовки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(285)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17846" y="3833694"/>
            <a:ext cx="8478077" cy="1285677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01.05.2017</a:t>
            </a: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Разработка Положения о ведении Реестра (внутренний документ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НОПРИЗ, размещен на сайте НОПРИЗ 14.02.1017г.);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Разработка Положения об обработке персональных данных;</a:t>
            </a: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	Разработка Положения о хранении документов (ведении архива).</a:t>
            </a:r>
          </a:p>
          <a:p>
            <a:pPr lvl="0"/>
            <a:r>
              <a:rPr lang="ru-RU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Исп: НОПРИЗ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71529" y="5496338"/>
            <a:ext cx="8212508" cy="801912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01.04.2017 (в тестовом режиме)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Национального реестра специалистов в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области инженерных изысканий и архитектурно-строительного проектирования 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9270" y="1898374"/>
            <a:ext cx="3091068" cy="1590261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31.12.16</a:t>
            </a: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технического задания</a:t>
            </a:r>
          </a:p>
          <a:p>
            <a:pPr lvl="0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Исп:  НОПРИЗ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9270" y="3833694"/>
            <a:ext cx="3091068" cy="1409916"/>
          </a:xfrm>
          <a:prstGeom prst="rect">
            <a:avLst/>
          </a:prstGeom>
          <a:solidFill>
            <a:srgbClr val="005C9B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31.03.17</a:t>
            </a:r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программного обеспечения НРС 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431235" y="1644925"/>
            <a:ext cx="0" cy="2534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638609" y="1644925"/>
            <a:ext cx="0" cy="2534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431235" y="3488635"/>
            <a:ext cx="0" cy="34477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727672" y="3579958"/>
            <a:ext cx="0" cy="2534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464366" y="5260285"/>
            <a:ext cx="0" cy="25344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934777" y="5119371"/>
            <a:ext cx="6627" cy="4001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727672" y="5103635"/>
            <a:ext cx="6627" cy="40016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3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сновная">
      <a:majorFont>
        <a:latin typeface="DINCyr-Medium"/>
        <a:ea typeface=""/>
        <a:cs typeface=""/>
      </a:majorFont>
      <a:minorFont>
        <a:latin typeface="DINCyr-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сновная">
      <a:majorFont>
        <a:latin typeface="DINCyr-Medium"/>
        <a:ea typeface=""/>
        <a:cs typeface=""/>
      </a:majorFont>
      <a:minorFont>
        <a:latin typeface="DINCyr-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</TotalTime>
  <Words>1013</Words>
  <Application>Microsoft Office PowerPoint</Application>
  <PresentationFormat>Произвольный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Специальное оформление</vt:lpstr>
      <vt:lpstr>1_Специальное оформление</vt:lpstr>
      <vt:lpstr> НРС. Вопросы саморегулируемых организаций  Докладчик: директор Департамента по законодательному и правовому обеспечению НОПРИЗ Васильева Ю.В.</vt:lpstr>
      <vt:lpstr>Может ли руководитель организации быть специалистом, сведения о котором включены в НРС?</vt:lpstr>
      <vt:lpstr>Обязательно ли наличие 2-х специалистов в случае, если ИП и руководитель ЮЛ самостоятельно организует выполнение инженерных изысканий, подготовку проектной документации? </vt:lpstr>
      <vt:lpstr>Может ли 1 специалист, работающий в организации, осуществляющей организацию работ по выполнению инженерных изысканий, подготовки проектной документации, строительству быть заявлен в 2 национальных реестра</vt:lpstr>
      <vt:lpstr>Обязательно ли иметь высшее образование в строительстве, что делать специалистам со смежным образованием </vt:lpstr>
      <vt:lpstr>Каким образом будут вноситься сведения в НРС</vt:lpstr>
      <vt:lpstr>Какие действия необходимо предпринять СРО для получение статуса Оператора? </vt:lpstr>
      <vt:lpstr>Какие документы необходимо представлять на специалиста для включения в реестр в области инженерных изысканий и архитектурно-строительного проектирования?</vt:lpstr>
      <vt:lpstr> Схема действий по  наполнению Национального реестра специалистов в области инженерных изысканий и архитектурно-строительного проектирования </vt:lpstr>
      <vt:lpstr>В соответствии с частью 1 статьи 555-1 ГрК РФ специалистом по организации ИИ и специалистом по организации арх. – строит. проектирования является ФЛ, которое осуществляет функции по трудовому договору в должности ГИП и ГАП. Обязательно ли со всеми специалистами заключать трудовой договор в должности ГИП и ГАП, в одной организации может быть по 10 ГИПов и ГАПов?</vt:lpstr>
      <vt:lpstr>Презентация PowerPoint</vt:lpstr>
      <vt:lpstr>Справка о судимости </vt:lpstr>
      <vt:lpstr>В каком виде представляются копии документов для внесения сведений в НРС?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Чесноков Сергей</dc:creator>
  <cp:lastModifiedBy>Sinkom</cp:lastModifiedBy>
  <cp:revision>102</cp:revision>
  <cp:lastPrinted>2017-04-06T12:18:12Z</cp:lastPrinted>
  <dcterms:created xsi:type="dcterms:W3CDTF">2016-07-25T12:17:44Z</dcterms:created>
  <dcterms:modified xsi:type="dcterms:W3CDTF">2017-04-07T09:00:39Z</dcterms:modified>
</cp:coreProperties>
</file>