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1"/>
  </p:sldMasterIdLst>
  <p:notesMasterIdLst>
    <p:notesMasterId r:id="rId13"/>
  </p:notesMasterIdLst>
  <p:sldIdLst>
    <p:sldId id="624" r:id="rId2"/>
    <p:sldId id="626" r:id="rId3"/>
    <p:sldId id="623" r:id="rId4"/>
    <p:sldId id="582" r:id="rId5"/>
    <p:sldId id="627" r:id="rId6"/>
    <p:sldId id="628" r:id="rId7"/>
    <p:sldId id="631" r:id="rId8"/>
    <p:sldId id="629" r:id="rId9"/>
    <p:sldId id="630" r:id="rId10"/>
    <p:sldId id="632" r:id="rId11"/>
    <p:sldId id="438" r:id="rId12"/>
  </p:sldIdLst>
  <p:sldSz cx="24384000" cy="13716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58A7"/>
    <a:srgbClr val="AD2217"/>
    <a:srgbClr val="F6800A"/>
    <a:srgbClr val="DF202C"/>
    <a:srgbClr val="0099CC"/>
    <a:srgbClr val="E7E8FD"/>
    <a:srgbClr val="DBDAF6"/>
    <a:srgbClr val="1D4F79"/>
    <a:srgbClr val="246498"/>
    <a:srgbClr val="FC9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6261" autoAdjust="0"/>
  </p:normalViewPr>
  <p:slideViewPr>
    <p:cSldViewPr snapToGrid="0">
      <p:cViewPr varScale="1">
        <p:scale>
          <a:sx n="59" d="100"/>
          <a:sy n="59" d="100"/>
        </p:scale>
        <p:origin x="28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Текущий объем строительства</c:v>
                </c:pt>
              </c:strCache>
            </c:strRef>
          </c:tx>
          <c:spPr>
            <a:solidFill>
              <a:srgbClr val="4758A7"/>
            </a:solidFill>
            <a:ln>
              <a:solidFill>
                <a:srgbClr val="4758A7"/>
              </a:solidFill>
            </a:ln>
            <a:effectLst/>
            <a:sp3d>
              <a:contourClr>
                <a:srgbClr val="4758A7"/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4758A7"/>
              </a:solidFill>
              <a:ln>
                <a:solidFill>
                  <a:srgbClr val="4758A7"/>
                </a:solidFill>
              </a:ln>
              <a:effectLst/>
              <a:sp3d>
                <a:contourClr>
                  <a:srgbClr val="4758A7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4758A7"/>
              </a:solidFill>
              <a:ln>
                <a:solidFill>
                  <a:srgbClr val="4758A7"/>
                </a:solidFill>
              </a:ln>
              <a:effectLst/>
              <a:sp3d>
                <a:contourClr>
                  <a:srgbClr val="4758A7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4758A7"/>
              </a:solidFill>
              <a:ln>
                <a:solidFill>
                  <a:srgbClr val="4758A7"/>
                </a:solidFill>
              </a:ln>
              <a:effectLst/>
              <a:sp3d>
                <a:contourClr>
                  <a:srgbClr val="4758A7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4758A7"/>
              </a:solidFill>
              <a:ln>
                <a:solidFill>
                  <a:srgbClr val="4758A7"/>
                </a:solidFill>
              </a:ln>
              <a:effectLst/>
              <a:sp3d>
                <a:contourClr>
                  <a:srgbClr val="4758A7"/>
                </a:contourClr>
              </a:sp3d>
            </c:spPr>
          </c:dPt>
          <c:dPt>
            <c:idx val="7"/>
            <c:invertIfNegative val="0"/>
            <c:bubble3D val="0"/>
            <c:spPr>
              <a:solidFill>
                <a:srgbClr val="4758A7"/>
              </a:solidFill>
              <a:ln>
                <a:solidFill>
                  <a:srgbClr val="4758A7"/>
                </a:solidFill>
              </a:ln>
              <a:effectLst/>
              <a:sp3d>
                <a:contourClr>
                  <a:srgbClr val="4758A7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9D-46CD-8330-E4A9B46200A2}"/>
              </c:ext>
            </c:extLst>
          </c:dPt>
          <c:dPt>
            <c:idx val="8"/>
            <c:invertIfNegative val="0"/>
            <c:bubble3D val="0"/>
            <c:spPr>
              <a:solidFill>
                <a:srgbClr val="DF202C"/>
              </a:solidFill>
              <a:ln>
                <a:solidFill>
                  <a:srgbClr val="DF202C"/>
                </a:solidFill>
              </a:ln>
              <a:effectLst/>
              <a:sp3d>
                <a:contourClr>
                  <a:srgbClr val="DF202C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2.3111424073656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278911001526566E-17"/>
                  <c:y val="-1.9462251851499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592027944284755E-3"/>
                  <c:y val="-3.4058940740124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2175065141941146E-2"/>
                  <c:y val="6.7317463181154405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4000" b="0" i="0" u="none" strike="noStrike" kern="1200" baseline="0">
                      <a:solidFill>
                        <a:schemeClr val="tx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5306759814282517E-4"/>
                  <c:y val="-3.4058940740124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5306759814282517E-4"/>
                  <c:y val="-3.4058940740124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1.9462251851499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592027944284755E-3"/>
                  <c:y val="-2.1895033332937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1826811721260069E-2"/>
                  <c:y val="-2.3255123644398801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4000" b="0" i="0" u="none" strike="noStrike" kern="1200" baseline="0">
                      <a:solidFill>
                        <a:schemeClr val="tx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-3.7708112962281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2122703925713007E-3"/>
                  <c:y val="-2.3111424073656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Ненецкий АО</c:v>
                </c:pt>
                <c:pt idx="1">
                  <c:v>Новгородская область</c:v>
                </c:pt>
                <c:pt idx="2">
                  <c:v>Псковская область</c:v>
                </c:pt>
                <c:pt idx="3">
                  <c:v>г. Санкт-Петербург</c:v>
                </c:pt>
                <c:pt idx="4">
                  <c:v>Архангельская область</c:v>
                </c:pt>
                <c:pt idx="5">
                  <c:v>респ. Карелия</c:v>
                </c:pt>
                <c:pt idx="6">
                  <c:v>Калининградская область</c:v>
                </c:pt>
                <c:pt idx="7">
                  <c:v>Вологодская область</c:v>
                </c:pt>
                <c:pt idx="8">
                  <c:v>Ленинградская область</c:v>
                </c:pt>
                <c:pt idx="9">
                  <c:v>респ. Коми</c:v>
                </c:pt>
                <c:pt idx="10">
                  <c:v>Мурманская область</c:v>
                </c:pt>
              </c:strCache>
            </c:str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0</c:v>
                </c:pt>
                <c:pt idx="1">
                  <c:v>51</c:v>
                </c:pt>
                <c:pt idx="2">
                  <c:v>254</c:v>
                </c:pt>
                <c:pt idx="3">
                  <c:v>11597</c:v>
                </c:pt>
                <c:pt idx="4">
                  <c:v>511</c:v>
                </c:pt>
                <c:pt idx="5">
                  <c:v>223</c:v>
                </c:pt>
                <c:pt idx="6">
                  <c:v>1279</c:v>
                </c:pt>
                <c:pt idx="7">
                  <c:v>738</c:v>
                </c:pt>
                <c:pt idx="8">
                  <c:v>2713</c:v>
                </c:pt>
                <c:pt idx="9">
                  <c:v>90</c:v>
                </c:pt>
                <c:pt idx="1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9D-46CD-8330-E4A9B46200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8996744"/>
        <c:axId val="158992432"/>
        <c:axId val="0"/>
      </c:bar3DChart>
      <c:catAx>
        <c:axId val="15899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4758A7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RU"/>
          </a:p>
        </c:txPr>
        <c:crossAx val="158992432"/>
        <c:crosses val="autoZero"/>
        <c:auto val="1"/>
        <c:lblAlgn val="ctr"/>
        <c:lblOffset val="100"/>
        <c:noMultiLvlLbl val="0"/>
      </c:catAx>
      <c:valAx>
        <c:axId val="1589924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58996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6336770405740586E-2"/>
          <c:y val="8.1835187369286543E-3"/>
          <c:w val="0.90146586814975072"/>
          <c:h val="0.103967094951799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4758A7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24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52125632472724E-3"/>
          <c:y val="0.15166657791236315"/>
          <c:w val="0.58082771878825146"/>
          <c:h val="0.750319654460782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4758A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DE-4C4E-8242-56E20C77C16D}"/>
              </c:ext>
            </c:extLst>
          </c:dPt>
          <c:dPt>
            <c:idx val="1"/>
            <c:bubble3D val="0"/>
            <c:spPr>
              <a:solidFill>
                <a:srgbClr val="0099C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DE-4C4E-8242-56E20C77C16D}"/>
              </c:ext>
            </c:extLst>
          </c:dPt>
          <c:dPt>
            <c:idx val="2"/>
            <c:bubble3D val="0"/>
            <c:spPr>
              <a:solidFill>
                <a:srgbClr val="DF202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DE-4C4E-8242-56E20C77C16D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0DE-4C4E-8242-56E20C77C16D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0DE-4C4E-8242-56E20C77C16D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0DE-4C4E-8242-56E20C77C16D}"/>
              </c:ext>
            </c:extLst>
          </c:dPt>
          <c:cat>
            <c:strRef>
              <c:f>Лист1!$A$2:$A$4</c:f>
              <c:strCache>
                <c:ptCount val="3"/>
                <c:pt idx="0">
                  <c:v>По старым правилам</c:v>
                </c:pt>
                <c:pt idx="1">
                  <c:v>Проектное финансирование</c:v>
                </c:pt>
                <c:pt idx="2">
                  <c:v>Иные источники финансирования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11473</c:v>
                </c:pt>
                <c:pt idx="1">
                  <c:v>5593</c:v>
                </c:pt>
                <c:pt idx="2">
                  <c:v>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0DE-4C4E-8242-56E20C77C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244732488553253"/>
          <c:y val="0.24973593278568038"/>
          <c:w val="0.32312805286105023"/>
          <c:h val="0.500528023254146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4758A7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040291433118706E-2"/>
          <c:y val="2.8189245801412331E-2"/>
          <c:w val="0.94165030217519541"/>
          <c:h val="0.91002251069315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цель 2019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innerShdw blurRad="114300">
                <a:schemeClr val="accent1">
                  <a:shade val="58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94-4A7C-B833-57EE1BED10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shade val="86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94-4A7C-B833-57EE1BED10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цель 2020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innerShdw blurRad="114300">
                <a:schemeClr val="accent1">
                  <a:tint val="86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3284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01.08.2020</c:v>
                </c:pt>
              </c:strCache>
            </c:strRef>
          </c:tx>
          <c:spPr>
            <a:solidFill>
              <a:srgbClr val="4758A7"/>
            </a:solidFill>
            <a:ln>
              <a:noFill/>
            </a:ln>
            <a:effectLst>
              <a:innerShdw blurRad="114300">
                <a:schemeClr val="accent1">
                  <a:tint val="58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1153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8992824"/>
        <c:axId val="158990864"/>
      </c:barChart>
      <c:catAx>
        <c:axId val="158992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758A7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RU"/>
          </a:p>
        </c:txPr>
        <c:crossAx val="158990864"/>
        <c:crosses val="autoZero"/>
        <c:auto val="1"/>
        <c:lblAlgn val="ctr"/>
        <c:lblOffset val="100"/>
        <c:noMultiLvlLbl val="1"/>
      </c:catAx>
      <c:valAx>
        <c:axId val="158990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RU"/>
          </a:p>
        </c:txPr>
        <c:crossAx val="158992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2900820994042704E-2"/>
          <c:y val="0.94177747394993272"/>
          <c:w val="0.85131222102198367"/>
          <c:h val="5.62895485691946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4758A7"/>
          </a:solidFill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53119864008084E-2"/>
          <c:y val="1.9565567977401884E-2"/>
          <c:w val="0.94165030217519541"/>
          <c:h val="0.91002251069315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2020</c:v>
                </c:pt>
              </c:strCache>
            </c:strRef>
          </c:tx>
          <c:spPr>
            <a:solidFill>
              <a:srgbClr val="4758A7"/>
            </a:solidFill>
            <a:ln>
              <a:solidFill>
                <a:srgbClr val="4758A7"/>
              </a:solidFill>
            </a:ln>
            <a:effectLst>
              <a:innerShdw blurRad="114300">
                <a:schemeClr val="accent1">
                  <a:shade val="5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94-4A7C-B833-57EE1BED10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shade val="7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94-4A7C-B833-57EE1BED10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shade val="9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tint val="9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168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tint val="7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2025 и позднее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tint val="5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158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58995568"/>
        <c:axId val="158993608"/>
      </c:barChart>
      <c:catAx>
        <c:axId val="15899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758A7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RU"/>
          </a:p>
        </c:txPr>
        <c:crossAx val="158993608"/>
        <c:crosses val="autoZero"/>
        <c:auto val="1"/>
        <c:lblAlgn val="ctr"/>
        <c:lblOffset val="100"/>
        <c:noMultiLvlLbl val="1"/>
      </c:catAx>
      <c:valAx>
        <c:axId val="158993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RU"/>
          </a:p>
        </c:txPr>
        <c:crossAx val="15899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5016182995345043E-2"/>
          <c:y val="0.94177747394993272"/>
          <c:w val="0.92326488064952916"/>
          <c:h val="4.50543385006263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4758A7"/>
          </a:solidFill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24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52125632472724E-3"/>
          <c:y val="0.15166657791236315"/>
          <c:w val="0.58082771878825146"/>
          <c:h val="0.750319654460782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4758A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DE-4C4E-8242-56E20C77C16D}"/>
              </c:ext>
            </c:extLst>
          </c:dPt>
          <c:dPt>
            <c:idx val="1"/>
            <c:bubble3D val="0"/>
            <c:spPr>
              <a:solidFill>
                <a:srgbClr val="0099C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DE-4C4E-8242-56E20C77C16D}"/>
              </c:ext>
            </c:extLst>
          </c:dPt>
          <c:dPt>
            <c:idx val="2"/>
            <c:bubble3D val="0"/>
            <c:spPr>
              <a:solidFill>
                <a:srgbClr val="DF202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DE-4C4E-8242-56E20C77C16D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0DE-4C4E-8242-56E20C77C16D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0DE-4C4E-8242-56E20C77C16D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0DE-4C4E-8242-56E20C77C16D}"/>
              </c:ext>
            </c:extLst>
          </c:dPt>
          <c:cat>
            <c:strRef>
              <c:f>Лист1!$A$2:$A$4</c:f>
              <c:strCache>
                <c:ptCount val="3"/>
                <c:pt idx="0">
                  <c:v>По старым правилам</c:v>
                </c:pt>
                <c:pt idx="1">
                  <c:v>Проектное финансирование</c:v>
                </c:pt>
                <c:pt idx="2">
                  <c:v>Иные источники финансирования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1570</c:v>
                </c:pt>
                <c:pt idx="1">
                  <c:v>967</c:v>
                </c:pt>
                <c:pt idx="2">
                  <c:v>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0DE-4C4E-8242-56E20C77C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244732488553253"/>
          <c:y val="0.24973593278568038"/>
          <c:w val="0.32312805286105023"/>
          <c:h val="0.500528023254146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4758A7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260805738512379E-2"/>
          <c:y val="0.10506548202236315"/>
          <c:w val="0.43098737015573296"/>
          <c:h val="0.789907439025817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B5-4360-B5D4-E2227A3D0A6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B5-4360-B5D4-E2227A3D0A6C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EB5-4360-B5D4-E2227A3D0A6C}"/>
              </c:ext>
            </c:extLst>
          </c:dPt>
          <c:dPt>
            <c:idx val="3"/>
            <c:bubble3D val="0"/>
            <c:spPr>
              <a:solidFill>
                <a:srgbClr val="F6800A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EB5-4360-B5D4-E2227A3D0A6C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EB5-4360-B5D4-E2227A3D0A6C}"/>
              </c:ext>
            </c:extLst>
          </c:dPt>
          <c:dPt>
            <c:idx val="5"/>
            <c:bubble3D val="0"/>
            <c:spPr>
              <a:solidFill>
                <a:srgbClr val="AD2217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EB5-4360-B5D4-E2227A3D0A6C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8"/>
            <c:bubble3D val="0"/>
            <c:spPr>
              <a:solidFill>
                <a:srgbClr val="00662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9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10"/>
            <c:bubble3D val="0"/>
            <c:spPr>
              <a:solidFill>
                <a:srgbClr val="DA3221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-5.6639186303469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5758499829835023E-4"/>
                  <c:y val="-1.381458691408914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9.2843865330290707E-4"/>
                  <c:y val="1.5521775542311409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Сбербанк: 256 тыс.кв.м</c:v>
                </c:pt>
                <c:pt idx="1">
                  <c:v>Банк.Дом.рф: 229 тыс.кв.м</c:v>
                </c:pt>
                <c:pt idx="2">
                  <c:v>ВТБ: 208 тыс.кв.м</c:v>
                </c:pt>
                <c:pt idx="3">
                  <c:v>Райффайзен банк: 118 тыс.кв.м</c:v>
                </c:pt>
                <c:pt idx="4">
                  <c:v>Банк ГПБ: 69 тыс.кв.м</c:v>
                </c:pt>
                <c:pt idx="5">
                  <c:v>АБ "РОССИЯ": 39 тыс.кв.м</c:v>
                </c:pt>
                <c:pt idx="6">
                  <c:v>Банк Санкт-Петербург: 30 тыс.кв.м</c:v>
                </c:pt>
                <c:pt idx="7">
                  <c:v>Открытие: 17 тыс.кв.м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256</c:v>
                </c:pt>
                <c:pt idx="1">
                  <c:v>229</c:v>
                </c:pt>
                <c:pt idx="2">
                  <c:v>208</c:v>
                </c:pt>
                <c:pt idx="3">
                  <c:v>118</c:v>
                </c:pt>
                <c:pt idx="4">
                  <c:v>69</c:v>
                </c:pt>
                <c:pt idx="5">
                  <c:v>39</c:v>
                </c:pt>
                <c:pt idx="6">
                  <c:v>30</c:v>
                </c:pt>
                <c:pt idx="7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EB5-4360-B5D4-E2227A3D0A6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916189891797582"/>
          <c:y val="7.9066601851369614E-2"/>
          <c:w val="0.42484367589490157"/>
          <c:h val="0.851053785949134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2029E5-3B61-45F0-A622-F4D55AD5F2C3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</dgm:pt>
    <dgm:pt modelId="{F001E6C3-FF74-478A-A0C5-296C1401184D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 smtClean="0">
              <a:latin typeface="Georgia" panose="02040502050405020303" pitchFamily="18" charset="0"/>
            </a:rPr>
            <a:t>Сбор данных</a:t>
          </a:r>
          <a:endParaRPr lang="ru-RU" b="1" dirty="0">
            <a:latin typeface="Georgia" panose="02040502050405020303" pitchFamily="18" charset="0"/>
          </a:endParaRPr>
        </a:p>
      </dgm:t>
    </dgm:pt>
    <dgm:pt modelId="{E980E437-3BA3-447B-8896-EEA212A55458}" type="parTrans" cxnId="{81176697-90ED-4572-AED9-2E5BD8DE4545}">
      <dgm:prSet/>
      <dgm:spPr/>
      <dgm:t>
        <a:bodyPr/>
        <a:lstStyle/>
        <a:p>
          <a:endParaRPr lang="ru-RU" b="1"/>
        </a:p>
      </dgm:t>
    </dgm:pt>
    <dgm:pt modelId="{6AEC320A-14BC-4405-A42A-980F9EFBC6A1}" type="sibTrans" cxnId="{81176697-90ED-4572-AED9-2E5BD8DE4545}">
      <dgm:prSet/>
      <dgm:spPr/>
      <dgm:t>
        <a:bodyPr/>
        <a:lstStyle/>
        <a:p>
          <a:endParaRPr lang="ru-RU" b="1"/>
        </a:p>
      </dgm:t>
    </dgm:pt>
    <dgm:pt modelId="{1BC5CB52-09C9-4AF0-9D0F-7D1E3CBAAC8C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 smtClean="0">
              <a:latin typeface="Georgia" panose="02040502050405020303" pitchFamily="18" charset="0"/>
            </a:rPr>
            <a:t>Мониторинг / Опросы</a:t>
          </a:r>
          <a:endParaRPr lang="ru-RU" b="1" dirty="0">
            <a:latin typeface="Georgia" panose="02040502050405020303" pitchFamily="18" charset="0"/>
          </a:endParaRPr>
        </a:p>
      </dgm:t>
    </dgm:pt>
    <dgm:pt modelId="{18FC7768-EA0C-41CD-92B3-DE38BFD64609}" type="parTrans" cxnId="{5B1E6FA2-C2B9-4C49-88A0-A2B0CF6329CC}">
      <dgm:prSet/>
      <dgm:spPr/>
      <dgm:t>
        <a:bodyPr/>
        <a:lstStyle/>
        <a:p>
          <a:endParaRPr lang="ru-RU" b="1"/>
        </a:p>
      </dgm:t>
    </dgm:pt>
    <dgm:pt modelId="{273F737D-35FF-480B-AD05-88F92E6C0A22}" type="sibTrans" cxnId="{5B1E6FA2-C2B9-4C49-88A0-A2B0CF6329CC}">
      <dgm:prSet/>
      <dgm:spPr/>
      <dgm:t>
        <a:bodyPr/>
        <a:lstStyle/>
        <a:p>
          <a:endParaRPr lang="ru-RU" b="1"/>
        </a:p>
      </dgm:t>
    </dgm:pt>
    <dgm:pt modelId="{C4790E08-B42B-4379-ADA9-4A9B810E7E67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 smtClean="0">
              <a:latin typeface="Georgia" panose="02040502050405020303" pitchFamily="18" charset="0"/>
            </a:rPr>
            <a:t>Выявление проблем</a:t>
          </a:r>
          <a:endParaRPr lang="ru-RU" b="1" dirty="0">
            <a:latin typeface="Georgia" panose="02040502050405020303" pitchFamily="18" charset="0"/>
          </a:endParaRPr>
        </a:p>
      </dgm:t>
    </dgm:pt>
    <dgm:pt modelId="{4F58E3C4-5C2F-4211-8231-236CF8C4CA46}" type="parTrans" cxnId="{B5B8A1C1-C0BA-44B0-A077-F037820E2E1F}">
      <dgm:prSet/>
      <dgm:spPr/>
      <dgm:t>
        <a:bodyPr/>
        <a:lstStyle/>
        <a:p>
          <a:endParaRPr lang="ru-RU" b="1"/>
        </a:p>
      </dgm:t>
    </dgm:pt>
    <dgm:pt modelId="{A1919D11-CF4C-4205-BD86-6A27AAFC5C63}" type="sibTrans" cxnId="{B5B8A1C1-C0BA-44B0-A077-F037820E2E1F}">
      <dgm:prSet/>
      <dgm:spPr/>
      <dgm:t>
        <a:bodyPr/>
        <a:lstStyle/>
        <a:p>
          <a:endParaRPr lang="ru-RU" b="1"/>
        </a:p>
      </dgm:t>
    </dgm:pt>
    <dgm:pt modelId="{5CC36C4F-970C-4E7C-9A0C-355FCCC341BD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 smtClean="0">
              <a:latin typeface="Georgia" panose="02040502050405020303" pitchFamily="18" charset="0"/>
            </a:rPr>
            <a:t>Разработка предложений</a:t>
          </a:r>
          <a:endParaRPr lang="ru-RU" b="1" dirty="0">
            <a:latin typeface="Georgia" panose="02040502050405020303" pitchFamily="18" charset="0"/>
          </a:endParaRPr>
        </a:p>
      </dgm:t>
    </dgm:pt>
    <dgm:pt modelId="{B7DF8DC7-BF58-4B6E-AAF9-5A0F4AD216C8}" type="parTrans" cxnId="{795501E6-779C-4E8E-8A25-AD841C5E9384}">
      <dgm:prSet/>
      <dgm:spPr/>
      <dgm:t>
        <a:bodyPr/>
        <a:lstStyle/>
        <a:p>
          <a:endParaRPr lang="ru-RU" b="1"/>
        </a:p>
      </dgm:t>
    </dgm:pt>
    <dgm:pt modelId="{EBCC0068-A949-41DC-94C5-687FB6A0EB11}" type="sibTrans" cxnId="{795501E6-779C-4E8E-8A25-AD841C5E9384}">
      <dgm:prSet/>
      <dgm:spPr/>
      <dgm:t>
        <a:bodyPr/>
        <a:lstStyle/>
        <a:p>
          <a:endParaRPr lang="ru-RU" b="1"/>
        </a:p>
      </dgm:t>
    </dgm:pt>
    <dgm:pt modelId="{C3DBD82D-4FFA-412E-AF64-5B856E210F51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 smtClean="0">
              <a:latin typeface="Georgia" panose="02040502050405020303" pitchFamily="18" charset="0"/>
            </a:rPr>
            <a:t>Заседания, совещания, слушания </a:t>
          </a:r>
          <a:endParaRPr lang="ru-RU" b="1" dirty="0">
            <a:latin typeface="Georgia" panose="02040502050405020303" pitchFamily="18" charset="0"/>
          </a:endParaRPr>
        </a:p>
      </dgm:t>
    </dgm:pt>
    <dgm:pt modelId="{7F4D04EB-37C8-4945-A482-974A1CC6FF7E}" type="parTrans" cxnId="{CDF77D68-84E4-484E-AA64-5434E61E0692}">
      <dgm:prSet/>
      <dgm:spPr/>
      <dgm:t>
        <a:bodyPr/>
        <a:lstStyle/>
        <a:p>
          <a:endParaRPr lang="ru-RU" b="1"/>
        </a:p>
      </dgm:t>
    </dgm:pt>
    <dgm:pt modelId="{C725E797-F3B3-4A0A-B988-78265A5700A4}" type="sibTrans" cxnId="{CDF77D68-84E4-484E-AA64-5434E61E0692}">
      <dgm:prSet/>
      <dgm:spPr/>
      <dgm:t>
        <a:bodyPr/>
        <a:lstStyle/>
        <a:p>
          <a:endParaRPr lang="ru-RU" b="1"/>
        </a:p>
      </dgm:t>
    </dgm:pt>
    <dgm:pt modelId="{49CF4CC2-C12C-4DE4-8E49-60120E1F999F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 smtClean="0">
              <a:latin typeface="Georgia" panose="02040502050405020303" pitchFamily="18" charset="0"/>
            </a:rPr>
            <a:t>Поручения</a:t>
          </a:r>
          <a:endParaRPr lang="ru-RU" b="1" dirty="0">
            <a:latin typeface="Georgia" panose="02040502050405020303" pitchFamily="18" charset="0"/>
          </a:endParaRPr>
        </a:p>
      </dgm:t>
    </dgm:pt>
    <dgm:pt modelId="{2D6D29C6-E92E-4AA6-AADB-E15D9974048A}" type="parTrans" cxnId="{5C330C9B-EA92-4369-A233-C229163224A5}">
      <dgm:prSet/>
      <dgm:spPr/>
      <dgm:t>
        <a:bodyPr/>
        <a:lstStyle/>
        <a:p>
          <a:endParaRPr lang="ru-RU" b="1"/>
        </a:p>
      </dgm:t>
    </dgm:pt>
    <dgm:pt modelId="{E3A8E897-3DFB-4F90-BC2D-69CEF67E20C3}" type="sibTrans" cxnId="{5C330C9B-EA92-4369-A233-C229163224A5}">
      <dgm:prSet/>
      <dgm:spPr/>
      <dgm:t>
        <a:bodyPr/>
        <a:lstStyle/>
        <a:p>
          <a:endParaRPr lang="ru-RU" b="1"/>
        </a:p>
      </dgm:t>
    </dgm:pt>
    <dgm:pt modelId="{9276BFAB-DFD1-4E43-9F1E-29A85269536B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 smtClean="0">
              <a:latin typeface="Georgia" panose="02040502050405020303" pitchFamily="18" charset="0"/>
            </a:rPr>
            <a:t>Контроль исполнения</a:t>
          </a:r>
          <a:endParaRPr lang="ru-RU" b="1" dirty="0">
            <a:latin typeface="Georgia" panose="02040502050405020303" pitchFamily="18" charset="0"/>
          </a:endParaRPr>
        </a:p>
      </dgm:t>
    </dgm:pt>
    <dgm:pt modelId="{BE673E47-0F22-4E80-ABEF-62E50FB563C5}" type="parTrans" cxnId="{C85B82D5-F6AB-42D5-9443-8AA5C96FAE88}">
      <dgm:prSet/>
      <dgm:spPr/>
      <dgm:t>
        <a:bodyPr/>
        <a:lstStyle/>
        <a:p>
          <a:endParaRPr lang="ru-RU" b="1"/>
        </a:p>
      </dgm:t>
    </dgm:pt>
    <dgm:pt modelId="{C6905463-F1EF-4545-AB58-A32FE558EBE6}" type="sibTrans" cxnId="{C85B82D5-F6AB-42D5-9443-8AA5C96FAE88}">
      <dgm:prSet/>
      <dgm:spPr/>
      <dgm:t>
        <a:bodyPr/>
        <a:lstStyle/>
        <a:p>
          <a:endParaRPr lang="ru-RU" b="1"/>
        </a:p>
      </dgm:t>
    </dgm:pt>
    <dgm:pt modelId="{44330319-C3A2-4C57-96C5-A8D1A517EC3B}" type="pres">
      <dgm:prSet presAssocID="{DD2029E5-3B61-45F0-A622-F4D55AD5F2C3}" presName="CompostProcess" presStyleCnt="0">
        <dgm:presLayoutVars>
          <dgm:dir/>
          <dgm:resizeHandles val="exact"/>
        </dgm:presLayoutVars>
      </dgm:prSet>
      <dgm:spPr/>
    </dgm:pt>
    <dgm:pt modelId="{1785200D-FD47-419A-A80E-7E687E3323AA}" type="pres">
      <dgm:prSet presAssocID="{DD2029E5-3B61-45F0-A622-F4D55AD5F2C3}" presName="arrow" presStyleLbl="bgShp" presStyleIdx="0" presStyleCnt="1"/>
      <dgm:spPr>
        <a:solidFill>
          <a:schemeClr val="bg1">
            <a:lumMod val="95000"/>
          </a:schemeClr>
        </a:solidFill>
        <a:ln>
          <a:solidFill>
            <a:srgbClr val="4758A7"/>
          </a:solidFill>
        </a:ln>
      </dgm:spPr>
    </dgm:pt>
    <dgm:pt modelId="{41809293-7DE9-40B6-83FB-3F1D9F702BD7}" type="pres">
      <dgm:prSet presAssocID="{DD2029E5-3B61-45F0-A622-F4D55AD5F2C3}" presName="linearProcess" presStyleCnt="0"/>
      <dgm:spPr/>
    </dgm:pt>
    <dgm:pt modelId="{6886DE44-2FD6-43EA-871E-D683845EE75A}" type="pres">
      <dgm:prSet presAssocID="{F001E6C3-FF74-478A-A0C5-296C1401184D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59478-F7D4-4751-8042-28FD97EDBCF4}" type="pres">
      <dgm:prSet presAssocID="{6AEC320A-14BC-4405-A42A-980F9EFBC6A1}" presName="sibTrans" presStyleCnt="0"/>
      <dgm:spPr/>
    </dgm:pt>
    <dgm:pt modelId="{D8EDBC70-A783-47C4-BF49-F558A1FC5D61}" type="pres">
      <dgm:prSet presAssocID="{1BC5CB52-09C9-4AF0-9D0F-7D1E3CBAAC8C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8A697-D7E5-441F-A01E-1F0BB15F1205}" type="pres">
      <dgm:prSet presAssocID="{273F737D-35FF-480B-AD05-88F92E6C0A22}" presName="sibTrans" presStyleCnt="0"/>
      <dgm:spPr/>
    </dgm:pt>
    <dgm:pt modelId="{6F4CBC13-04CF-447C-A8A7-022C075B9750}" type="pres">
      <dgm:prSet presAssocID="{C4790E08-B42B-4379-ADA9-4A9B810E7E67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F5BAB-757F-4EFD-9937-AB094E565D3C}" type="pres">
      <dgm:prSet presAssocID="{A1919D11-CF4C-4205-BD86-6A27AAFC5C63}" presName="sibTrans" presStyleCnt="0"/>
      <dgm:spPr/>
    </dgm:pt>
    <dgm:pt modelId="{0A833754-3095-4A77-8EA2-8FAA985BA311}" type="pres">
      <dgm:prSet presAssocID="{5CC36C4F-970C-4E7C-9A0C-355FCCC341BD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FE051-B886-471B-BFAF-69EBD233EFB9}" type="pres">
      <dgm:prSet presAssocID="{EBCC0068-A949-41DC-94C5-687FB6A0EB11}" presName="sibTrans" presStyleCnt="0"/>
      <dgm:spPr/>
    </dgm:pt>
    <dgm:pt modelId="{9EB2E83C-5F9B-40D6-85DD-980A0D3D3463}" type="pres">
      <dgm:prSet presAssocID="{C3DBD82D-4FFA-412E-AF64-5B856E210F51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4B118-BD81-4401-A1B1-123080F8D8D1}" type="pres">
      <dgm:prSet presAssocID="{C725E797-F3B3-4A0A-B988-78265A5700A4}" presName="sibTrans" presStyleCnt="0"/>
      <dgm:spPr/>
    </dgm:pt>
    <dgm:pt modelId="{436E3981-B6AD-488D-AAAB-155562BF68C4}" type="pres">
      <dgm:prSet presAssocID="{49CF4CC2-C12C-4DE4-8E49-60120E1F999F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8EC7A-5A90-4D64-A978-A9976EA5FB48}" type="pres">
      <dgm:prSet presAssocID="{E3A8E897-3DFB-4F90-BC2D-69CEF67E20C3}" presName="sibTrans" presStyleCnt="0"/>
      <dgm:spPr/>
    </dgm:pt>
    <dgm:pt modelId="{5E08C188-489E-4680-A6AC-6567EF2CE76E}" type="pres">
      <dgm:prSet presAssocID="{9276BFAB-DFD1-4E43-9F1E-29A85269536B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8DFC59-B55F-47E9-8A80-1791AADE61A9}" type="presOf" srcId="{C3DBD82D-4FFA-412E-AF64-5B856E210F51}" destId="{9EB2E83C-5F9B-40D6-85DD-980A0D3D3463}" srcOrd="0" destOrd="0" presId="urn:microsoft.com/office/officeart/2005/8/layout/hProcess9"/>
    <dgm:cxn modelId="{C85B82D5-F6AB-42D5-9443-8AA5C96FAE88}" srcId="{DD2029E5-3B61-45F0-A622-F4D55AD5F2C3}" destId="{9276BFAB-DFD1-4E43-9F1E-29A85269536B}" srcOrd="6" destOrd="0" parTransId="{BE673E47-0F22-4E80-ABEF-62E50FB563C5}" sibTransId="{C6905463-F1EF-4545-AB58-A32FE558EBE6}"/>
    <dgm:cxn modelId="{7FD720EA-6855-4BD7-A1E3-EE47A7FA8053}" type="presOf" srcId="{49CF4CC2-C12C-4DE4-8E49-60120E1F999F}" destId="{436E3981-B6AD-488D-AAAB-155562BF68C4}" srcOrd="0" destOrd="0" presId="urn:microsoft.com/office/officeart/2005/8/layout/hProcess9"/>
    <dgm:cxn modelId="{CDF77D68-84E4-484E-AA64-5434E61E0692}" srcId="{DD2029E5-3B61-45F0-A622-F4D55AD5F2C3}" destId="{C3DBD82D-4FFA-412E-AF64-5B856E210F51}" srcOrd="4" destOrd="0" parTransId="{7F4D04EB-37C8-4945-A482-974A1CC6FF7E}" sibTransId="{C725E797-F3B3-4A0A-B988-78265A5700A4}"/>
    <dgm:cxn modelId="{B5B8A1C1-C0BA-44B0-A077-F037820E2E1F}" srcId="{DD2029E5-3B61-45F0-A622-F4D55AD5F2C3}" destId="{C4790E08-B42B-4379-ADA9-4A9B810E7E67}" srcOrd="2" destOrd="0" parTransId="{4F58E3C4-5C2F-4211-8231-236CF8C4CA46}" sibTransId="{A1919D11-CF4C-4205-BD86-6A27AAFC5C63}"/>
    <dgm:cxn modelId="{5B1E6FA2-C2B9-4C49-88A0-A2B0CF6329CC}" srcId="{DD2029E5-3B61-45F0-A622-F4D55AD5F2C3}" destId="{1BC5CB52-09C9-4AF0-9D0F-7D1E3CBAAC8C}" srcOrd="1" destOrd="0" parTransId="{18FC7768-EA0C-41CD-92B3-DE38BFD64609}" sibTransId="{273F737D-35FF-480B-AD05-88F92E6C0A22}"/>
    <dgm:cxn modelId="{2790B8D5-D3B7-4E0C-AD0C-E480FE67483B}" type="presOf" srcId="{5CC36C4F-970C-4E7C-9A0C-355FCCC341BD}" destId="{0A833754-3095-4A77-8EA2-8FAA985BA311}" srcOrd="0" destOrd="0" presId="urn:microsoft.com/office/officeart/2005/8/layout/hProcess9"/>
    <dgm:cxn modelId="{550FECD5-5364-458E-BAE2-80637FBAD15D}" type="presOf" srcId="{F001E6C3-FF74-478A-A0C5-296C1401184D}" destId="{6886DE44-2FD6-43EA-871E-D683845EE75A}" srcOrd="0" destOrd="0" presId="urn:microsoft.com/office/officeart/2005/8/layout/hProcess9"/>
    <dgm:cxn modelId="{2C45242F-38FD-402A-A43F-220075069816}" type="presOf" srcId="{1BC5CB52-09C9-4AF0-9D0F-7D1E3CBAAC8C}" destId="{D8EDBC70-A783-47C4-BF49-F558A1FC5D61}" srcOrd="0" destOrd="0" presId="urn:microsoft.com/office/officeart/2005/8/layout/hProcess9"/>
    <dgm:cxn modelId="{5C330C9B-EA92-4369-A233-C229163224A5}" srcId="{DD2029E5-3B61-45F0-A622-F4D55AD5F2C3}" destId="{49CF4CC2-C12C-4DE4-8E49-60120E1F999F}" srcOrd="5" destOrd="0" parTransId="{2D6D29C6-E92E-4AA6-AADB-E15D9974048A}" sibTransId="{E3A8E897-3DFB-4F90-BC2D-69CEF67E20C3}"/>
    <dgm:cxn modelId="{795501E6-779C-4E8E-8A25-AD841C5E9384}" srcId="{DD2029E5-3B61-45F0-A622-F4D55AD5F2C3}" destId="{5CC36C4F-970C-4E7C-9A0C-355FCCC341BD}" srcOrd="3" destOrd="0" parTransId="{B7DF8DC7-BF58-4B6E-AAF9-5A0F4AD216C8}" sibTransId="{EBCC0068-A949-41DC-94C5-687FB6A0EB11}"/>
    <dgm:cxn modelId="{953C47B3-C4A8-480D-A350-68412BB440E1}" type="presOf" srcId="{C4790E08-B42B-4379-ADA9-4A9B810E7E67}" destId="{6F4CBC13-04CF-447C-A8A7-022C075B9750}" srcOrd="0" destOrd="0" presId="urn:microsoft.com/office/officeart/2005/8/layout/hProcess9"/>
    <dgm:cxn modelId="{9B556C78-1B0E-438B-9E97-0915CDD6846A}" type="presOf" srcId="{9276BFAB-DFD1-4E43-9F1E-29A85269536B}" destId="{5E08C188-489E-4680-A6AC-6567EF2CE76E}" srcOrd="0" destOrd="0" presId="urn:microsoft.com/office/officeart/2005/8/layout/hProcess9"/>
    <dgm:cxn modelId="{81176697-90ED-4572-AED9-2E5BD8DE4545}" srcId="{DD2029E5-3B61-45F0-A622-F4D55AD5F2C3}" destId="{F001E6C3-FF74-478A-A0C5-296C1401184D}" srcOrd="0" destOrd="0" parTransId="{E980E437-3BA3-447B-8896-EEA212A55458}" sibTransId="{6AEC320A-14BC-4405-A42A-980F9EFBC6A1}"/>
    <dgm:cxn modelId="{55DA9109-6CC5-48E7-8333-0CB65F0ADD2A}" type="presOf" srcId="{DD2029E5-3B61-45F0-A622-F4D55AD5F2C3}" destId="{44330319-C3A2-4C57-96C5-A8D1A517EC3B}" srcOrd="0" destOrd="0" presId="urn:microsoft.com/office/officeart/2005/8/layout/hProcess9"/>
    <dgm:cxn modelId="{724D33B6-6C19-467C-B9AB-A5673439ABB5}" type="presParOf" srcId="{44330319-C3A2-4C57-96C5-A8D1A517EC3B}" destId="{1785200D-FD47-419A-A80E-7E687E3323AA}" srcOrd="0" destOrd="0" presId="urn:microsoft.com/office/officeart/2005/8/layout/hProcess9"/>
    <dgm:cxn modelId="{9773957D-6FBC-411E-B507-2111448D3797}" type="presParOf" srcId="{44330319-C3A2-4C57-96C5-A8D1A517EC3B}" destId="{41809293-7DE9-40B6-83FB-3F1D9F702BD7}" srcOrd="1" destOrd="0" presId="urn:microsoft.com/office/officeart/2005/8/layout/hProcess9"/>
    <dgm:cxn modelId="{87CAA7E5-2972-4AD7-AC55-DAC4D5EBD904}" type="presParOf" srcId="{41809293-7DE9-40B6-83FB-3F1D9F702BD7}" destId="{6886DE44-2FD6-43EA-871E-D683845EE75A}" srcOrd="0" destOrd="0" presId="urn:microsoft.com/office/officeart/2005/8/layout/hProcess9"/>
    <dgm:cxn modelId="{84DE6FC4-F35A-4603-9087-55B6ECFD851A}" type="presParOf" srcId="{41809293-7DE9-40B6-83FB-3F1D9F702BD7}" destId="{65959478-F7D4-4751-8042-28FD97EDBCF4}" srcOrd="1" destOrd="0" presId="urn:microsoft.com/office/officeart/2005/8/layout/hProcess9"/>
    <dgm:cxn modelId="{ADA157BA-2E14-4668-835F-586ECD5C5527}" type="presParOf" srcId="{41809293-7DE9-40B6-83FB-3F1D9F702BD7}" destId="{D8EDBC70-A783-47C4-BF49-F558A1FC5D61}" srcOrd="2" destOrd="0" presId="urn:microsoft.com/office/officeart/2005/8/layout/hProcess9"/>
    <dgm:cxn modelId="{718FD2C8-D674-4113-9F71-6F6375BEE190}" type="presParOf" srcId="{41809293-7DE9-40B6-83FB-3F1D9F702BD7}" destId="{8A68A697-D7E5-441F-A01E-1F0BB15F1205}" srcOrd="3" destOrd="0" presId="urn:microsoft.com/office/officeart/2005/8/layout/hProcess9"/>
    <dgm:cxn modelId="{FE3097D9-26CE-4336-A55A-849A470EEBAB}" type="presParOf" srcId="{41809293-7DE9-40B6-83FB-3F1D9F702BD7}" destId="{6F4CBC13-04CF-447C-A8A7-022C075B9750}" srcOrd="4" destOrd="0" presId="urn:microsoft.com/office/officeart/2005/8/layout/hProcess9"/>
    <dgm:cxn modelId="{8B06ECDB-9153-4215-A654-EA11B9FC76B3}" type="presParOf" srcId="{41809293-7DE9-40B6-83FB-3F1D9F702BD7}" destId="{6D3F5BAB-757F-4EFD-9937-AB094E565D3C}" srcOrd="5" destOrd="0" presId="urn:microsoft.com/office/officeart/2005/8/layout/hProcess9"/>
    <dgm:cxn modelId="{37F07E81-747F-401F-B17C-14A4D4299F49}" type="presParOf" srcId="{41809293-7DE9-40B6-83FB-3F1D9F702BD7}" destId="{0A833754-3095-4A77-8EA2-8FAA985BA311}" srcOrd="6" destOrd="0" presId="urn:microsoft.com/office/officeart/2005/8/layout/hProcess9"/>
    <dgm:cxn modelId="{DB2D86FD-E06E-4F2D-AB59-DCB16A719C73}" type="presParOf" srcId="{41809293-7DE9-40B6-83FB-3F1D9F702BD7}" destId="{5CCFE051-B886-471B-BFAF-69EBD233EFB9}" srcOrd="7" destOrd="0" presId="urn:microsoft.com/office/officeart/2005/8/layout/hProcess9"/>
    <dgm:cxn modelId="{2A03D4FB-AA34-487E-8886-D65135C81E1B}" type="presParOf" srcId="{41809293-7DE9-40B6-83FB-3F1D9F702BD7}" destId="{9EB2E83C-5F9B-40D6-85DD-980A0D3D3463}" srcOrd="8" destOrd="0" presId="urn:microsoft.com/office/officeart/2005/8/layout/hProcess9"/>
    <dgm:cxn modelId="{ECAD7439-266F-4BCF-A50D-AA24DE2F96F7}" type="presParOf" srcId="{41809293-7DE9-40B6-83FB-3F1D9F702BD7}" destId="{2184B118-BD81-4401-A1B1-123080F8D8D1}" srcOrd="9" destOrd="0" presId="urn:microsoft.com/office/officeart/2005/8/layout/hProcess9"/>
    <dgm:cxn modelId="{B33075F1-AEFC-47FE-936D-00CF7AE679F0}" type="presParOf" srcId="{41809293-7DE9-40B6-83FB-3F1D9F702BD7}" destId="{436E3981-B6AD-488D-AAAB-155562BF68C4}" srcOrd="10" destOrd="0" presId="urn:microsoft.com/office/officeart/2005/8/layout/hProcess9"/>
    <dgm:cxn modelId="{4DE40000-CB6C-474C-9AE3-B4E55D4B5E70}" type="presParOf" srcId="{41809293-7DE9-40B6-83FB-3F1D9F702BD7}" destId="{E8A8EC7A-5A90-4D64-A978-A9976EA5FB48}" srcOrd="11" destOrd="0" presId="urn:microsoft.com/office/officeart/2005/8/layout/hProcess9"/>
    <dgm:cxn modelId="{4D1190DC-9A2E-4C4C-8C26-EF8B3B2EE7DF}" type="presParOf" srcId="{41809293-7DE9-40B6-83FB-3F1D9F702BD7}" destId="{5E08C188-489E-4680-A6AC-6567EF2CE76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0.4335</cdr:x>
      <cdr:y>0.48951</cdr:y>
    </cdr:from>
    <cdr:to>
      <cdr:x>0.5665</cdr:x>
      <cdr:y>0.55304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04964" y="4403058"/>
          <a:ext cx="1504868" cy="571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600" dirty="0" smtClean="0">
              <a:solidFill>
                <a:schemeClr val="bg1"/>
              </a:solidFill>
              <a:latin typeface="Georgia" panose="02040502050405020303" pitchFamily="18" charset="0"/>
            </a:rPr>
            <a:t>65,6%</a:t>
          </a:r>
          <a:endParaRPr lang="ru-RU" sz="3600" dirty="0">
            <a:solidFill>
              <a:schemeClr val="bg1"/>
            </a:solidFill>
            <a:latin typeface="Georgia" panose="02040502050405020303" pitchFamily="18" charset="0"/>
          </a:endParaRPr>
        </a:p>
      </cdr:txBody>
    </cdr:sp>
  </cdr:relSizeAnchor>
  <cdr:relSizeAnchor xmlns:cdr="http://schemas.openxmlformats.org/drawingml/2006/chartDrawing">
    <cdr:from>
      <cdr:x>0.22329</cdr:x>
      <cdr:y>0.09264</cdr:y>
    </cdr:from>
    <cdr:to>
      <cdr:x>0.33177</cdr:x>
      <cdr:y>0.15618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26504" y="833240"/>
          <a:ext cx="1227397" cy="571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>
              <a:solidFill>
                <a:srgbClr val="4758A7"/>
              </a:solidFill>
              <a:latin typeface="Georgia" panose="02040502050405020303" pitchFamily="18" charset="0"/>
            </a:rPr>
            <a:t>2,4%</a:t>
          </a:r>
          <a:endParaRPr lang="ru-RU" sz="3600" dirty="0">
            <a:solidFill>
              <a:srgbClr val="4758A7"/>
            </a:solidFill>
            <a:latin typeface="Georgia" panose="02040502050405020303" pitchFamily="18" charset="0"/>
          </a:endParaRPr>
        </a:p>
      </cdr:txBody>
    </cdr:sp>
  </cdr:relSizeAnchor>
  <cdr:relSizeAnchor xmlns:cdr="http://schemas.openxmlformats.org/drawingml/2006/chartDrawing">
    <cdr:from>
      <cdr:x>0.05893</cdr:x>
      <cdr:y>0.38556</cdr:y>
    </cdr:from>
    <cdr:to>
      <cdr:x>0.19194</cdr:x>
      <cdr:y>0.4491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66819" y="3468053"/>
          <a:ext cx="1504981" cy="571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>
              <a:solidFill>
                <a:schemeClr val="bg1"/>
              </a:solidFill>
              <a:latin typeface="Georgia" panose="02040502050405020303" pitchFamily="18" charset="0"/>
            </a:rPr>
            <a:t>32%</a:t>
          </a:r>
          <a:endParaRPr lang="ru-RU" sz="3600" dirty="0">
            <a:solidFill>
              <a:schemeClr val="bg1"/>
            </a:solidFill>
            <a:latin typeface="Georgia" panose="02040502050405020303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0.4335</cdr:x>
      <cdr:y>0.37746</cdr:y>
    </cdr:from>
    <cdr:to>
      <cdr:x>0.5665</cdr:x>
      <cdr:y>0.44099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04923" y="3395166"/>
          <a:ext cx="15049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600" dirty="0" smtClean="0">
              <a:solidFill>
                <a:schemeClr val="bg1"/>
              </a:solidFill>
              <a:latin typeface="Georgia" panose="02040502050405020303" pitchFamily="18" charset="0"/>
            </a:rPr>
            <a:t>57,9%</a:t>
          </a:r>
          <a:endParaRPr lang="ru-RU" sz="3600" dirty="0">
            <a:solidFill>
              <a:schemeClr val="bg1"/>
            </a:solidFill>
            <a:latin typeface="Georgia" panose="02040502050405020303" pitchFamily="18" charset="0"/>
          </a:endParaRPr>
        </a:p>
      </cdr:txBody>
    </cdr:sp>
  </cdr:relSizeAnchor>
  <cdr:relSizeAnchor xmlns:cdr="http://schemas.openxmlformats.org/drawingml/2006/chartDrawing">
    <cdr:from>
      <cdr:x>0.21547</cdr:x>
      <cdr:y>0.19067</cdr:y>
    </cdr:from>
    <cdr:to>
      <cdr:x>0.32395</cdr:x>
      <cdr:y>0.25421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38014" y="1715094"/>
          <a:ext cx="1227397" cy="571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>
              <a:solidFill>
                <a:schemeClr val="bg1"/>
              </a:solidFill>
              <a:latin typeface="Georgia" panose="02040502050405020303" pitchFamily="18" charset="0"/>
            </a:rPr>
            <a:t>6,5%</a:t>
          </a:r>
          <a:endParaRPr lang="ru-RU" sz="3600" dirty="0">
            <a:solidFill>
              <a:schemeClr val="bg1"/>
            </a:solidFill>
            <a:latin typeface="Georgia" panose="02040502050405020303" pitchFamily="18" charset="0"/>
          </a:endParaRPr>
        </a:p>
      </cdr:txBody>
    </cdr:sp>
  </cdr:relSizeAnchor>
  <cdr:relSizeAnchor xmlns:cdr="http://schemas.openxmlformats.org/drawingml/2006/chartDrawing">
    <cdr:from>
      <cdr:x>0.06232</cdr:x>
      <cdr:y>0.61183</cdr:y>
    </cdr:from>
    <cdr:to>
      <cdr:x>0.19533</cdr:x>
      <cdr:y>0.67537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05151" y="5503366"/>
          <a:ext cx="15049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>
              <a:solidFill>
                <a:schemeClr val="bg1"/>
              </a:solidFill>
              <a:latin typeface="Georgia" panose="02040502050405020303" pitchFamily="18" charset="0"/>
            </a:rPr>
            <a:t>35,6%</a:t>
          </a:r>
          <a:endParaRPr lang="ru-RU" sz="3600" dirty="0">
            <a:solidFill>
              <a:schemeClr val="bg1"/>
            </a:solidFill>
            <a:latin typeface="Georgia" panose="02040502050405020303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  <a:prstGeom prst="rect">
            <a:avLst/>
          </a:prstGeom>
        </p:spPr>
        <p:txBody>
          <a:bodyPr lIns="91442" tIns="45721" rIns="91442" bIns="45721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910"/>
            <a:ext cx="4984962" cy="4467701"/>
          </a:xfrm>
          <a:prstGeom prst="rect">
            <a:avLst/>
          </a:prstGeom>
        </p:spPr>
        <p:txBody>
          <a:bodyPr lIns="91442" tIns="45721" rIns="91442" bIns="4572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85182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B81501-9CAE-4AE1-88B4-AC5D50F07DF2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63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049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26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00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73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70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263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86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038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30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22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854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480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009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65065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1828800" hangingPunct="1">
              <a:defRPr/>
            </a:pPr>
            <a:fld id="{F58CB28B-4934-46B4-88B5-CD6937A097C1}" type="datetime1">
              <a:rPr lang="ru-RU" sz="2400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 defTabSz="1828800" hangingPunct="1">
                <a:defRPr/>
              </a:pPr>
              <a:t>25.09.2020</a:t>
            </a:fld>
            <a:endParaRPr lang="ru-RU" sz="240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hangingPunct="1">
              <a:defRPr/>
            </a:pPr>
            <a:r>
              <a:rPr lang="ru-RU" sz="2400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lang="ru-RU" sz="240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1828800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F0793D0-044A-4426-A322-8DB53B79142D}" type="slidenum">
              <a:rPr lang="ru-RU" kern="1200" smtClean="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rPr>
              <a:pPr algn="r" defTabSz="1828800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kern="1200" dirty="0">
              <a:solidFill>
                <a:srgbClr val="898989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7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907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313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137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1663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00E7-101C-45B8-A5A8-2AF839012D78}" type="datetime1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FC98-5D13-4CF5-BA4F-72C4837BD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2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4643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645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AC87-9A17-42D6-9D15-3CEF731B09EF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9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sldNum="0"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http://www.nostroy.ru/" TargetMode="External"/><Relationship Id="rId10" Type="http://schemas.openxmlformats.org/officeDocument/2006/relationships/image" Target="../media/image3.png"/><Relationship Id="rId4" Type="http://schemas.openxmlformats.org/officeDocument/2006/relationships/hyperlink" Target="mailto:info@nostroy.ru" TargetMode="Externa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jp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9" b="10526"/>
          <a:stretch/>
        </p:blipFill>
        <p:spPr>
          <a:xfrm flipH="1">
            <a:off x="11861800" y="2366098"/>
            <a:ext cx="6578600" cy="1132450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>
            <a:off x="0" y="2366098"/>
            <a:ext cx="11861800" cy="11324504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0495052" y="12041984"/>
            <a:ext cx="33938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82880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kern="1200" dirty="0" smtClean="0">
                <a:solidFill>
                  <a:srgbClr val="4859A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Сентябрь 2020</a:t>
            </a:r>
            <a:endParaRPr lang="ru-RU" sz="3600" kern="1200" dirty="0">
              <a:solidFill>
                <a:srgbClr val="4859A7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0612" y="4782080"/>
            <a:ext cx="2188276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7200" b="1" dirty="0" smtClean="0">
                <a:solidFill>
                  <a:srgbClr val="4758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Рынок жилищного строительства </a:t>
            </a:r>
          </a:p>
          <a:p>
            <a:pPr lvl="0" algn="ctr">
              <a:defRPr/>
            </a:pPr>
            <a:r>
              <a:rPr lang="ru-RU" sz="7200" b="1" dirty="0" smtClean="0">
                <a:solidFill>
                  <a:srgbClr val="4758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в постпандемийный период</a:t>
            </a:r>
            <a:endParaRPr lang="ru-RU" sz="7200" b="1" dirty="0">
              <a:solidFill>
                <a:srgbClr val="4758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lang="ru-RU" sz="6800" b="1" dirty="0">
              <a:solidFill>
                <a:srgbClr val="4758A7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6800" b="1" dirty="0" smtClean="0">
                <a:solidFill>
                  <a:srgbClr val="4758A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СЗФО и Ленинградская область</a:t>
            </a:r>
            <a:endParaRPr lang="ru-RU" sz="6800" b="1" dirty="0">
              <a:solidFill>
                <a:srgbClr val="4758A7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876" y="726864"/>
            <a:ext cx="4258236" cy="281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"/>
    </mc:Choice>
    <mc:Fallback xmlns="">
      <p:transition spd="slow" advTm="38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1900628" y="294700"/>
            <a:ext cx="21015545" cy="1621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НОСТРОЙ в части развития рынка </a:t>
            </a:r>
          </a:p>
          <a:p>
            <a:pPr algn="ctr">
              <a:lnSpc>
                <a:spcPct val="100000"/>
              </a:lnSpc>
            </a:pP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жилищного строительства в </a:t>
            </a:r>
            <a:r>
              <a:rPr lang="ru-RU" sz="48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Российской Федерации</a:t>
            </a:r>
            <a:endParaRPr lang="ru-RU" sz="4800" b="1"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Shape 139"/>
          <p:cNvSpPr/>
          <p:nvPr/>
        </p:nvSpPr>
        <p:spPr>
          <a:xfrm>
            <a:off x="20564482" y="12522850"/>
            <a:ext cx="705316" cy="850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10</a:t>
            </a:r>
            <a:endParaRPr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1619" y="2122429"/>
            <a:ext cx="22545302" cy="97468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spAutoFit/>
          </a:bodyPr>
          <a:lstStyle/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Принять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меры по расширению участия застройщиков в программе субсидирования, предусмотренной постановлением Правительства Российской Федерации от 30.04.2020 № 629, продлить сроки действия указанной программы.</a:t>
            </a:r>
          </a:p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Продлить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сроки субсидирования ипотеки в соответствии с постановлением Правительства Российской Федерации от 23.04.2020 № 566.</a:t>
            </a:r>
          </a:p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Принять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меры по вовлечению в жилищное строительство земельных участков, находящихся в собственности субъектов Российской Федерации и муниципальных образований. Установить для региональных и муниципальных органов власти целевые показатели по вовлечению в оборот подготовленных для строительства земельных участков.</a:t>
            </a:r>
          </a:p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Внести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изменения в Федеральный закон от 30.12.2004 № 214-ФЗ «Об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 об установлении досудебного порядка урегулирования споров при выявлении строительных недостатков объектов недвижимости, предусматривающего первоочередное предъявление застройщику требования об устранении недостатков.</a:t>
            </a:r>
          </a:p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Предоставить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застройщикам возможность поэтапного погашения кредитов, выданных в рамках проектного финансирования, за счет средств на счетах эскроу при достижении определенной степени строительной готовности объекта.</a:t>
            </a:r>
          </a:p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Скорректировать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критерии уровня кредитоспособности застройщиков, предусмотренные в Положении Банка России от 28.06.2017 </a:t>
            </a:r>
            <a:b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№ 590-П «О порядке формирования кредитными организациями резервов на возможные потери по ссудам, ссудной и приравненной к ней задолженности».</a:t>
            </a:r>
          </a:p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Обеспечить создание и (или) развитие региональных институтов развития в жилищной сфере для реализации основных региональных программ, связанных с жилищным строительством, и обеспечением жильем.</a:t>
            </a:r>
          </a:p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Увеличить финансирование строительства объектов инфраструктуры на территориях, предназначенных для комплексной жилой застройки, в том числе при формировании территорий комплексной застройки индивидуальным жилищным строительством.</a:t>
            </a:r>
          </a:p>
          <a:p>
            <a:pPr marL="342900" lvl="1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Увеличить ассигнования на программы расселения граждан из аварийного и ветхого жилья, усовершенствовать механизмы признания жилья непригодным для проживания и создать эффективные инструменты контроля в этой сфере. </a:t>
            </a:r>
          </a:p>
          <a:p>
            <a:pPr marL="342900" indent="-3429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Рекомендовать </a:t>
            </a:r>
            <a:r>
              <a:rPr lang="ru-RU" sz="2600" dirty="0">
                <a:solidFill>
                  <a:schemeClr val="tx1"/>
                </a:solidFill>
                <a:latin typeface="Georgia" panose="02040502050405020303" pitchFamily="18" charset="0"/>
              </a:rPr>
              <a:t>органам государственной власти субъектов Российской Федерации включать в формируемые ими органы, координирующие реализацию национальных проектов в области строительства (штабы), представителей саморегулируемых организаций в области строительства, реконструкции, капитального ремонта, сноса объектов капитального строительства.</a:t>
            </a:r>
            <a:endParaRPr kumimoji="0" lang="ru-RU" sz="26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90748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>
            <a:off x="0" y="2366098"/>
            <a:ext cx="11861800" cy="11324504"/>
          </a:xfrm>
          <a:prstGeom prst="rect">
            <a:avLst/>
          </a:prstGeom>
        </p:spPr>
      </p:pic>
      <p:sp>
        <p:nvSpPr>
          <p:cNvPr id="622" name="Прямоугольник"/>
          <p:cNvSpPr/>
          <p:nvPr/>
        </p:nvSpPr>
        <p:spPr>
          <a:xfrm>
            <a:off x="12077296" y="945300"/>
            <a:ext cx="5382441" cy="4264058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3" name="123242 Moscow, Russian Federation…"/>
          <p:cNvSpPr txBox="1"/>
          <p:nvPr/>
        </p:nvSpPr>
        <p:spPr>
          <a:xfrm>
            <a:off x="12416556" y="3533741"/>
            <a:ext cx="4999171" cy="882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5" tIns="71435" rIns="71435" bIns="71435" anchor="ctr">
            <a:spAutoFit/>
          </a:bodyPr>
          <a:lstStyle/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dirty="0">
                <a:solidFill>
                  <a:srgbClr val="4758A7"/>
                </a:solidFill>
                <a:latin typeface="Georgia" panose="02040502050405020303" pitchFamily="18" charset="0"/>
              </a:rPr>
              <a:t>123242 </a:t>
            </a:r>
            <a:r>
              <a:rPr lang="ru-RU" dirty="0">
                <a:solidFill>
                  <a:srgbClr val="4758A7"/>
                </a:solidFill>
                <a:latin typeface="Georgia" panose="02040502050405020303" pitchFamily="18" charset="0"/>
              </a:rPr>
              <a:t>Российская Федерация, Москва, ул. Малая Грузинская, д. 3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sp>
        <p:nvSpPr>
          <p:cNvPr id="624" name="Прямоугольник"/>
          <p:cNvSpPr/>
          <p:nvPr/>
        </p:nvSpPr>
        <p:spPr>
          <a:xfrm>
            <a:off x="18146861" y="945300"/>
            <a:ext cx="5382441" cy="4264058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5" name="Tel / fax…"/>
          <p:cNvSpPr txBox="1"/>
          <p:nvPr/>
        </p:nvSpPr>
        <p:spPr>
          <a:xfrm>
            <a:off x="18486121" y="3514177"/>
            <a:ext cx="4999174" cy="1252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5" tIns="71435" rIns="71435" bIns="71435" anchor="ctr">
            <a:spAutoFit/>
          </a:bodyPr>
          <a:lstStyle/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lang="ru-RU" dirty="0">
                <a:solidFill>
                  <a:srgbClr val="4758A7"/>
                </a:solidFill>
                <a:latin typeface="Georgia" panose="02040502050405020303" pitchFamily="18" charset="0"/>
              </a:rPr>
              <a:t>Тел.</a:t>
            </a:r>
            <a:r>
              <a:rPr lang="en-US" dirty="0">
                <a:solidFill>
                  <a:srgbClr val="4758A7"/>
                </a:solidFill>
                <a:latin typeface="Georgia" panose="02040502050405020303" pitchFamily="18" charset="0"/>
              </a:rPr>
              <a:t>/</a:t>
            </a:r>
            <a:r>
              <a:rPr lang="ru-RU" dirty="0">
                <a:solidFill>
                  <a:srgbClr val="4758A7"/>
                </a:solidFill>
                <a:latin typeface="Georgia" panose="02040502050405020303" pitchFamily="18" charset="0"/>
              </a:rPr>
              <a:t>факс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dirty="0">
                <a:solidFill>
                  <a:srgbClr val="4758A7"/>
                </a:solidFill>
                <a:latin typeface="Georgia" panose="02040502050405020303" pitchFamily="18" charset="0"/>
              </a:rPr>
              <a:t>+7 (495) 987-31-50</a:t>
            </a:r>
          </a:p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dirty="0">
                <a:solidFill>
                  <a:srgbClr val="4758A7"/>
                </a:solidFill>
                <a:latin typeface="Georgia" panose="02040502050405020303" pitchFamily="18" charset="0"/>
              </a:rPr>
              <a:t>+7 (495) 987-31-49</a:t>
            </a:r>
          </a:p>
        </p:txBody>
      </p:sp>
      <p:sp>
        <p:nvSpPr>
          <p:cNvPr id="626" name="Прямоугольник"/>
          <p:cNvSpPr/>
          <p:nvPr/>
        </p:nvSpPr>
        <p:spPr>
          <a:xfrm>
            <a:off x="12077296" y="5945171"/>
            <a:ext cx="5382440" cy="4264058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7" name="E-mail: info@nostroy.ru"/>
          <p:cNvSpPr txBox="1"/>
          <p:nvPr/>
        </p:nvSpPr>
        <p:spPr>
          <a:xfrm>
            <a:off x="12416556" y="8698712"/>
            <a:ext cx="4999174" cy="882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5" tIns="71435" rIns="71435" bIns="71435" anchor="ctr">
            <a:spAutoFit/>
          </a:bodyPr>
          <a:lstStyle/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>
                <a:solidFill>
                  <a:srgbClr val="4758A7"/>
                </a:solidFill>
                <a:latin typeface="Georgia" panose="02040502050405020303" pitchFamily="18" charset="0"/>
              </a:rPr>
              <a:t>E-mail:</a:t>
            </a:r>
            <a:br>
              <a:rPr>
                <a:solidFill>
                  <a:srgbClr val="4758A7"/>
                </a:solidFill>
                <a:latin typeface="Georgia" panose="02040502050405020303" pitchFamily="18" charset="0"/>
              </a:rPr>
            </a:br>
            <a:r>
              <a:rPr u="sng">
                <a:solidFill>
                  <a:srgbClr val="4758A7"/>
                </a:solidFill>
                <a:uFill>
                  <a:solidFill>
                    <a:srgbClr val="0000FF"/>
                  </a:solidFill>
                </a:uFill>
                <a:latin typeface="Georgia" panose="02040502050405020303" pitchFamily="18" charset="0"/>
                <a:hlinkClick r:id="rId4"/>
              </a:rPr>
              <a:t>info@nostroy.ru</a:t>
            </a:r>
          </a:p>
        </p:txBody>
      </p:sp>
      <p:sp>
        <p:nvSpPr>
          <p:cNvPr id="628" name="Прямоугольник"/>
          <p:cNvSpPr/>
          <p:nvPr/>
        </p:nvSpPr>
        <p:spPr>
          <a:xfrm>
            <a:off x="18146861" y="5945171"/>
            <a:ext cx="5382441" cy="4264058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9" name="www.nostroy.ru"/>
          <p:cNvSpPr txBox="1"/>
          <p:nvPr/>
        </p:nvSpPr>
        <p:spPr>
          <a:xfrm>
            <a:off x="18486121" y="9073878"/>
            <a:ext cx="4999174" cy="513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otham Pro Light Regular"/>
                <a:ea typeface="Gotham Pro Light Regular"/>
                <a:cs typeface="Gotham Pro Light Regular"/>
                <a:sym typeface="Gotham Pro Light Regular"/>
                <a:hlinkClick r:id="" action="ppaction://noaction"/>
              </a:defRPr>
            </a:lvl1pPr>
          </a:lstStyle>
          <a:p>
            <a:r>
              <a:rPr>
                <a:solidFill>
                  <a:srgbClr val="4758A7"/>
                </a:solidFill>
                <a:latin typeface="Georgia" panose="02040502050405020303" pitchFamily="18" charset="0"/>
                <a:hlinkClick r:id="rId5"/>
              </a:rPr>
              <a:t>www.nostroy.ru</a:t>
            </a:r>
          </a:p>
        </p:txBody>
      </p:sp>
      <p:pic>
        <p:nvPicPr>
          <p:cNvPr id="630" name="image49.png" descr="image49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14236" y="6286174"/>
            <a:ext cx="971561" cy="97156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mage50.png" descr="image50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82472" y="1262218"/>
            <a:ext cx="1136691" cy="1136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mage51.png" descr="image5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22925" y="1272693"/>
            <a:ext cx="583196" cy="97156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mage52.png" descr="image5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82248" y="6328439"/>
            <a:ext cx="1136691" cy="8616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43150" y="1743550"/>
            <a:ext cx="4610828" cy="294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167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2" y="10702139"/>
            <a:ext cx="3156857" cy="3013862"/>
          </a:xfrm>
          <a:prstGeom prst="rect">
            <a:avLst/>
          </a:prstGeom>
        </p:spPr>
      </p:pic>
      <p:sp>
        <p:nvSpPr>
          <p:cNvPr id="20" name="Shape 183"/>
          <p:cNvSpPr/>
          <p:nvPr/>
        </p:nvSpPr>
        <p:spPr>
          <a:xfrm>
            <a:off x="1984074" y="1288677"/>
            <a:ext cx="17909988" cy="1141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5400" b="1" dirty="0" smtClean="0">
                <a:solidFill>
                  <a:schemeClr val="bg1"/>
                </a:solidFill>
                <a:latin typeface="Gotham Pro"/>
              </a:rPr>
              <a:t>Процесс</a:t>
            </a:r>
            <a:r>
              <a:rPr lang="en-US" sz="5400" b="1" dirty="0" smtClean="0">
                <a:solidFill>
                  <a:schemeClr val="bg1"/>
                </a:solidFill>
                <a:latin typeface="Gotham Pro"/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  <a:latin typeface="Gotham Pro"/>
              </a:rPr>
              <a:t>проведения мониторинга </a:t>
            </a:r>
            <a:endParaRPr lang="ru-RU" sz="5400" b="1" dirty="0">
              <a:solidFill>
                <a:schemeClr val="bg1"/>
              </a:solidFill>
              <a:latin typeface="Gotham Pro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74769F3B-5566-49B9-A6FD-7953D715ECA3}"/>
              </a:ext>
            </a:extLst>
          </p:cNvPr>
          <p:cNvSpPr/>
          <p:nvPr/>
        </p:nvSpPr>
        <p:spPr>
          <a:xfrm>
            <a:off x="20737668" y="12795019"/>
            <a:ext cx="9789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2</a:t>
            </a:r>
            <a:endParaRPr lang="ru-RU" sz="4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85134897"/>
              </p:ext>
            </p:extLst>
          </p:nvPr>
        </p:nvGraphicFramePr>
        <p:xfrm>
          <a:off x="613863" y="5924550"/>
          <a:ext cx="22822639" cy="721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348099" y="207050"/>
            <a:ext cx="21810133" cy="11291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DF20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Формы проведения общественного мониторинга</a:t>
            </a:r>
            <a:endParaRPr lang="ru-RU" sz="5400" b="1" dirty="0">
              <a:solidFill>
                <a:srgbClr val="DF20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0378" y="12058650"/>
            <a:ext cx="2303238" cy="1472738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458950" y="1593045"/>
            <a:ext cx="9426051" cy="394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Форумы устойчивого развития</a:t>
            </a:r>
          </a:p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Конференции, круглые столы</a:t>
            </a:r>
          </a:p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Совещания с федеральными органами  государственной власти и органами власти субъектов РФ</a:t>
            </a:r>
          </a:p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Опросы, исследования мнений участников рынка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1" b="3721"/>
          <a:stretch/>
        </p:blipFill>
        <p:spPr>
          <a:xfrm>
            <a:off x="4462568" y="2057399"/>
            <a:ext cx="7948488" cy="4628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4384" y="5575913"/>
            <a:ext cx="1736082" cy="111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967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3769741" y="186160"/>
            <a:ext cx="2199392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5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Текущий объем строительства в СЗФО, </a:t>
            </a:r>
            <a:r>
              <a:rPr lang="ru-RU" sz="5400" b="1" dirty="0" err="1" smtClean="0">
                <a:solidFill>
                  <a:srgbClr val="DF202C"/>
                </a:solidFill>
                <a:latin typeface="Georgia" panose="02040502050405020303" pitchFamily="18" charset="0"/>
              </a:rPr>
              <a:t>тыс.кв.м</a:t>
            </a:r>
            <a:endParaRPr lang="ru-RU" sz="4000" dirty="0">
              <a:solidFill>
                <a:srgbClr val="DF202C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hape 139"/>
          <p:cNvSpPr/>
          <p:nvPr/>
        </p:nvSpPr>
        <p:spPr>
          <a:xfrm>
            <a:off x="20376421" y="12809783"/>
            <a:ext cx="1168602" cy="87477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5" tIns="71435" rIns="71435" bIns="71435" anchor="ctr">
            <a:no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4758A7"/>
                </a:solidFill>
                <a:latin typeface="Georgia" panose="02040502050405020303" pitchFamily="18" charset="0"/>
              </a:rPr>
              <a:t>4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49EFDF1A-D8FD-4931-8748-593663F18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0951165"/>
              </p:ext>
            </p:extLst>
          </p:nvPr>
        </p:nvGraphicFramePr>
        <p:xfrm>
          <a:off x="621064" y="1370276"/>
          <a:ext cx="22962835" cy="10440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627B716-45A6-411A-9616-A14629638E93}"/>
              </a:ext>
            </a:extLst>
          </p:cNvPr>
          <p:cNvSpPr/>
          <p:nvPr/>
        </p:nvSpPr>
        <p:spPr>
          <a:xfrm>
            <a:off x="2613840" y="13047115"/>
            <a:ext cx="581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*Источник: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www.</a:t>
            </a:r>
            <a:r>
              <a:rPr lang="ru-RU" sz="2400" i="1" dirty="0" err="1">
                <a:solidFill>
                  <a:schemeClr val="tx1"/>
                </a:solidFill>
                <a:latin typeface="Georgia" panose="02040502050405020303" pitchFamily="18" charset="0"/>
              </a:rPr>
              <a:t>наш.дом.рф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240250" y="3124200"/>
            <a:ext cx="6343649" cy="1543050"/>
          </a:xfrm>
          <a:prstGeom prst="roundRect">
            <a:avLst/>
          </a:prstGeom>
          <a:solidFill>
            <a:srgbClr val="DF202C"/>
          </a:solidFill>
          <a:ln>
            <a:solidFill>
              <a:srgbClr val="DF2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Georgia" panose="02040502050405020303" pitchFamily="18" charset="0"/>
              </a:rPr>
              <a:t>Объем строительства </a:t>
            </a:r>
          </a:p>
          <a:p>
            <a:pPr algn="ctr"/>
            <a:r>
              <a:rPr lang="ru-RU" sz="4000" dirty="0" smtClean="0">
                <a:latin typeface="Georgia" panose="02040502050405020303" pitchFamily="18" charset="0"/>
              </a:rPr>
              <a:t>в СЗФО: 17,5 </a:t>
            </a:r>
            <a:r>
              <a:rPr lang="ru-RU" sz="4000" dirty="0" err="1" smtClean="0">
                <a:latin typeface="Georgia" panose="02040502050405020303" pitchFamily="18" charset="0"/>
              </a:rPr>
              <a:t>млн.кв.м</a:t>
            </a:r>
            <a:endParaRPr lang="ru-RU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57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1942426" y="256303"/>
            <a:ext cx="19227986" cy="1621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Обеспечение источниками финансирования жилищного рынка в </a:t>
            </a:r>
            <a:r>
              <a:rPr lang="ru-RU" sz="48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СЗФО </a:t>
            </a: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на 24 сентября 2020 г.</a:t>
            </a:r>
            <a:endParaRPr lang="ru-RU" sz="4800" b="1" dirty="0">
              <a:solidFill>
                <a:srgbClr val="DF202C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423497322"/>
              </p:ext>
            </p:extLst>
          </p:nvPr>
        </p:nvGraphicFramePr>
        <p:xfrm>
          <a:off x="484800" y="2262684"/>
          <a:ext cx="11314796" cy="899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485397" y="2570460"/>
            <a:ext cx="11898604" cy="8762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spAutoFit/>
          </a:bodyPr>
          <a:lstStyle/>
          <a:p>
            <a:pPr algn="l">
              <a:buClr>
                <a:srgbClr val="DA3221"/>
              </a:buClr>
            </a:pPr>
            <a:r>
              <a:rPr lang="ru-RU" sz="40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Объем текущего </a:t>
            </a:r>
            <a:r>
              <a:rPr kumimoji="0" lang="ru-RU" sz="4000" b="1" i="0" u="none" strike="noStrike" cap="none" spc="0" normalizeH="0" baseline="0" dirty="0" smtClean="0">
                <a:ln>
                  <a:noFill/>
                </a:ln>
                <a:solidFill>
                  <a:srgbClr val="4758A7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строительства</a:t>
            </a:r>
            <a:endParaRPr kumimoji="0" lang="ru-RU" sz="4000" b="1" i="0" u="none" strike="noStrike" cap="none" spc="0" normalizeH="0" baseline="0" dirty="0">
              <a:ln>
                <a:noFill/>
              </a:ln>
              <a:solidFill>
                <a:srgbClr val="4758A7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17 500 </a:t>
            </a:r>
            <a:r>
              <a:rPr lang="ru-RU" sz="40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тыс.кв</a:t>
            </a:r>
            <a:r>
              <a:rPr lang="ru-RU" sz="4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 м 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4000" b="1" dirty="0">
              <a:solidFill>
                <a:srgbClr val="DA3221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r>
              <a:rPr lang="ru-RU" sz="40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По старым правилам:</a:t>
            </a:r>
            <a:endParaRPr lang="ru-RU" sz="40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 smtClean="0">
                <a:latin typeface="Georgia" panose="02040502050405020303" pitchFamily="18" charset="0"/>
              </a:rPr>
              <a:t>	11 473 </a:t>
            </a:r>
            <a:r>
              <a:rPr lang="ru-RU" sz="4000" dirty="0" err="1" smtClean="0">
                <a:latin typeface="Georgia" panose="02040502050405020303" pitchFamily="18" charset="0"/>
              </a:rPr>
              <a:t>тыс.</a:t>
            </a:r>
            <a:r>
              <a:rPr kumimoji="0" lang="ru-RU" sz="40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кв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 м.;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4000" dirty="0"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kumimoji="0" lang="ru-RU" sz="4000" b="1" i="0" u="none" strike="noStrike" cap="none" spc="0" normalizeH="0" dirty="0" smtClean="0">
                <a:ln>
                  <a:noFill/>
                </a:ln>
                <a:solidFill>
                  <a:srgbClr val="4758A7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Проектное финансирование и эскроу:</a:t>
            </a:r>
            <a:endParaRPr kumimoji="0" lang="ru-RU" sz="4000" b="1" i="0" u="none" strike="noStrike" cap="none" spc="0" normalizeH="0" dirty="0">
              <a:ln>
                <a:noFill/>
              </a:ln>
              <a:solidFill>
                <a:srgbClr val="4758A7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 smtClean="0">
                <a:latin typeface="Georgia" panose="02040502050405020303" pitchFamily="18" charset="0"/>
              </a:rPr>
              <a:t>	5 593 </a:t>
            </a:r>
            <a:r>
              <a:rPr lang="ru-RU" sz="4000" dirty="0" err="1" smtClean="0">
                <a:latin typeface="Georgia" panose="02040502050405020303" pitchFamily="18" charset="0"/>
              </a:rPr>
              <a:t>тыс.кв</a:t>
            </a:r>
            <a:r>
              <a:rPr lang="ru-RU" sz="4000" dirty="0" smtClean="0">
                <a:latin typeface="Georgia" panose="02040502050405020303" pitchFamily="18" charset="0"/>
              </a:rPr>
              <a:t>. м.  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4000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Без долевого участия: 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>
                <a:latin typeface="Georgia" panose="02040502050405020303" pitchFamily="18" charset="0"/>
              </a:rPr>
              <a:t>	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434 </a:t>
            </a:r>
            <a:r>
              <a:rPr kumimoji="0" lang="ru-RU" sz="40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тыс.кв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 м.: </a:t>
            </a:r>
            <a:endParaRPr kumimoji="0" lang="ru-RU" sz="40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>
                <a:latin typeface="Georgia" panose="02040502050405020303" pitchFamily="18" charset="0"/>
              </a:rPr>
              <a:t>	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собственные средства застройщиков/</a:t>
            </a:r>
            <a:endParaRPr kumimoji="0" lang="ru-RU" sz="40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>
                <a:latin typeface="Georgia" panose="02040502050405020303" pitchFamily="18" charset="0"/>
              </a:rPr>
              <a:t>	</a:t>
            </a:r>
            <a:r>
              <a:rPr lang="ru-RU" sz="4000" dirty="0" smtClean="0">
                <a:latin typeface="Georgia" panose="02040502050405020303" pitchFamily="18" charset="0"/>
              </a:rPr>
              <a:t>строительство </a:t>
            </a:r>
            <a:r>
              <a:rPr lang="ru-RU" sz="4000" dirty="0">
                <a:latin typeface="Georgia" panose="02040502050405020303" pitchFamily="18" charset="0"/>
              </a:rPr>
              <a:t>не начато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kumimoji="0" lang="ru-RU" sz="40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	</a:t>
            </a:r>
          </a:p>
        </p:txBody>
      </p:sp>
      <p:sp>
        <p:nvSpPr>
          <p:cNvPr id="10" name="Shape 139"/>
          <p:cNvSpPr/>
          <p:nvPr/>
        </p:nvSpPr>
        <p:spPr>
          <a:xfrm>
            <a:off x="20564482" y="12522850"/>
            <a:ext cx="448836" cy="850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4</a:t>
            </a:r>
            <a:endParaRPr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627B716-45A6-411A-9616-A14629638E93}"/>
              </a:ext>
            </a:extLst>
          </p:cNvPr>
          <p:cNvSpPr/>
          <p:nvPr/>
        </p:nvSpPr>
        <p:spPr>
          <a:xfrm>
            <a:off x="2613840" y="13047115"/>
            <a:ext cx="581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*Источник: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www.</a:t>
            </a:r>
            <a:r>
              <a:rPr lang="ru-RU" sz="2400" i="1" dirty="0" err="1">
                <a:solidFill>
                  <a:schemeClr val="tx1"/>
                </a:solidFill>
                <a:latin typeface="Georgia" panose="02040502050405020303" pitchFamily="18" charset="0"/>
              </a:rPr>
              <a:t>наш.дом.рф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091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948267" y="186160"/>
            <a:ext cx="218355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Достижение показателя Национального проекта </a:t>
            </a:r>
          </a:p>
          <a:p>
            <a:r>
              <a:rPr lang="ru-RU" sz="5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по вводу жилья в Ленинградской области, </a:t>
            </a:r>
            <a:r>
              <a:rPr lang="ru-RU" sz="5400" b="1" dirty="0" err="1" smtClean="0">
                <a:solidFill>
                  <a:srgbClr val="DF202C"/>
                </a:solidFill>
                <a:latin typeface="Georgia" panose="02040502050405020303" pitchFamily="18" charset="0"/>
              </a:rPr>
              <a:t>тыс.кв.м</a:t>
            </a:r>
            <a:endParaRPr lang="ru-RU" sz="4000" dirty="0">
              <a:solidFill>
                <a:srgbClr val="DF202C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hape 139"/>
          <p:cNvSpPr/>
          <p:nvPr/>
        </p:nvSpPr>
        <p:spPr>
          <a:xfrm>
            <a:off x="20376421" y="12809783"/>
            <a:ext cx="1168602" cy="87477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5" tIns="71435" rIns="71435" bIns="71435" anchor="ctr">
            <a:no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4758A7"/>
                </a:solidFill>
                <a:latin typeface="Georgia" panose="02040502050405020303" pitchFamily="18" charset="0"/>
              </a:rPr>
              <a:t>5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627B716-45A6-411A-9616-A14629638E93}"/>
              </a:ext>
            </a:extLst>
          </p:cNvPr>
          <p:cNvSpPr/>
          <p:nvPr/>
        </p:nvSpPr>
        <p:spPr>
          <a:xfrm>
            <a:off x="2613840" y="13047115"/>
            <a:ext cx="581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*Источник: 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Росстат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84556475"/>
              </p:ext>
            </p:extLst>
          </p:nvPr>
        </p:nvGraphicFramePr>
        <p:xfrm>
          <a:off x="4464528" y="3075733"/>
          <a:ext cx="14803010" cy="8836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05338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948267" y="186160"/>
            <a:ext cx="218355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Плановые показатели по вводу жилья в Ленинградской области согласно действующим </a:t>
            </a:r>
            <a:r>
              <a:rPr lang="ru-RU" sz="5400" b="1" dirty="0" err="1" smtClean="0">
                <a:solidFill>
                  <a:srgbClr val="DF202C"/>
                </a:solidFill>
                <a:latin typeface="Georgia" panose="02040502050405020303" pitchFamily="18" charset="0"/>
              </a:rPr>
              <a:t>РнС</a:t>
            </a:r>
            <a:r>
              <a:rPr lang="ru-RU" sz="5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, </a:t>
            </a:r>
            <a:r>
              <a:rPr lang="ru-RU" sz="5400" b="1" dirty="0" err="1" smtClean="0">
                <a:solidFill>
                  <a:srgbClr val="DF202C"/>
                </a:solidFill>
                <a:latin typeface="Georgia" panose="02040502050405020303" pitchFamily="18" charset="0"/>
              </a:rPr>
              <a:t>тыс.кв.м</a:t>
            </a:r>
            <a:endParaRPr lang="ru-RU" sz="4000" dirty="0">
              <a:solidFill>
                <a:srgbClr val="DF202C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hape 139"/>
          <p:cNvSpPr/>
          <p:nvPr/>
        </p:nvSpPr>
        <p:spPr>
          <a:xfrm>
            <a:off x="20376421" y="12809783"/>
            <a:ext cx="1168602" cy="87477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5" tIns="71435" rIns="71435" bIns="71435" anchor="ctr">
            <a:no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4758A7"/>
                </a:solidFill>
                <a:latin typeface="Georgia" panose="02040502050405020303" pitchFamily="18" charset="0"/>
              </a:rPr>
              <a:t>6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627B716-45A6-411A-9616-A14629638E93}"/>
              </a:ext>
            </a:extLst>
          </p:cNvPr>
          <p:cNvSpPr/>
          <p:nvPr/>
        </p:nvSpPr>
        <p:spPr>
          <a:xfrm>
            <a:off x="2613840" y="13047115"/>
            <a:ext cx="581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*Источник: 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ЕРЗ РФ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69333376"/>
              </p:ext>
            </p:extLst>
          </p:nvPr>
        </p:nvGraphicFramePr>
        <p:xfrm>
          <a:off x="2979173" y="3075733"/>
          <a:ext cx="19172903" cy="930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4192250" y="3075733"/>
            <a:ext cx="9201149" cy="2201117"/>
          </a:xfrm>
          <a:prstGeom prst="roundRect">
            <a:avLst/>
          </a:prstGeom>
          <a:solidFill>
            <a:srgbClr val="DF202C"/>
          </a:solidFill>
          <a:ln>
            <a:solidFill>
              <a:srgbClr val="DF2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Цель по </a:t>
            </a:r>
            <a:r>
              <a:rPr lang="ru-RU" sz="3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Нац.проекту</a:t>
            </a:r>
            <a:r>
              <a:rPr lang="ru-RU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в 2020 г.: 3 284 </a:t>
            </a:r>
            <a:r>
              <a:rPr lang="ru-RU" sz="3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тыс.кв.м</a:t>
            </a:r>
            <a:endParaRPr lang="ru-RU" sz="32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l"/>
            <a:endParaRPr lang="ru-RU" sz="32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l"/>
            <a:r>
              <a:rPr lang="ru-RU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Прогноз по вводу в 2020 г.: 2 397 </a:t>
            </a:r>
            <a:r>
              <a:rPr lang="ru-RU" sz="3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тыс.кв.м</a:t>
            </a:r>
            <a:endParaRPr lang="ru-RU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65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1942426" y="256303"/>
            <a:ext cx="19227986" cy="1621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Обеспечение источниками финансирования жилищного рынка в </a:t>
            </a:r>
            <a:r>
              <a:rPr lang="ru-RU" sz="48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Ленинградской области </a:t>
            </a: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на 24 сентября 2020 г.</a:t>
            </a:r>
            <a:endParaRPr lang="ru-RU" sz="4800" b="1" dirty="0">
              <a:solidFill>
                <a:srgbClr val="DF202C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54113887"/>
              </p:ext>
            </p:extLst>
          </p:nvPr>
        </p:nvGraphicFramePr>
        <p:xfrm>
          <a:off x="484800" y="2262684"/>
          <a:ext cx="11314796" cy="899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485397" y="2570460"/>
            <a:ext cx="11898604" cy="8762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spAutoFit/>
          </a:bodyPr>
          <a:lstStyle/>
          <a:p>
            <a:pPr algn="l">
              <a:buClr>
                <a:srgbClr val="DA3221"/>
              </a:buClr>
            </a:pPr>
            <a:r>
              <a:rPr lang="ru-RU" sz="40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Объем текущего </a:t>
            </a:r>
            <a:r>
              <a:rPr kumimoji="0" lang="ru-RU" sz="4000" b="1" i="0" u="none" strike="noStrike" cap="none" spc="0" normalizeH="0" baseline="0" dirty="0" smtClean="0">
                <a:ln>
                  <a:noFill/>
                </a:ln>
                <a:solidFill>
                  <a:srgbClr val="4758A7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строительства</a:t>
            </a:r>
            <a:endParaRPr kumimoji="0" lang="ru-RU" sz="4000" b="1" i="0" u="none" strike="noStrike" cap="none" spc="0" normalizeH="0" baseline="0" dirty="0">
              <a:ln>
                <a:noFill/>
              </a:ln>
              <a:solidFill>
                <a:srgbClr val="4758A7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2 713 </a:t>
            </a:r>
            <a:r>
              <a:rPr lang="ru-RU" sz="40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тыс.кв</a:t>
            </a:r>
            <a:r>
              <a:rPr lang="ru-RU" sz="4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 м 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4000" b="1" dirty="0">
              <a:solidFill>
                <a:srgbClr val="DA3221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r>
              <a:rPr lang="ru-RU" sz="40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По старым правилам:</a:t>
            </a:r>
            <a:endParaRPr lang="ru-RU" sz="40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 smtClean="0">
                <a:latin typeface="Georgia" panose="02040502050405020303" pitchFamily="18" charset="0"/>
              </a:rPr>
              <a:t>	1 570 </a:t>
            </a:r>
            <a:r>
              <a:rPr lang="ru-RU" sz="4000" dirty="0" err="1" smtClean="0">
                <a:latin typeface="Georgia" panose="02040502050405020303" pitchFamily="18" charset="0"/>
              </a:rPr>
              <a:t>тыс.</a:t>
            </a:r>
            <a:r>
              <a:rPr kumimoji="0" lang="ru-RU" sz="40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кв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 м.;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4000" dirty="0"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kumimoji="0" lang="ru-RU" sz="4000" b="1" i="0" u="none" strike="noStrike" cap="none" spc="0" normalizeH="0" dirty="0" smtClean="0">
                <a:ln>
                  <a:noFill/>
                </a:ln>
                <a:solidFill>
                  <a:srgbClr val="4758A7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Проектное финансирование и эскроу:</a:t>
            </a:r>
            <a:endParaRPr kumimoji="0" lang="ru-RU" sz="4000" b="1" i="0" u="none" strike="noStrike" cap="none" spc="0" normalizeH="0" dirty="0">
              <a:ln>
                <a:noFill/>
              </a:ln>
              <a:solidFill>
                <a:srgbClr val="4758A7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 smtClean="0">
                <a:latin typeface="Georgia" panose="02040502050405020303" pitchFamily="18" charset="0"/>
              </a:rPr>
              <a:t>	967 </a:t>
            </a:r>
            <a:r>
              <a:rPr lang="ru-RU" sz="4000" dirty="0" err="1" smtClean="0">
                <a:latin typeface="Georgia" panose="02040502050405020303" pitchFamily="18" charset="0"/>
              </a:rPr>
              <a:t>тыс.кв</a:t>
            </a:r>
            <a:r>
              <a:rPr lang="ru-RU" sz="4000" dirty="0" smtClean="0">
                <a:latin typeface="Georgia" panose="02040502050405020303" pitchFamily="18" charset="0"/>
              </a:rPr>
              <a:t>. м.  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4000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Без долевого участия (7%): 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>
                <a:latin typeface="Georgia" panose="02040502050405020303" pitchFamily="18" charset="0"/>
              </a:rPr>
              <a:t>	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176 </a:t>
            </a:r>
            <a:r>
              <a:rPr kumimoji="0" lang="ru-RU" sz="40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тыс.кв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 м.: </a:t>
            </a:r>
            <a:endParaRPr kumimoji="0" lang="ru-RU" sz="40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>
                <a:latin typeface="Georgia" panose="02040502050405020303" pitchFamily="18" charset="0"/>
              </a:rPr>
              <a:t>	</a:t>
            </a:r>
            <a:r>
              <a:rPr kumimoji="0" lang="ru-RU" sz="4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собственные средства застройщиков/</a:t>
            </a:r>
            <a:endParaRPr kumimoji="0" lang="ru-RU" sz="40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4000" dirty="0">
                <a:latin typeface="Georgia" panose="02040502050405020303" pitchFamily="18" charset="0"/>
              </a:rPr>
              <a:t>	</a:t>
            </a:r>
            <a:r>
              <a:rPr lang="ru-RU" sz="4000" dirty="0" smtClean="0">
                <a:latin typeface="Georgia" panose="02040502050405020303" pitchFamily="18" charset="0"/>
              </a:rPr>
              <a:t>строительство </a:t>
            </a:r>
            <a:r>
              <a:rPr lang="ru-RU" sz="4000" dirty="0">
                <a:latin typeface="Georgia" panose="02040502050405020303" pitchFamily="18" charset="0"/>
              </a:rPr>
              <a:t>не начато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kumimoji="0" lang="ru-RU" sz="40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	</a:t>
            </a:r>
          </a:p>
        </p:txBody>
      </p:sp>
      <p:sp>
        <p:nvSpPr>
          <p:cNvPr id="10" name="Shape 139"/>
          <p:cNvSpPr/>
          <p:nvPr/>
        </p:nvSpPr>
        <p:spPr>
          <a:xfrm>
            <a:off x="20564482" y="12522850"/>
            <a:ext cx="415173" cy="850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7</a:t>
            </a:r>
            <a:endParaRPr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627B716-45A6-411A-9616-A14629638E93}"/>
              </a:ext>
            </a:extLst>
          </p:cNvPr>
          <p:cNvSpPr/>
          <p:nvPr/>
        </p:nvSpPr>
        <p:spPr>
          <a:xfrm>
            <a:off x="2613840" y="13047115"/>
            <a:ext cx="581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*Источник: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www.</a:t>
            </a:r>
            <a:r>
              <a:rPr lang="ru-RU" sz="2400" i="1" dirty="0" err="1">
                <a:solidFill>
                  <a:schemeClr val="tx1"/>
                </a:solidFill>
                <a:latin typeface="Georgia" panose="02040502050405020303" pitchFamily="18" charset="0"/>
              </a:rPr>
              <a:t>наш.дом.рф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11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1790026" y="195943"/>
            <a:ext cx="21015545" cy="2360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Обеспечение источниками финансирования жилищного рынка в </a:t>
            </a:r>
            <a:r>
              <a:rPr lang="ru-RU" sz="48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Ленинградской области </a:t>
            </a: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на 24 сентября 2020 г.</a:t>
            </a:r>
          </a:p>
          <a:p>
            <a:pPr algn="ctr">
              <a:lnSpc>
                <a:spcPct val="100000"/>
              </a:lnSpc>
            </a:pP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(рынок проектного финансирования)</a:t>
            </a:r>
            <a:endParaRPr lang="ru-RU" sz="4800" b="1" dirty="0">
              <a:solidFill>
                <a:srgbClr val="DF202C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Shape 139"/>
          <p:cNvSpPr/>
          <p:nvPr/>
        </p:nvSpPr>
        <p:spPr>
          <a:xfrm>
            <a:off x="20564482" y="12522850"/>
            <a:ext cx="464866" cy="850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8</a:t>
            </a:r>
            <a:endParaRPr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627B716-45A6-411A-9616-A14629638E93}"/>
              </a:ext>
            </a:extLst>
          </p:cNvPr>
          <p:cNvSpPr/>
          <p:nvPr/>
        </p:nvSpPr>
        <p:spPr>
          <a:xfrm>
            <a:off x="2613840" y="13047115"/>
            <a:ext cx="581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*Источник: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www.</a:t>
            </a:r>
            <a:r>
              <a:rPr lang="ru-RU" sz="2400" i="1" dirty="0" err="1">
                <a:solidFill>
                  <a:schemeClr val="tx1"/>
                </a:solidFill>
                <a:latin typeface="Georgia" panose="02040502050405020303" pitchFamily="18" charset="0"/>
              </a:rPr>
              <a:t>наш.дом.рф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="" xmlns:a16="http://schemas.microsoft.com/office/drawing/2014/main" id="{0A99444E-C045-453F-8CFD-87925B52A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3821300"/>
              </p:ext>
            </p:extLst>
          </p:nvPr>
        </p:nvGraphicFramePr>
        <p:xfrm>
          <a:off x="2869034" y="2811530"/>
          <a:ext cx="17228716" cy="940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18752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1900628" y="294700"/>
            <a:ext cx="21015545" cy="1621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НОСТРОЙ в части развития рынка </a:t>
            </a:r>
          </a:p>
          <a:p>
            <a:pPr algn="ctr">
              <a:lnSpc>
                <a:spcPct val="100000"/>
              </a:lnSpc>
            </a:pP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жилищного строительства в </a:t>
            </a:r>
            <a:r>
              <a:rPr lang="ru-RU" sz="48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Ленинградской области</a:t>
            </a:r>
            <a:endParaRPr lang="ru-RU" sz="4800" b="1"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Shape 139"/>
          <p:cNvSpPr/>
          <p:nvPr/>
        </p:nvSpPr>
        <p:spPr>
          <a:xfrm>
            <a:off x="20564482" y="12522850"/>
            <a:ext cx="464866" cy="850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9</a:t>
            </a:r>
            <a:endParaRPr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1619" y="2186867"/>
            <a:ext cx="22545302" cy="96180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spAutoFit/>
          </a:bodyPr>
          <a:lstStyle/>
          <a:p>
            <a:pPr marL="571500" indent="-571500" algn="just">
              <a:lnSpc>
                <a:spcPct val="114000"/>
              </a:lnSpc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3600" dirty="0">
                <a:latin typeface="Georgia" panose="02040502050405020303" pitchFamily="18" charset="0"/>
              </a:rPr>
              <a:t>Создать </a:t>
            </a:r>
            <a:r>
              <a:rPr lang="ru-RU" sz="3600" b="1" dirty="0">
                <a:latin typeface="Georgia" panose="02040502050405020303" pitchFamily="18" charset="0"/>
              </a:rPr>
              <a:t>Центр компетенции </a:t>
            </a:r>
            <a:r>
              <a:rPr lang="ru-RU" sz="3600" dirty="0">
                <a:latin typeface="Georgia" panose="02040502050405020303" pitchFamily="18" charset="0"/>
              </a:rPr>
              <a:t>по реализации Нац.проекта в Ленинградской области. </a:t>
            </a:r>
            <a:endParaRPr lang="ru-RU" sz="3600" dirty="0" smtClean="0">
              <a:latin typeface="Georgia" panose="02040502050405020303" pitchFamily="18" charset="0"/>
            </a:endParaRPr>
          </a:p>
          <a:p>
            <a:pPr marL="571500" indent="-571500" algn="just">
              <a:lnSpc>
                <a:spcPct val="114000"/>
              </a:lnSpc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kumimoji="0" lang="ru-RU" sz="3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Пересмотреть показатели Нац.проекта для Ленинградской области в части </a:t>
            </a:r>
            <a:r>
              <a:rPr kumimoji="0" lang="ru-RU" sz="3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планового увеличения доли сегмента ИЖС</a:t>
            </a:r>
            <a:r>
              <a:rPr kumimoji="0" lang="ru-RU" sz="3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 на рынке жилищного строительства. </a:t>
            </a:r>
          </a:p>
          <a:p>
            <a:pPr marL="571500" marR="0" indent="-571500" algn="just" defTabSz="821529" rtl="0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4758A7"/>
              </a:buClr>
              <a:buSzTx/>
              <a:buFont typeface="Wingdings" panose="05000000000000000000" pitchFamily="2" charset="2"/>
              <a:buChar char="q"/>
              <a:tabLst/>
            </a:pPr>
            <a:r>
              <a:rPr lang="ru-RU" sz="3600" dirty="0" smtClean="0">
                <a:latin typeface="Georgia" panose="02040502050405020303" pitchFamily="18" charset="0"/>
              </a:rPr>
              <a:t>Синхронизировать программы развития </a:t>
            </a:r>
            <a:r>
              <a:rPr lang="ru-RU" sz="3600" b="1" dirty="0" smtClean="0">
                <a:latin typeface="Georgia" panose="02040502050405020303" pitchFamily="18" charset="0"/>
              </a:rPr>
              <a:t>социально-экономического блока </a:t>
            </a:r>
            <a:r>
              <a:rPr lang="ru-RU" sz="3600" dirty="0" smtClean="0">
                <a:latin typeface="Georgia" panose="02040502050405020303" pitchFamily="18" charset="0"/>
              </a:rPr>
              <a:t>Санкт-Петербурга и Ленинградской области.  </a:t>
            </a:r>
          </a:p>
          <a:p>
            <a:pPr marL="571500" indent="-571500" algn="just">
              <a:lnSpc>
                <a:spcPct val="114000"/>
              </a:lnSpc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3600" dirty="0">
                <a:latin typeface="Georgia" panose="02040502050405020303" pitchFamily="18" charset="0"/>
              </a:rPr>
              <a:t>Синхронизировать документы </a:t>
            </a:r>
            <a:r>
              <a:rPr lang="ru-RU" sz="3600" b="1" dirty="0">
                <a:latin typeface="Georgia" panose="02040502050405020303" pitchFamily="18" charset="0"/>
              </a:rPr>
              <a:t>территориального планирования </a:t>
            </a:r>
            <a:r>
              <a:rPr lang="ru-RU" sz="3600" dirty="0">
                <a:latin typeface="Georgia" panose="02040502050405020303" pitchFamily="18" charset="0"/>
              </a:rPr>
              <a:t>и градостроительного зонирования Санкт-Петербурга и Ленинградской области. </a:t>
            </a:r>
            <a:endParaRPr kumimoji="0" lang="ru-RU" sz="360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L="571500" marR="0" indent="-571500" algn="just" defTabSz="821529" rtl="0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4758A7"/>
              </a:buClr>
              <a:buSzTx/>
              <a:buFont typeface="Wingdings" panose="05000000000000000000" pitchFamily="2" charset="2"/>
              <a:buChar char="q"/>
              <a:tabLst/>
            </a:pPr>
            <a:r>
              <a:rPr kumimoji="0" lang="ru-RU" sz="3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Пересмотреть ценовую политику </a:t>
            </a:r>
            <a:r>
              <a:rPr kumimoji="0" lang="ru-RU" sz="3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выкупа</a:t>
            </a:r>
            <a:r>
              <a:rPr kumimoji="0" lang="ru-RU" sz="3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 объектов социально-культурной </a:t>
            </a:r>
            <a:r>
              <a:rPr kumimoji="0" lang="ru-RU" sz="36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инфраструктуры. </a:t>
            </a:r>
          </a:p>
          <a:p>
            <a:pPr marL="571500" marR="0" indent="-571500" algn="just" defTabSz="821529" rtl="0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4758A7"/>
              </a:buClr>
              <a:buSzTx/>
              <a:buFont typeface="Wingdings" panose="05000000000000000000" pitchFamily="2" charset="2"/>
              <a:buChar char="q"/>
              <a:tabLst/>
            </a:pPr>
            <a:r>
              <a:rPr lang="ru-RU" sz="3600" baseline="0" dirty="0" smtClean="0">
                <a:latin typeface="Georgia" panose="02040502050405020303" pitchFamily="18" charset="0"/>
              </a:rPr>
              <a:t>Предусмотреть</a:t>
            </a:r>
            <a:r>
              <a:rPr lang="ru-RU" sz="3600" dirty="0" smtClean="0">
                <a:latin typeface="Georgia" panose="02040502050405020303" pitchFamily="18" charset="0"/>
              </a:rPr>
              <a:t> механизмы и плановое </a:t>
            </a:r>
            <a:r>
              <a:rPr lang="ru-RU" sz="3600" b="1" dirty="0" smtClean="0">
                <a:latin typeface="Georgia" panose="02040502050405020303" pitchFamily="18" charset="0"/>
              </a:rPr>
              <a:t>увеличение объема финансирования </a:t>
            </a:r>
            <a:r>
              <a:rPr lang="ru-RU" sz="3600" dirty="0" smtClean="0">
                <a:latin typeface="Georgia" panose="02040502050405020303" pitchFamily="18" charset="0"/>
              </a:rPr>
              <a:t>строительства социально-культурной, дорожно-транспортной и инженерной инфраструктуры из федерального бюджета. </a:t>
            </a:r>
          </a:p>
          <a:p>
            <a:pPr marL="571500" marR="0" indent="-571500" algn="just" defTabSz="821529" rtl="0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4758A7"/>
              </a:buClr>
              <a:buSzTx/>
              <a:buFont typeface="Wingdings" panose="05000000000000000000" pitchFamily="2" charset="2"/>
              <a:buChar char="q"/>
              <a:tabLst/>
            </a:pPr>
            <a:r>
              <a:rPr kumimoji="0" lang="ru-RU" sz="3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Пересмотреть </a:t>
            </a:r>
            <a:r>
              <a:rPr kumimoji="0" lang="ru-RU" sz="3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подходы к ценообразованию</a:t>
            </a:r>
            <a:r>
              <a:rPr kumimoji="0" lang="ru-RU" sz="3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 </a:t>
            </a:r>
            <a:r>
              <a:rPr kumimoji="0" lang="ru-RU" sz="36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по государственным и муниципальным контрактам с целью повысить экономическую выгоду для потенциальных исполнителей. </a:t>
            </a:r>
          </a:p>
          <a:p>
            <a:pPr marL="571500" marR="0" indent="-571500" algn="just" defTabSz="821529" rtl="0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4758A7"/>
              </a:buClr>
              <a:buSzTx/>
              <a:buFont typeface="Wingdings" panose="05000000000000000000" pitchFamily="2" charset="2"/>
              <a:buChar char="q"/>
              <a:tabLst/>
            </a:pPr>
            <a:r>
              <a:rPr lang="ru-RU" sz="3600" baseline="0" dirty="0" smtClean="0">
                <a:latin typeface="Georgia" panose="02040502050405020303" pitchFamily="18" charset="0"/>
              </a:rPr>
              <a:t>Разработать</a:t>
            </a:r>
            <a:r>
              <a:rPr lang="ru-RU" sz="3600" dirty="0" smtClean="0">
                <a:latin typeface="Georgia" panose="02040502050405020303" pitchFamily="18" charset="0"/>
              </a:rPr>
              <a:t> и внедрить обучающие </a:t>
            </a:r>
            <a:r>
              <a:rPr lang="ru-RU" sz="3600" b="1" dirty="0" smtClean="0">
                <a:latin typeface="Georgia" panose="02040502050405020303" pitchFamily="18" charset="0"/>
              </a:rPr>
              <a:t>программы по строительным профессиям </a:t>
            </a:r>
            <a:r>
              <a:rPr lang="ru-RU" sz="3600" dirty="0" smtClean="0">
                <a:latin typeface="Georgia" panose="02040502050405020303" pitchFamily="18" charset="0"/>
              </a:rPr>
              <a:t>в действующих учебных заведениях (молодые специалисты, </a:t>
            </a:r>
            <a:r>
              <a:rPr lang="ru-RU" sz="3600" dirty="0" err="1" smtClean="0">
                <a:latin typeface="Georgia" panose="02040502050405020303" pitchFamily="18" charset="0"/>
              </a:rPr>
              <a:t>проф.переподготовка</a:t>
            </a:r>
            <a:r>
              <a:rPr lang="ru-RU" sz="3600" dirty="0" smtClean="0">
                <a:latin typeface="Georgia" panose="02040502050405020303" pitchFamily="18" charset="0"/>
              </a:rPr>
              <a:t>, повышение квалификации). </a:t>
            </a:r>
            <a:endParaRPr kumimoji="0" lang="ru-RU" sz="3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416163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5" tIns="71435" rIns="71435" bIns="71435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5" tIns="71435" rIns="71435" bIns="71435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40570</TotalTime>
  <Words>567</Words>
  <Application>Microsoft Office PowerPoint</Application>
  <PresentationFormat>Произвольный</PresentationFormat>
  <Paragraphs>109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Gotham Pro</vt:lpstr>
      <vt:lpstr>Gotham Pro Light Regular</vt:lpstr>
      <vt:lpstr>Helvetica</vt:lpstr>
      <vt:lpstr>Helvetica Light</vt:lpstr>
      <vt:lpstr>Helvetica Neue</vt:lpstr>
      <vt:lpstr>Times New Roman</vt:lpstr>
      <vt:lpstr>Wingdings</vt:lpstr>
      <vt:lpstr>Тема Office</vt:lpstr>
      <vt:lpstr>Презентация PowerPoint</vt:lpstr>
      <vt:lpstr>Формы проведения общественного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Барми А.А.</dc:creator>
  <cp:lastModifiedBy>Гончарова Олеся Владимировна</cp:lastModifiedBy>
  <cp:revision>944</cp:revision>
  <cp:lastPrinted>2020-09-08T12:46:42Z</cp:lastPrinted>
  <dcterms:modified xsi:type="dcterms:W3CDTF">2020-09-25T08:46:06Z</dcterms:modified>
</cp:coreProperties>
</file>