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94" r:id="rId2"/>
    <p:sldId id="293" r:id="rId3"/>
    <p:sldId id="283" r:id="rId4"/>
    <p:sldId id="284" r:id="rId5"/>
    <p:sldId id="27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>
        <p:guide orient="horz" pos="3543"/>
        <p:guide pos="7242"/>
        <p:guide orient="horz" pos="31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a.sidorkin@nostroy.ru" TargetMode="External"/><Relationship Id="rId4" Type="http://schemas.openxmlformats.org/officeDocument/2006/relationships/hyperlink" Target="mailto:a.kokonov@nostroy.ru" TargetMode="External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1" descr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67" y="4954307"/>
            <a:ext cx="2924334" cy="118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88B6D79-C5C6-46E9-B7B9-1A08B7DE8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" y="748515"/>
            <a:ext cx="7589514" cy="4170572"/>
          </a:xfrm>
          <a:prstGeom prst="rect">
            <a:avLst/>
          </a:prstGeom>
        </p:spPr>
      </p:pic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62"/>
            <a:ext cx="11918833" cy="456729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7"/>
          <p:cNvSpPr txBox="1"/>
          <p:nvPr/>
        </p:nvSpPr>
        <p:spPr>
          <a:xfrm>
            <a:off x="644534" y="5010926"/>
            <a:ext cx="563560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Шериева Алия Мухамедовна,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Начальник юридической службы Союза «Строители КБР»,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член Научно-консультативной комиссии 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17 февраля 2021 года</a:t>
            </a:r>
            <a:endParaRPr lang="ru-RU" b="1" dirty="0"/>
          </a:p>
        </p:txBody>
      </p:sp>
      <p:sp>
        <p:nvSpPr>
          <p:cNvPr id="104" name="TextBox 6"/>
          <p:cNvSpPr txBox="1"/>
          <p:nvPr/>
        </p:nvSpPr>
        <p:spPr>
          <a:xfrm>
            <a:off x="6653349" y="637502"/>
            <a:ext cx="5265483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r">
              <a:defRPr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О включении в совокупный размер обязательств по договорам строительного подряда, заключенным с использованием конкурентных процедур, обязательств по договорам строительного подряда, не превышающих три миллиона рублей</a:t>
            </a:r>
            <a:endParaRPr lang="ru-RU" b="1" dirty="0">
              <a:solidFill>
                <a:srgbClr val="3E4E9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62521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595224" y="670234"/>
            <a:ext cx="10978467" cy="429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b="1" dirty="0" smtClean="0">
                <a:sym typeface="Verdana"/>
              </a:rPr>
              <a:t>Выдержка из Постановления </a:t>
            </a:r>
            <a:r>
              <a:rPr lang="ru-RU" sz="1600" b="1" dirty="0">
                <a:sym typeface="Verdana"/>
              </a:rPr>
              <a:t>Арбитражного суда Уральского округа от 7 июня 2018 </a:t>
            </a:r>
            <a:r>
              <a:rPr lang="ru-RU" sz="1600" b="1" dirty="0" smtClean="0">
                <a:sym typeface="Verdana"/>
              </a:rPr>
              <a:t>г:</a:t>
            </a:r>
          </a:p>
          <a:p>
            <a:pPr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 smtClean="0">
              <a:sym typeface="Verdana"/>
            </a:endParaRP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i="1" dirty="0" smtClean="0">
                <a:sym typeface="Verdana"/>
              </a:rPr>
              <a:t>	</a:t>
            </a:r>
            <a:r>
              <a:rPr lang="ru-RU" sz="1500" i="1" dirty="0" smtClean="0">
                <a:sym typeface="Verdana"/>
              </a:rPr>
              <a:t>Довод </a:t>
            </a:r>
            <a:r>
              <a:rPr lang="ru-RU" sz="1500" i="1" dirty="0">
                <a:sym typeface="Verdana"/>
              </a:rPr>
              <a:t>заявителя жалобы об ошибочном толковании судами ч. 2.1 ст. 52 Градостроительного кодекса Российской Федерации отклоняется судом округа как основанный на неправильном толковании заявителем данной нормы; суды нижестоящих инстанций правомерно отметили, что </a:t>
            </a:r>
            <a:r>
              <a:rPr lang="ru-RU" sz="1500" i="1" dirty="0">
                <a:solidFill>
                  <a:schemeClr val="tx1"/>
                </a:solidFill>
                <a:sym typeface="Verdana"/>
              </a:rPr>
              <a:t>указанное законоположение регулирует отношения, в которых выступают индивидуальные предприниматели и юридические лица, не являющиеся членами СРО, в то время как ответчик является членом </a:t>
            </a:r>
            <a:r>
              <a:rPr lang="ru-RU" sz="1500" i="1" dirty="0" smtClean="0">
                <a:solidFill>
                  <a:schemeClr val="tx1"/>
                </a:solidFill>
                <a:sym typeface="Verdana"/>
              </a:rPr>
              <a:t>СРО</a:t>
            </a:r>
            <a:r>
              <a:rPr lang="ru-RU" sz="1500" i="1" dirty="0" smtClean="0">
                <a:sym typeface="Verdana"/>
              </a:rPr>
              <a:t>.</a:t>
            </a:r>
            <a:endParaRPr lang="ru-RU" sz="1500" i="1" dirty="0">
              <a:sym typeface="Verdana"/>
            </a:endParaRP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i="1" dirty="0" smtClean="0">
                <a:sym typeface="Verdana"/>
              </a:rPr>
              <a:t>	… обязанность </a:t>
            </a:r>
            <a:r>
              <a:rPr lang="ru-RU" sz="1500" i="1" dirty="0">
                <a:sym typeface="Verdana"/>
              </a:rPr>
              <a:t>по внесению взноса в вышеназванный компенсационный фонд установлена ст. </a:t>
            </a:r>
            <a:r>
              <a:rPr lang="ru-RU" sz="1500" i="1" dirty="0" smtClean="0">
                <a:sym typeface="Verdana"/>
              </a:rPr>
              <a:t>55.16 </a:t>
            </a:r>
            <a:r>
              <a:rPr lang="ru-RU" sz="1500" i="1" dirty="0">
                <a:sym typeface="Verdana"/>
              </a:rPr>
              <a:t>Градостроительного кодекса Российской </a:t>
            </a:r>
            <a:r>
              <a:rPr lang="ru-RU" sz="1500" i="1" dirty="0" smtClean="0">
                <a:sym typeface="Verdana"/>
              </a:rPr>
              <a:t>Федерации, </a:t>
            </a:r>
            <a:r>
              <a:rPr lang="ru-RU" sz="1500" i="1" dirty="0">
                <a:sym typeface="Verdana"/>
              </a:rPr>
              <a:t>внутренними документами СРО, членом которой он является, в связи с чем </a:t>
            </a:r>
            <a:r>
              <a:rPr lang="ru-RU" sz="1500" i="1" dirty="0">
                <a:solidFill>
                  <a:schemeClr val="tx1"/>
                </a:solidFill>
                <a:sym typeface="Verdana"/>
              </a:rPr>
              <a:t>то обстоятельство, что стоимость вышеназванного контракта составляет менее трёх миллионов рублей, а заказчиком требований относительно обязательного членства в СРО к участникам аукциона не предъявлено, правового значения для данного спора не имеет и не освобождает ответчика </a:t>
            </a:r>
            <a:r>
              <a:rPr lang="ru-RU" sz="1500" i="1" dirty="0">
                <a:sym typeface="Verdana"/>
              </a:rPr>
              <a:t>от необходимости соблюдения требований, предъявляемых внутренними документами ассоциации-истца, регламентирующими членство в указанной некоммерческой организации</a:t>
            </a:r>
            <a:r>
              <a:rPr lang="ru-RU" sz="1500" i="1" dirty="0" smtClean="0">
                <a:sym typeface="Verdana"/>
              </a:rPr>
              <a:t>.»</a:t>
            </a:r>
            <a:endParaRPr lang="ru-RU" sz="1500" i="1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53196"/>
            <a:chOff x="0" y="0"/>
            <a:chExt cx="10962863" cy="553194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712932" y="0"/>
              <a:ext cx="8249931" cy="553194"/>
              <a:chOff x="200697" y="0"/>
              <a:chExt cx="8249929" cy="553194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200697" y="276198"/>
                <a:ext cx="5908739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Включение в совокупный размер обязательств договоров до 3 млн. руб.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2592554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595224" y="670234"/>
            <a:ext cx="11004593" cy="4847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 smtClean="0">
                <a:sym typeface="Verdana"/>
              </a:rPr>
              <a:t>Позиция органов государственной власти противоположна:</a:t>
            </a:r>
          </a:p>
          <a:p>
            <a:pPr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 smtClean="0">
              <a:sym typeface="Verdana"/>
            </a:endParaRP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b="1" dirty="0" smtClean="0">
                <a:sym typeface="Verdana"/>
              </a:rPr>
              <a:t>	</a:t>
            </a:r>
            <a:r>
              <a:rPr lang="ru-RU" sz="1500" b="1" dirty="0" smtClean="0">
                <a:sym typeface="Verdana"/>
              </a:rPr>
              <a:t>При </a:t>
            </a:r>
            <a:r>
              <a:rPr lang="ru-RU" sz="1500" b="1" dirty="0">
                <a:sym typeface="Verdana"/>
              </a:rPr>
              <a:t>проведении саморегулируемой организацией проверки соответствия фактического совокупного размера обязательств по договорам строительного подряда, заключённым членом саморегулируемой организации с использованием конкурентных процедур, предельному размеру обязательств, исходя из которого таким членом был внесён взнос в компенсационный фонд обеспечения договорных обязательств в соответствии с частью 13 статьи </a:t>
            </a:r>
            <a:r>
              <a:rPr lang="ru-RU" sz="1500" b="1" dirty="0" smtClean="0">
                <a:sym typeface="Verdana"/>
              </a:rPr>
              <a:t>55.16 </a:t>
            </a:r>
            <a:r>
              <a:rPr lang="ru-RU" sz="1500" b="1" dirty="0">
                <a:sym typeface="Verdana"/>
              </a:rPr>
              <a:t>Градостроительного кодекса, </a:t>
            </a:r>
            <a:r>
              <a:rPr lang="ru-RU" sz="1500" b="1" dirty="0">
                <a:solidFill>
                  <a:schemeClr val="tx1"/>
                </a:solidFill>
                <a:sym typeface="Verdana"/>
              </a:rPr>
              <a:t>учитываются договоры, для выполнения которых членство в саморегулируемой организации является обязательным, и размер обязательств по каждому из которых превышает три миллиона </a:t>
            </a:r>
            <a:r>
              <a:rPr lang="ru-RU" sz="1500" b="1" dirty="0" smtClean="0">
                <a:solidFill>
                  <a:schemeClr val="tx1"/>
                </a:solidFill>
                <a:sym typeface="Verdana"/>
              </a:rPr>
              <a:t>рублей</a:t>
            </a:r>
            <a:r>
              <a:rPr lang="ru-RU" sz="1500" b="1" dirty="0" smtClean="0">
                <a:sym typeface="Verdana"/>
              </a:rPr>
              <a:t>.</a:t>
            </a: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b="1" dirty="0" smtClean="0">
                <a:sym typeface="Verdana"/>
              </a:rPr>
              <a:t>	Положения </a:t>
            </a:r>
            <a:r>
              <a:rPr lang="ru-RU" sz="1500" b="1" dirty="0">
                <a:sym typeface="Verdana"/>
              </a:rPr>
              <a:t>статьи 60.1 Градостроительного кодекса, регулирующие порядок возмещения ущерба, причинённого вследствие неисполнения или ненадлежащего исполнения членом саморегулируемой организации обязательств по договору строительного подряда, заключённого с использованием конкурентных процедур, </a:t>
            </a:r>
            <a:r>
              <a:rPr lang="ru-RU" sz="1500" b="1" dirty="0">
                <a:solidFill>
                  <a:schemeClr val="tx1"/>
                </a:solidFill>
                <a:sym typeface="Verdana"/>
              </a:rPr>
              <a:t>распространяются на обязательства только по тем договорам, для исполнения которых такое лицо должно являться членом саморегулируемой организации.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500" b="1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i="1" dirty="0" smtClean="0">
                <a:sym typeface="Verdana"/>
              </a:rPr>
              <a:t>(письмо </a:t>
            </a:r>
            <a:r>
              <a:rPr lang="ru-RU" sz="1500" i="1" dirty="0" err="1" smtClean="0">
                <a:sym typeface="Verdana"/>
              </a:rPr>
              <a:t>Ростехнадзора</a:t>
            </a:r>
            <a:r>
              <a:rPr lang="ru-RU" sz="1500" i="1" dirty="0" smtClean="0">
                <a:sym typeface="Verdana"/>
              </a:rPr>
              <a:t> от </a:t>
            </a:r>
            <a:r>
              <a:rPr lang="ru-RU" sz="1500" i="1" dirty="0">
                <a:sym typeface="Verdana"/>
              </a:rPr>
              <a:t>18.10.2019 № </a:t>
            </a:r>
            <a:r>
              <a:rPr lang="ru-RU" sz="1500" i="1" dirty="0" smtClean="0">
                <a:sym typeface="Verdana"/>
              </a:rPr>
              <a:t>09-01-04/8191)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53196"/>
            <a:chOff x="0" y="0"/>
            <a:chExt cx="10962863" cy="553194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712932" y="0"/>
              <a:ext cx="8249931" cy="553194"/>
              <a:chOff x="200697" y="0"/>
              <a:chExt cx="8249929" cy="553194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200697" y="276198"/>
                <a:ext cx="5908739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Включение в совокупный размер обязательств договоров до 3 млн. руб.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373804746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595224" y="485117"/>
            <a:ext cx="11030719" cy="5247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 smtClean="0"/>
              <a:t>Вывод: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 smtClean="0"/>
              <a:t>	</a:t>
            </a:r>
            <a:r>
              <a:rPr lang="ru-RU" sz="1500" dirty="0" smtClean="0"/>
              <a:t>При возникновении ущерба вследствие неисполнения или ненадлежащего исполнения обязательств членом саморегулируемой организации по договорам строительного подряда до трех миллионов рублей, заключенным с использованием конкурентных процедур, существует риск предъявления требований к саморегулируемой организации о возмещении ущерба за счет средств компенсационного фонда обеспечения договорных обязательств на основании статьи 60.1 Градостроительного кодекса РФ и, соответственно, риск удовлетворения таких требований судом.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/>
              <a:t>	Научно-консультативная комиссия рекомендует при проведении расчета фактического совокупного размера обязательств члена саморегулируемой организации </a:t>
            </a:r>
            <a:r>
              <a:rPr lang="ru-RU" sz="1500" b="1" dirty="0">
                <a:sym typeface="Verdana"/>
              </a:rPr>
              <a:t>в области строительства по договорам строительного подряда, договорам подряда на осуществление сноса, заключенным таким членом с использованием конкурентных способов заключения договоров, включать в расчет обязательства члена саморегулируемой организации по договорам строительного подряда, договорам подряда на осуществление сноса стоимостью до трех миллионов рублей.</a:t>
            </a:r>
            <a:endParaRPr lang="ru-RU" sz="1500"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53196"/>
            <a:chOff x="0" y="0"/>
            <a:chExt cx="10962863" cy="553194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712932" y="0"/>
              <a:ext cx="8249931" cy="553194"/>
              <a:chOff x="200697" y="0"/>
              <a:chExt cx="8249929" cy="553194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200697" y="276198"/>
                <a:ext cx="5908739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Включение в совокупный размер обязательств договоров до 3 млн. руб.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27197512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16" descr="Picture 16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498336" y="44280"/>
            <a:ext cx="9708383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69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TextBox 14"/>
          <p:cNvSpPr txBox="1"/>
          <p:nvPr/>
        </p:nvSpPr>
        <p:spPr>
          <a:xfrm>
            <a:off x="1219662" y="2196036"/>
            <a:ext cx="8151336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>
              <a:hlinkClick r:id="rId4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Секретари НКК</a:t>
            </a:r>
            <a:r>
              <a:rPr lang="ru-RU" dirty="0"/>
              <a:t>: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Коконов Данил Александрович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4"/>
              </a:rPr>
              <a:t>a.kokonov@nostroy.ru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+7 (495) 987-31-50 </a:t>
            </a:r>
            <a:r>
              <a:rPr lang="ru-RU" dirty="0" err="1"/>
              <a:t>вн</a:t>
            </a:r>
            <a:r>
              <a:rPr lang="ru-RU" dirty="0"/>
              <a:t>. 139;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Сидоркин Александр Анатольевич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5"/>
              </a:rPr>
              <a:t>a.sidorkin@nostroy.ru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sym typeface="Verdana"/>
              </a:rPr>
              <a:t>+7 (495) 987-31-50 </a:t>
            </a:r>
            <a:r>
              <a:rPr lang="ru-RU" dirty="0" err="1">
                <a:sym typeface="Verdana"/>
              </a:rPr>
              <a:t>вн</a:t>
            </a:r>
            <a:r>
              <a:rPr lang="ru-RU" dirty="0">
                <a:sym typeface="Verdana"/>
              </a:rPr>
              <a:t>. 167</a:t>
            </a:r>
            <a:r>
              <a:rPr lang="ru-RU" dirty="0"/>
              <a:t>.</a:t>
            </a:r>
            <a:endParaRPr dirty="0">
              <a:latin typeface="Verdana"/>
              <a:ea typeface="Verdana"/>
              <a:cs typeface="Verdana"/>
            </a:endParaRPr>
          </a:p>
        </p:txBody>
      </p:sp>
      <p:sp>
        <p:nvSpPr>
          <p:cNvPr id="553" name="TextBox 10"/>
          <p:cNvSpPr txBox="1"/>
          <p:nvPr/>
        </p:nvSpPr>
        <p:spPr>
          <a:xfrm>
            <a:off x="1219661" y="986842"/>
            <a:ext cx="83438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Научно-консультативная комиссия Ассоциации «Национальное объединение строителей»</a:t>
            </a:r>
            <a:endParaRPr sz="2000" b="1" dirty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59C7D06-E5B2-456B-868F-E170D8C45598}"/>
              </a:ext>
            </a:extLst>
          </p:cNvPr>
          <p:cNvGrpSpPr/>
          <p:nvPr/>
        </p:nvGrpSpPr>
        <p:grpSpPr>
          <a:xfrm>
            <a:off x="770268" y="1913258"/>
            <a:ext cx="8295927" cy="369332"/>
            <a:chOff x="770268" y="1913258"/>
            <a:chExt cx="8295927" cy="369332"/>
          </a:xfrm>
        </p:grpSpPr>
        <p:sp>
          <p:nvSpPr>
            <p:cNvPr id="555" name="TextBox 12"/>
            <p:cNvSpPr txBox="1"/>
            <p:nvPr/>
          </p:nvSpPr>
          <p:spPr>
            <a:xfrm>
              <a:off x="1219662" y="1913258"/>
              <a:ext cx="7846533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</a:rPr>
                <a:t>https://nostroy.ru/nostroy/nk-komissiya/about/</a:t>
              </a:r>
              <a:endParaRPr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E11F5D9B-B24E-471B-9F50-1243295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0268" y="1956555"/>
              <a:ext cx="297181" cy="297181"/>
            </a:xfrm>
            <a:prstGeom prst="rect">
              <a:avLst/>
            </a:prstGeom>
          </p:spPr>
        </p:pic>
      </p:grpSp>
      <p:pic>
        <p:nvPicPr>
          <p:cNvPr id="9" name="Graphic 9">
            <a:extLst>
              <a:ext uri="{FF2B5EF4-FFF2-40B4-BE49-F238E27FC236}">
                <a16:creationId xmlns="" xmlns:a16="http://schemas.microsoft.com/office/drawing/2014/main" id="{5F791657-8233-40C9-94C1-61BECD716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268" y="2709680"/>
            <a:ext cx="271690" cy="2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631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5" descr="Picture 5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316776" y="0"/>
            <a:ext cx="9708382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47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1088572" y="974136"/>
            <a:ext cx="10410810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 smtClean="0"/>
              <a:t>Подготовлено по материалам документов НКК: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dirty="0" smtClean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/>
              <a:t>Рекомендации по вопросу о включении в совокупный размер обязательств по договорам строительного подряда, заключенным членом </a:t>
            </a:r>
            <a:r>
              <a:rPr lang="ru-RU" sz="1600" dirty="0" smtClean="0"/>
              <a:t>саморегулируемой организации </a:t>
            </a:r>
            <a:r>
              <a:rPr lang="ru-RU" sz="1600" dirty="0"/>
              <a:t>в области строительства с использованием конкурентных способов заключения договоров, обязательств по договорам строительного подряда, не превышающих три миллиона </a:t>
            </a:r>
            <a:r>
              <a:rPr lang="ru-RU" sz="1600" dirty="0" smtClean="0"/>
              <a:t>рублей (</a:t>
            </a:r>
            <a:r>
              <a:rPr lang="ru-RU" sz="1600" dirty="0"/>
              <a:t>протокол от </a:t>
            </a:r>
            <a:r>
              <a:rPr lang="ru-RU" sz="1600" dirty="0" smtClean="0"/>
              <a:t>«24» декабря 2019 </a:t>
            </a:r>
            <a:r>
              <a:rPr lang="ru-RU" sz="1600" dirty="0"/>
              <a:t>г. № </a:t>
            </a:r>
            <a:r>
              <a:rPr lang="ru-RU" sz="1600" dirty="0" smtClean="0"/>
              <a:t>8);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https</a:t>
            </a:r>
            <a:r>
              <a:rPr lang="en-US"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://nostroy.ru/nostroy/nk-komissiya/documents</a:t>
            </a:r>
            <a:r>
              <a:rPr lang="en-US" sz="20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/</a:t>
            </a:r>
            <a:endParaRPr lang="ru-RU" dirty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296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3" y="1365177"/>
            <a:ext cx="10955023" cy="3216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400" dirty="0"/>
              <a:t> </a:t>
            </a:r>
            <a:r>
              <a:rPr lang="ru-RU" sz="2400" dirty="0" smtClean="0"/>
              <a:t>Рассматриваемые вопросы:</a:t>
            </a:r>
          </a:p>
          <a:p>
            <a:pPr algn="ctr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 smtClean="0"/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	</a:t>
            </a:r>
            <a:r>
              <a:rPr lang="ru-RU" sz="1500" dirty="0" smtClean="0"/>
              <a:t>1. Следует </a:t>
            </a:r>
            <a:r>
              <a:rPr lang="ru-RU" sz="1500" dirty="0"/>
              <a:t>ли учитывать </a:t>
            </a:r>
            <a:r>
              <a:rPr lang="ru-RU" sz="1500" dirty="0" smtClean="0"/>
              <a:t>при </a:t>
            </a:r>
            <a:r>
              <a:rPr lang="ru-RU" sz="1500" dirty="0"/>
              <a:t>расчёте фактического совокупного размера обязательств по договорам строительного подряда, заключённым с использованием конкурентных способов заключения договоров, обязательства по договорам строительного подряда стоимостью до трёх миллионов рублей</a:t>
            </a:r>
            <a:r>
              <a:rPr lang="ru-RU" sz="1500" dirty="0" smtClean="0"/>
              <a:t>?</a:t>
            </a: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 dirty="0"/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500" dirty="0"/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/>
              <a:t>	2. Будет </a:t>
            </a:r>
            <a:r>
              <a:rPr lang="ru-RU" sz="1500" dirty="0"/>
              <a:t>ли саморегулируемая организация нести субсидиарную ответственность в случаях, установленных статьёй </a:t>
            </a:r>
            <a:r>
              <a:rPr lang="ru-RU" sz="1500" dirty="0" smtClean="0"/>
              <a:t>60.1 </a:t>
            </a:r>
            <a:r>
              <a:rPr lang="ru-RU" sz="1500" dirty="0"/>
              <a:t>Градостроительного кодекса Российской Федерации, в случае неисполнения или ненадлежащего исполнения членом саморегулируемой организации обязательств по договору строительного подряда стоимостью до трёх миллионов рублей, заключённому с использованием конкурентных способов заключения договоров</a:t>
            </a:r>
            <a:r>
              <a:rPr lang="ru-RU" sz="1500" dirty="0" smtClean="0"/>
              <a:t>?</a:t>
            </a:r>
            <a:endParaRPr sz="1500"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53196"/>
            <a:chOff x="0" y="0"/>
            <a:chExt cx="10962863" cy="553194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712932" y="0"/>
              <a:ext cx="8249931" cy="553194"/>
              <a:chOff x="200697" y="0"/>
              <a:chExt cx="8249929" cy="553194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200697" y="276198"/>
                <a:ext cx="5908739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Включение в совокупный размер обязательств договоров до 3 млн. руб.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38016412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8709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777239" y="469064"/>
            <a:ext cx="10822577" cy="372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400" b="1" dirty="0" smtClean="0">
              <a:solidFill>
                <a:srgbClr val="485AA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400" b="1" dirty="0">
              <a:solidFill>
                <a:srgbClr val="485AA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400" b="1" dirty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400" b="1" dirty="0" smtClean="0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rPr>
              <a:t>  Исследовано</a:t>
            </a:r>
            <a:endParaRPr sz="2400" b="1" dirty="0">
              <a:solidFill>
                <a:srgbClr val="485AA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1400" b="1" dirty="0">
              <a:solidFill>
                <a:srgbClr val="485AA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400" b="1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b="1" dirty="0">
                <a:sym typeface="Verdana"/>
              </a:rPr>
              <a:t>нормы Градостроительного кодекса Российской </a:t>
            </a:r>
            <a:r>
              <a:rPr lang="ru-RU" sz="1500" b="1" dirty="0" smtClean="0">
                <a:sym typeface="Verdana"/>
              </a:rPr>
              <a:t>Федерации;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400" b="1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b="1" dirty="0" smtClean="0">
                <a:sym typeface="Verdana"/>
              </a:rPr>
              <a:t>позиции </a:t>
            </a:r>
            <a:r>
              <a:rPr lang="ru-RU" sz="1500" b="1" dirty="0">
                <a:sym typeface="Verdana"/>
              </a:rPr>
              <a:t>федеральных органов исполнительной власти (письма Минстроя России от 09.10.2017 № 36225-ТБ, от 12.12.2017 № 46380-ХМ/02, письмо </a:t>
            </a:r>
            <a:r>
              <a:rPr lang="ru-RU" sz="1500" b="1" dirty="0" err="1">
                <a:sym typeface="Verdana"/>
              </a:rPr>
              <a:t>Ростехнадзора</a:t>
            </a:r>
            <a:r>
              <a:rPr lang="ru-RU" sz="1500" b="1" dirty="0">
                <a:sym typeface="Verdana"/>
              </a:rPr>
              <a:t> от 18.10.2019 № </a:t>
            </a:r>
            <a:r>
              <a:rPr lang="ru-RU" sz="1500" b="1" dirty="0" smtClean="0">
                <a:sym typeface="Verdana"/>
              </a:rPr>
              <a:t>09-01-04/8191);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400" b="1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b="1" dirty="0">
                <a:sym typeface="Verdana"/>
              </a:rPr>
              <a:t>м</a:t>
            </a:r>
            <a:r>
              <a:rPr lang="ru-RU" sz="1500" b="1" dirty="0" smtClean="0">
                <a:sym typeface="Verdana"/>
              </a:rPr>
              <a:t>атериалы </a:t>
            </a:r>
            <a:r>
              <a:rPr lang="ru-RU" sz="1500" b="1" dirty="0">
                <a:sym typeface="Verdana"/>
              </a:rPr>
              <a:t>судебной </a:t>
            </a:r>
            <a:r>
              <a:rPr lang="ru-RU" sz="1500" b="1" dirty="0" smtClean="0">
                <a:sym typeface="Verdana"/>
              </a:rPr>
              <a:t>практики. </a:t>
            </a:r>
            <a:endParaRPr sz="15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78679"/>
            <a:chOff x="0" y="0"/>
            <a:chExt cx="10962863" cy="578677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512234" y="0"/>
              <a:ext cx="8450629" cy="578677"/>
              <a:chOff x="-1" y="0"/>
              <a:chExt cx="8450627" cy="578677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-1" y="301681"/>
                <a:ext cx="6061999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/>
                  <a:t>Включение в совокупный размер обязательств договоров до 3 млн. руб.</a:t>
                </a:r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7822739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714981" y="670233"/>
            <a:ext cx="10884836" cy="430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 smtClean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600" dirty="0" smtClean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 smtClean="0">
                <a:sym typeface="Verdana"/>
              </a:rPr>
              <a:t>Часть 2.1 статьи 52 Градостроительного кодекса РФ: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«Индивидуальный </a:t>
            </a:r>
            <a:r>
              <a:rPr lang="ru-RU" sz="1500" dirty="0">
                <a:sym typeface="Verdana"/>
              </a:rPr>
              <a:t>предприниматель или юридическое лицо, </a:t>
            </a:r>
            <a:r>
              <a:rPr lang="ru-RU" sz="1500" i="1" dirty="0">
                <a:solidFill>
                  <a:schemeClr val="tx1"/>
                </a:solidFill>
                <a:sym typeface="Verdana"/>
              </a:rPr>
              <a:t>не являющиеся членами саморегулируемых организаций</a:t>
            </a:r>
            <a:r>
              <a:rPr lang="ru-RU" sz="1500" i="1" dirty="0">
                <a:sym typeface="Verdana"/>
              </a:rPr>
              <a:t> </a:t>
            </a:r>
            <a:r>
              <a:rPr lang="ru-RU" sz="1500" dirty="0">
                <a:sym typeface="Verdana"/>
              </a:rPr>
              <a:t>в области строительства, реконструкции, капитального ремонта объектов капитального строительства, </a:t>
            </a:r>
            <a:r>
              <a:rPr lang="ru-RU" sz="1500" i="1" dirty="0">
                <a:solidFill>
                  <a:schemeClr val="tx1"/>
                </a:solidFill>
                <a:sym typeface="Verdana"/>
              </a:rPr>
              <a:t>могут выполнять работы</a:t>
            </a:r>
            <a:r>
              <a:rPr lang="ru-RU" sz="1500" i="1" dirty="0">
                <a:sym typeface="Verdana"/>
              </a:rPr>
              <a:t> </a:t>
            </a:r>
            <a:r>
              <a:rPr lang="ru-RU" sz="1500" dirty="0">
                <a:sym typeface="Verdana"/>
              </a:rPr>
              <a:t>по договорам строительного подряда, заключенным с застройщиком, техническим заказчиком, лицом, ответственным за эксплуатацию здания, сооружения, региональным оператором, в случае, </a:t>
            </a:r>
            <a:r>
              <a:rPr lang="ru-RU" sz="1500" i="1" dirty="0">
                <a:solidFill>
                  <a:schemeClr val="tx1"/>
                </a:solidFill>
                <a:sym typeface="Verdana"/>
              </a:rPr>
              <a:t>если размер обязательств по каждому из таких договоров не превышает трех миллионов рублей</a:t>
            </a:r>
            <a:r>
              <a:rPr lang="ru-RU" sz="1500" dirty="0" smtClean="0">
                <a:sym typeface="Verdana"/>
              </a:rPr>
              <a:t>.»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53196"/>
            <a:chOff x="0" y="0"/>
            <a:chExt cx="10962863" cy="553194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712932" y="0"/>
              <a:ext cx="8249931" cy="553194"/>
              <a:chOff x="200697" y="0"/>
              <a:chExt cx="8249929" cy="553194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200697" y="276198"/>
                <a:ext cx="5908739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Включение в совокупный размер обязательств договоров до 3 млн. руб.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595224" y="670234"/>
            <a:ext cx="10943633" cy="4678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 smtClean="0">
                <a:sym typeface="Verdana"/>
              </a:rPr>
              <a:t>Часть 3 статьи 55.8 Градостроительного кодекса РФ:</a:t>
            </a: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 smtClean="0">
                <a:sym typeface="Verdana"/>
              </a:rPr>
              <a:t>	</a:t>
            </a:r>
            <a:r>
              <a:rPr lang="ru-RU" sz="1500" dirty="0" smtClean="0">
                <a:sym typeface="Verdana"/>
              </a:rPr>
              <a:t>Член </a:t>
            </a:r>
            <a:r>
              <a:rPr lang="ru-RU" sz="1500" dirty="0">
                <a:sym typeface="Verdana"/>
              </a:rPr>
              <a:t>саморегулируемой организации имеет право </a:t>
            </a:r>
            <a:r>
              <a:rPr lang="ru-RU" sz="1500" dirty="0" smtClean="0">
                <a:sym typeface="Verdana"/>
              </a:rPr>
              <a:t>осуществлять строительство</a:t>
            </a:r>
            <a:r>
              <a:rPr lang="ru-RU" sz="1500" dirty="0">
                <a:sym typeface="Verdana"/>
              </a:rPr>
              <a:t>, реконструкцию, капитальный ремонт, снос объектов капитального строительства по договору </a:t>
            </a:r>
            <a:r>
              <a:rPr lang="ru-RU" sz="1500" dirty="0" smtClean="0">
                <a:sym typeface="Verdana"/>
              </a:rPr>
              <a:t>строительного </a:t>
            </a:r>
            <a:r>
              <a:rPr lang="ru-RU" sz="1500" dirty="0">
                <a:sym typeface="Verdana"/>
              </a:rPr>
              <a:t>подряда, по договору подряда на осуществление сноса, заключаемым с использованием конкурентных способов заключения договоров, при соблюдении в совокупности следующих условий</a:t>
            </a:r>
            <a:r>
              <a:rPr lang="ru-RU" sz="1500" dirty="0" smtClean="0">
                <a:sym typeface="Verdana"/>
              </a:rPr>
              <a:t>:</a:t>
            </a:r>
            <a:endParaRPr lang="ru-RU" sz="1500" dirty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	1</a:t>
            </a:r>
            <a:r>
              <a:rPr lang="ru-RU" sz="1500" dirty="0">
                <a:sym typeface="Verdana"/>
              </a:rPr>
              <a:t>) наличие у саморегулируемой организации, членом которой является такое лицо, компенсационного фонда обеспечения договорных обязательств, сформированного в соответствии со статьями 55.4 и 55.16 настоящего Кодекса</a:t>
            </a:r>
            <a:r>
              <a:rPr lang="ru-RU" sz="1500" dirty="0" smtClean="0">
                <a:sym typeface="Verdana"/>
              </a:rPr>
              <a:t>;</a:t>
            </a:r>
            <a:endParaRPr lang="ru-RU" sz="1500" dirty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	2</a:t>
            </a:r>
            <a:r>
              <a:rPr lang="ru-RU" sz="1500" dirty="0" smtClean="0">
                <a:solidFill>
                  <a:schemeClr val="tx1"/>
                </a:solidFill>
                <a:sym typeface="Verdana"/>
              </a:rPr>
              <a:t>) </a:t>
            </a:r>
            <a:r>
              <a:rPr lang="ru-RU" sz="1500" dirty="0">
                <a:solidFill>
                  <a:schemeClr val="tx1"/>
                </a:solidFill>
                <a:sym typeface="Verdana"/>
              </a:rPr>
              <a:t>если совокупный размер обязательств по указанным в абзаце первом настоящей части договорам не превышает предельный размер обязательств</a:t>
            </a:r>
            <a:r>
              <a:rPr lang="ru-RU" sz="1500" dirty="0">
                <a:sym typeface="Verdana"/>
              </a:rPr>
              <a:t>, исходя из которого таким лицом был внесен взнос в компенсационный фонд обеспечения договорных обязательств в соответствии с частью 11 или 13 статьи 55.16 настоящего </a:t>
            </a:r>
            <a:r>
              <a:rPr lang="ru-RU" sz="1500" dirty="0" smtClean="0">
                <a:sym typeface="Verdana"/>
              </a:rPr>
              <a:t>Кодекса…»</a:t>
            </a:r>
            <a:endParaRPr sz="1500"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53196"/>
            <a:chOff x="0" y="0"/>
            <a:chExt cx="10962863" cy="553194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712932" y="0"/>
              <a:ext cx="8249931" cy="553194"/>
              <a:chOff x="200697" y="0"/>
              <a:chExt cx="8249929" cy="553194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200697" y="276198"/>
                <a:ext cx="5908739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Включение в совокупный размер обязательств договоров до 3 млн. руб.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2250038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595224" y="670234"/>
            <a:ext cx="10926216" cy="431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 smtClean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 smtClean="0">
                <a:sym typeface="Verdana"/>
              </a:rPr>
              <a:t>Часть 6 статьи 55.13 Градостроительного кодекса РФ: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«Саморегулируемая </a:t>
            </a:r>
            <a:r>
              <a:rPr lang="ru-RU" sz="1500" dirty="0">
                <a:sym typeface="Verdana"/>
              </a:rPr>
              <a:t>организация в двухнедельный срок с момента получения от своего члена уведомления и документов, </a:t>
            </a:r>
            <a:r>
              <a:rPr lang="ru-RU" sz="1500" dirty="0">
                <a:solidFill>
                  <a:schemeClr val="tx1"/>
                </a:solidFill>
                <a:sym typeface="Verdana"/>
              </a:rPr>
              <a:t>подтверждающих фактический совокупный размер обязательств по договорам подряда</a:t>
            </a:r>
            <a:r>
              <a:rPr lang="ru-RU" sz="1500" dirty="0">
                <a:sym typeface="Verdana"/>
              </a:rPr>
              <a:t> </a:t>
            </a:r>
            <a:r>
              <a:rPr lang="ru-RU" sz="1500" dirty="0" smtClean="0">
                <a:sym typeface="Verdana"/>
              </a:rPr>
              <a:t>… </a:t>
            </a:r>
            <a:r>
              <a:rPr lang="ru-RU" sz="1500" dirty="0" smtClean="0">
                <a:solidFill>
                  <a:schemeClr val="tx1"/>
                </a:solidFill>
                <a:sym typeface="Verdana"/>
              </a:rPr>
              <a:t>заключенным </a:t>
            </a:r>
            <a:r>
              <a:rPr lang="ru-RU" sz="1500" dirty="0">
                <a:solidFill>
                  <a:schemeClr val="tx1"/>
                </a:solidFill>
                <a:sym typeface="Verdana"/>
              </a:rPr>
              <a:t>таким лицом в течение отчетного года с использованием конкурентных способов заключения договоров</a:t>
            </a:r>
            <a:r>
              <a:rPr lang="ru-RU" sz="1500" dirty="0">
                <a:sym typeface="Verdana"/>
              </a:rPr>
              <a:t>, проводит в отношении такого члена проверку соответствия фактического совокупного размера обязательств по договорам </a:t>
            </a:r>
            <a:r>
              <a:rPr lang="ru-RU" sz="1500" dirty="0" smtClean="0">
                <a:sym typeface="Verdana"/>
              </a:rPr>
              <a:t>подряда … заключенным </a:t>
            </a:r>
            <a:r>
              <a:rPr lang="ru-RU" sz="1500" dirty="0">
                <a:sym typeface="Verdana"/>
              </a:rPr>
              <a:t>таким лицом с использованием конкурентных способов заключения договоров, предельному размеру обязательств, исходя из которого таким членом саморегулируемой организации был внесен взнос в компенсационный фонд обеспечения договорных обязательств в соответствии с частью 11 или 13 статьи 55.16 настоящего Кодекса</a:t>
            </a:r>
            <a:r>
              <a:rPr lang="ru-RU" sz="1500" dirty="0" smtClean="0">
                <a:sym typeface="Verdana"/>
              </a:rPr>
              <a:t>.»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53196"/>
            <a:chOff x="0" y="0"/>
            <a:chExt cx="10962863" cy="553194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712932" y="0"/>
              <a:ext cx="8249931" cy="553194"/>
              <a:chOff x="200697" y="0"/>
              <a:chExt cx="8249929" cy="553194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200697" y="276198"/>
                <a:ext cx="5908739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Включение в совокупный размер обязательств договоров до 3 млн. руб.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6261487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595224" y="670234"/>
            <a:ext cx="10943633" cy="4054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 smtClean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 smtClean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 smtClean="0">
                <a:sym typeface="Verdana"/>
              </a:rPr>
              <a:t>Часть 1 статьи 60.1 Градостроительного кодекса РФ: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«</a:t>
            </a:r>
            <a:r>
              <a:rPr lang="ru-RU" sz="1500" dirty="0">
                <a:sym typeface="Verdana"/>
              </a:rPr>
              <a:t>1. </a:t>
            </a:r>
            <a:r>
              <a:rPr lang="ru-RU" sz="1500" dirty="0">
                <a:solidFill>
                  <a:schemeClr val="tx1"/>
                </a:solidFill>
                <a:sym typeface="Verdana"/>
              </a:rPr>
              <a:t>В случае неисполнения или ненадлежащего исполнения членом саморегулируемой организации обязательств по договору подряда </a:t>
            </a:r>
            <a:r>
              <a:rPr lang="ru-RU" sz="1500" dirty="0">
                <a:sym typeface="Verdana"/>
              </a:rPr>
              <a:t>на выполнение инженерных изысканий, подготовку проектной документации, договору строительного подряда, договору подряда на осуществление сноса, заключенным с застройщиком, техническим заказчиком, лицом, ответственным за эксплуатацию здания, сооружения, региональным оператором с использованием конкурентных способов заключения договора, </a:t>
            </a:r>
            <a:r>
              <a:rPr lang="ru-RU" sz="1500" dirty="0">
                <a:solidFill>
                  <a:schemeClr val="tx1"/>
                </a:solidFill>
                <a:sym typeface="Verdana"/>
              </a:rPr>
              <a:t>субсидиарную ответственность несут</a:t>
            </a:r>
            <a:r>
              <a:rPr lang="ru-RU" sz="1500" dirty="0" smtClean="0">
                <a:solidFill>
                  <a:schemeClr val="tx1"/>
                </a:solidFill>
                <a:sym typeface="Verdana"/>
              </a:rPr>
              <a:t>:</a:t>
            </a:r>
            <a:r>
              <a:rPr lang="ru-RU" sz="1500" dirty="0" smtClean="0">
                <a:sym typeface="Verdana"/>
              </a:rPr>
              <a:t>…»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53196"/>
            <a:chOff x="0" y="0"/>
            <a:chExt cx="10962863" cy="553194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712932" y="0"/>
              <a:ext cx="8249931" cy="553194"/>
              <a:chOff x="200697" y="0"/>
              <a:chExt cx="8249929" cy="553194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200697" y="276198"/>
                <a:ext cx="5908739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Включение в совокупный размер обязательств договоров до 3 млн. руб.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9030676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595224" y="670234"/>
            <a:ext cx="10882673" cy="550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 smtClean="0">
                <a:sym typeface="Verdana"/>
              </a:rPr>
              <a:t>Судебная практика</a:t>
            </a:r>
          </a:p>
          <a:p>
            <a:pPr algn="just"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 smtClean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 smtClean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Судебные решения подтверждают позицию Научно-консультативной комиссии о том, </a:t>
            </a:r>
            <a:r>
              <a:rPr lang="ru-RU" sz="1500" dirty="0" smtClean="0">
                <a:solidFill>
                  <a:schemeClr val="tx1"/>
                </a:solidFill>
                <a:sym typeface="Verdana"/>
              </a:rPr>
              <a:t>что имеет место </a:t>
            </a:r>
            <a:r>
              <a:rPr lang="ru-RU" sz="1500" b="1" dirty="0" smtClean="0">
                <a:solidFill>
                  <a:schemeClr val="tx1"/>
                </a:solidFill>
                <a:sym typeface="Verdana"/>
              </a:rPr>
              <a:t>ответственность </a:t>
            </a:r>
            <a:r>
              <a:rPr lang="ru-RU" sz="1500" b="1" dirty="0">
                <a:solidFill>
                  <a:schemeClr val="tx1"/>
                </a:solidFill>
                <a:sym typeface="Verdana"/>
              </a:rPr>
              <a:t>саморегулируемой организации по договору строительного подряда стоимостью до трех миллионов рублей,</a:t>
            </a:r>
            <a:r>
              <a:rPr lang="ru-RU" sz="1500" b="1" dirty="0">
                <a:sym typeface="Verdana"/>
              </a:rPr>
              <a:t> заключенному его членом с использованием конкурентных процедур, и корреспондирующую такой ответственности обязанность члена саморегулируемой организации по внесению взноса в компенсационный фонд обеспечения договорных </a:t>
            </a:r>
            <a:r>
              <a:rPr lang="ru-RU" sz="1500" b="1" dirty="0" smtClean="0">
                <a:sym typeface="Verdana"/>
              </a:rPr>
              <a:t>обязательств.</a:t>
            </a: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500" b="1" dirty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500" b="1" dirty="0" smtClean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 smtClean="0">
                <a:sym typeface="Verdana"/>
              </a:rPr>
              <a:t>дело № </a:t>
            </a:r>
            <a:r>
              <a:rPr lang="ru-RU" sz="1500" dirty="0">
                <a:sym typeface="Verdana"/>
              </a:rPr>
              <a:t>А50-34987/2017 - решение Арбитражного суда Пермского края от 13.12.2017, постановление Семнадцатого арбитражного апелляционного суда от 07.03.2018, Постановление Арбитражного суда Уральского округа от 7 июня 2018 г</a:t>
            </a:r>
            <a:r>
              <a:rPr lang="ru-RU" sz="1500" dirty="0" smtClean="0">
                <a:sym typeface="Verdana"/>
              </a:rPr>
              <a:t>.</a:t>
            </a:r>
            <a:endParaRPr lang="ru-RU" sz="1500" dirty="0">
              <a:sym typeface="Verdana"/>
            </a:endParaRPr>
          </a:p>
          <a:p>
            <a:pPr algn="just">
              <a:lnSpc>
                <a:spcPct val="150000"/>
              </a:lnSpc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 smtClean="0">
              <a:sym typeface="Verdana"/>
            </a:endParaRP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4" cy="553196"/>
            <a:chOff x="0" y="0"/>
            <a:chExt cx="10962863" cy="553194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712932" y="0"/>
              <a:ext cx="8249931" cy="553194"/>
              <a:chOff x="200697" y="0"/>
              <a:chExt cx="8249929" cy="553194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200697" y="276198"/>
                <a:ext cx="5908739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r>
                  <a:rPr lang="ru-RU" dirty="0" smtClean="0"/>
                  <a:t>Включение в совокупный размер обязательств договоров до 3 млн. руб.</a:t>
                </a: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3850727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689</Words>
  <Application>Microsoft Office PowerPoint</Application>
  <PresentationFormat>Широкоэкранный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Малахов Павел Васильевич</dc:creator>
  <cp:lastModifiedBy>Коконов Данил Александрович</cp:lastModifiedBy>
  <cp:revision>50</cp:revision>
  <dcterms:modified xsi:type="dcterms:W3CDTF">2021-02-17T10:34:59Z</dcterms:modified>
</cp:coreProperties>
</file>