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88" r:id="rId2"/>
    <p:sldId id="287" r:id="rId3"/>
    <p:sldId id="273" r:id="rId4"/>
    <p:sldId id="274" r:id="rId5"/>
    <p:sldId id="284" r:id="rId6"/>
    <p:sldId id="279" r:id="rId7"/>
    <p:sldId id="285" r:id="rId8"/>
    <p:sldId id="275" r:id="rId9"/>
    <p:sldId id="280" r:id="rId10"/>
    <p:sldId id="286" r:id="rId11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32DAED6-EC13-4D44-9293-C7DFB3FEC65F}">
          <p14:sldIdLst>
            <p14:sldId id="288"/>
            <p14:sldId id="287"/>
            <p14:sldId id="273"/>
            <p14:sldId id="274"/>
            <p14:sldId id="284"/>
            <p14:sldId id="279"/>
            <p14:sldId id="285"/>
            <p14:sldId id="275"/>
            <p14:sldId id="280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43" userDrawn="1">
          <p15:clr>
            <a:srgbClr val="A4A3A4"/>
          </p15:clr>
        </p15:guide>
        <p15:guide id="2" pos="7242" userDrawn="1">
          <p15:clr>
            <a:srgbClr val="A4A3A4"/>
          </p15:clr>
        </p15:guide>
        <p15:guide id="3" orient="horz" pos="31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D6CC"/>
          </a:solidFill>
        </a:fill>
      </a:tcStyle>
    </a:wholeTbl>
    <a:band2H>
      <a:tcTxStyle/>
      <a:tcStyle>
        <a:tcBdr/>
        <a:fill>
          <a:solidFill>
            <a:srgbClr val="FCEC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8"/>
  </p:normalViewPr>
  <p:slideViewPr>
    <p:cSldViewPr snapToGrid="0" snapToObjects="1">
      <p:cViewPr varScale="1">
        <p:scale>
          <a:sx n="110" d="100"/>
          <a:sy n="110" d="100"/>
        </p:scale>
        <p:origin x="594" y="102"/>
      </p:cViewPr>
      <p:guideLst>
        <p:guide orient="horz" pos="3543"/>
        <p:guide pos="7242"/>
        <p:guide orient="horz" pos="31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463878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mailto:a.sidorkin@nostroy.ru" TargetMode="External"/><Relationship Id="rId4" Type="http://schemas.openxmlformats.org/officeDocument/2006/relationships/hyperlink" Target="mailto:a.kokonov@nostroy.ru" TargetMode="External"/><Relationship Id="rId9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1" descr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167" y="4954307"/>
            <a:ext cx="2924334" cy="1188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88B6D79-C5C6-46E9-B7B9-1A08B7DE8D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2" y="748515"/>
            <a:ext cx="7589514" cy="4170572"/>
          </a:xfrm>
          <a:prstGeom prst="rect">
            <a:avLst/>
          </a:prstGeom>
        </p:spPr>
      </p:pic>
      <p:pic>
        <p:nvPicPr>
          <p:cNvPr id="103" name="Picture 8" descr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9462"/>
            <a:ext cx="11918833" cy="4567297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extBox 7"/>
          <p:cNvSpPr txBox="1"/>
          <p:nvPr/>
        </p:nvSpPr>
        <p:spPr>
          <a:xfrm>
            <a:off x="644534" y="5010926"/>
            <a:ext cx="5635600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Максимов Андрей Владимирович,</a:t>
            </a:r>
          </a:p>
          <a:p>
            <a:pPr>
              <a:defRPr sz="1400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Генеральный директор </a:t>
            </a:r>
          </a:p>
          <a:p>
            <a:pPr>
              <a:defRPr sz="1400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Союза «СРО «Дорожники и строители Алтая»,</a:t>
            </a:r>
          </a:p>
          <a:p>
            <a:pPr>
              <a:defRPr sz="1400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член Научно-консультативной комиссии </a:t>
            </a:r>
          </a:p>
          <a:p>
            <a:pPr>
              <a:defRPr sz="1400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b="1" dirty="0"/>
              <a:t>17 февраля 2021 года</a:t>
            </a:r>
            <a:endParaRPr lang="ru-RU" b="1" dirty="0"/>
          </a:p>
        </p:txBody>
      </p:sp>
      <p:sp>
        <p:nvSpPr>
          <p:cNvPr id="104" name="TextBox 6"/>
          <p:cNvSpPr txBox="1"/>
          <p:nvPr/>
        </p:nvSpPr>
        <p:spPr>
          <a:xfrm>
            <a:off x="6653350" y="674348"/>
            <a:ext cx="5265483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r"/>
            <a:r>
              <a:rPr lang="ru-RU" b="1" dirty="0">
                <a:solidFill>
                  <a:srgbClr val="3E4E95"/>
                </a:solidFill>
                <a:latin typeface="Verdana"/>
                <a:ea typeface="Verdana"/>
              </a:rPr>
              <a:t>Возврат членам СРО самостоятельно внесенных в КФ взносов </a:t>
            </a:r>
          </a:p>
          <a:p>
            <a:pPr algn="r"/>
            <a:r>
              <a:rPr lang="ru-RU" b="1" dirty="0">
                <a:solidFill>
                  <a:srgbClr val="3E4E95"/>
                </a:solidFill>
                <a:latin typeface="Verdana"/>
                <a:ea typeface="Verdana"/>
              </a:rPr>
              <a:t>при поступлении ранее внесенных взносов от Национального объединения</a:t>
            </a:r>
            <a:endParaRPr lang="ru-RU" b="1" dirty="0">
              <a:solidFill>
                <a:srgbClr val="3E4E95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6723200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Picture 16" descr="Picture 16"/>
          <p:cNvPicPr>
            <a:picLocks noChangeAspect="1"/>
          </p:cNvPicPr>
          <p:nvPr/>
        </p:nvPicPr>
        <p:blipFill>
          <a:blip r:embed="rId2"/>
          <a:srcRect t="28148"/>
          <a:stretch>
            <a:fillRect/>
          </a:stretch>
        </p:blipFill>
        <p:spPr>
          <a:xfrm>
            <a:off x="1498336" y="44280"/>
            <a:ext cx="9708383" cy="492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1" name="Picture 19" descr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569" y="4918447"/>
            <a:ext cx="2924334" cy="1188451"/>
          </a:xfrm>
          <a:prstGeom prst="rect">
            <a:avLst/>
          </a:prstGeom>
          <a:ln w="12700">
            <a:miter lim="400000"/>
          </a:ln>
        </p:spPr>
      </p:pic>
      <p:sp>
        <p:nvSpPr>
          <p:cNvPr id="557" name="TextBox 14"/>
          <p:cNvSpPr txBox="1"/>
          <p:nvPr/>
        </p:nvSpPr>
        <p:spPr>
          <a:xfrm>
            <a:off x="1219662" y="2196036"/>
            <a:ext cx="8151336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lang="ru-RU" dirty="0">
              <a:latin typeface="Verdana"/>
              <a:ea typeface="Verdana"/>
              <a:cs typeface="Verdana"/>
              <a:sym typeface="Verdana"/>
              <a:hlinkClick r:id="rId4"/>
            </a:endParaRP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b="1" dirty="0">
                <a:latin typeface="Verdana"/>
                <a:ea typeface="Verdana"/>
                <a:cs typeface="Verdana"/>
                <a:sym typeface="Verdana"/>
              </a:rPr>
              <a:t>Секретари НКК</a:t>
            </a:r>
            <a:r>
              <a:rPr lang="ru-RU" dirty="0">
                <a:latin typeface="Verdana"/>
                <a:ea typeface="Verdana"/>
                <a:cs typeface="Verdana"/>
                <a:sym typeface="Verdana"/>
              </a:rPr>
              <a:t>: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lang="ru-RU" dirty="0">
              <a:latin typeface="Verdana"/>
              <a:ea typeface="Verdana"/>
              <a:cs typeface="Verdana"/>
              <a:sym typeface="Verdana"/>
            </a:endParaRP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>
                <a:latin typeface="Verdana"/>
                <a:ea typeface="Verdana"/>
                <a:cs typeface="Verdana"/>
                <a:sym typeface="Verdana"/>
              </a:rPr>
              <a:t>Коконов Данил Александрович 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  <a:sym typeface="Verdana"/>
                <a:hlinkClick r:id="rId4"/>
              </a:rPr>
              <a:t>a.kokonov@nostroy.ru</a:t>
            </a:r>
            <a:endParaRPr lang="ru-RU" dirty="0">
              <a:latin typeface="Verdana"/>
              <a:ea typeface="Verdana"/>
              <a:cs typeface="Verdana"/>
              <a:sym typeface="Verdana"/>
            </a:endParaRP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>
                <a:latin typeface="Verdana"/>
                <a:ea typeface="Verdana"/>
                <a:cs typeface="Verdana"/>
                <a:sym typeface="Verdana"/>
              </a:rPr>
              <a:t>+7 (495) 987-31-50 </a:t>
            </a:r>
            <a:r>
              <a:rPr lang="ru-RU" dirty="0" err="1">
                <a:latin typeface="Verdana"/>
                <a:ea typeface="Verdana"/>
                <a:cs typeface="Verdana"/>
                <a:sym typeface="Verdana"/>
              </a:rPr>
              <a:t>вн</a:t>
            </a:r>
            <a:r>
              <a:rPr lang="ru-RU" dirty="0">
                <a:latin typeface="Verdana"/>
                <a:ea typeface="Verdana"/>
                <a:cs typeface="Verdana"/>
                <a:sym typeface="Verdana"/>
              </a:rPr>
              <a:t>. 139;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endParaRPr lang="ru-RU" dirty="0">
              <a:latin typeface="Verdana"/>
              <a:ea typeface="Verdana"/>
              <a:cs typeface="Verdana"/>
              <a:sym typeface="Verdana"/>
            </a:endParaRP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>
                <a:latin typeface="Verdana"/>
                <a:ea typeface="Verdana"/>
                <a:cs typeface="Verdana"/>
                <a:sym typeface="Verdana"/>
              </a:rPr>
              <a:t>Сидоркин Александр Анатольевич </a:t>
            </a: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  <a:sym typeface="Verdana"/>
                <a:hlinkClick r:id="rId5"/>
              </a:rPr>
              <a:t>a.sidorkin@nostroy.ru</a:t>
            </a:r>
            <a:endParaRPr lang="ru-RU" dirty="0">
              <a:latin typeface="Verdana"/>
              <a:ea typeface="Verdana"/>
              <a:cs typeface="Verdana"/>
              <a:sym typeface="Verdana"/>
            </a:endParaRPr>
          </a:p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>
                <a:latin typeface="Verdana"/>
                <a:ea typeface="Verdana"/>
                <a:cs typeface="Verdana"/>
                <a:sym typeface="Verdana"/>
              </a:rPr>
              <a:t>+7 (495) 987-31-50 </a:t>
            </a:r>
            <a:r>
              <a:rPr lang="ru-RU" dirty="0" err="1">
                <a:latin typeface="Verdana"/>
                <a:ea typeface="Verdana"/>
                <a:cs typeface="Verdana"/>
                <a:sym typeface="Verdana"/>
              </a:rPr>
              <a:t>вн</a:t>
            </a:r>
            <a:r>
              <a:rPr lang="ru-RU" dirty="0">
                <a:latin typeface="Verdana"/>
                <a:ea typeface="Verdana"/>
                <a:cs typeface="Verdana"/>
                <a:sym typeface="Verdana"/>
              </a:rPr>
              <a:t>. 167.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3" name="TextBox 10"/>
          <p:cNvSpPr txBox="1"/>
          <p:nvPr/>
        </p:nvSpPr>
        <p:spPr>
          <a:xfrm>
            <a:off x="1219661" y="986842"/>
            <a:ext cx="8343839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b="1" dirty="0">
                <a:latin typeface="Verdana"/>
                <a:ea typeface="Verdana"/>
                <a:cs typeface="Verdana"/>
                <a:sym typeface="Verdana"/>
              </a:rPr>
              <a:t>Научно-консультативная комиссия Ассоциации «Национальное объединение строителей»</a:t>
            </a:r>
            <a:endParaRPr sz="2000" b="1" dirty="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59C7D06-E5B2-456B-868F-E170D8C45598}"/>
              </a:ext>
            </a:extLst>
          </p:cNvPr>
          <p:cNvGrpSpPr/>
          <p:nvPr/>
        </p:nvGrpSpPr>
        <p:grpSpPr>
          <a:xfrm>
            <a:off x="770268" y="1913258"/>
            <a:ext cx="8295927" cy="369332"/>
            <a:chOff x="770268" y="1913258"/>
            <a:chExt cx="8295927" cy="369332"/>
          </a:xfrm>
        </p:grpSpPr>
        <p:sp>
          <p:nvSpPr>
            <p:cNvPr id="555" name="TextBox 12"/>
            <p:cNvSpPr txBox="1"/>
            <p:nvPr/>
          </p:nvSpPr>
          <p:spPr>
            <a:xfrm>
              <a:off x="1219662" y="1913258"/>
              <a:ext cx="7846533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>
              <a:spAutoFit/>
            </a:bodyPr>
            <a:lstStyle/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u="sng" dirty="0">
                  <a:solidFill>
                    <a:srgbClr val="0563C1"/>
                  </a:solidFill>
                  <a:uFill>
                    <a:solidFill>
                      <a:srgbClr val="0563C1"/>
                    </a:solidFill>
                  </a:uFill>
                  <a:latin typeface="Verdana"/>
                  <a:ea typeface="Verdana"/>
                  <a:cs typeface="Verdana"/>
                  <a:sym typeface="Verdana"/>
                </a:rPr>
                <a:t>https://nostroy.ru/nostroy/nk-komissiya/about/</a:t>
              </a:r>
              <a:endParaRPr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="" xmlns:a16="http://schemas.microsoft.com/office/drawing/2014/main" id="{E11F5D9B-B24E-471B-9F50-12432959F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0268" y="1956555"/>
              <a:ext cx="297181" cy="297181"/>
            </a:xfrm>
            <a:prstGeom prst="rect">
              <a:avLst/>
            </a:prstGeom>
          </p:spPr>
        </p:pic>
      </p:grpSp>
      <p:pic>
        <p:nvPicPr>
          <p:cNvPr id="9" name="Graphic 9">
            <a:extLst>
              <a:ext uri="{FF2B5EF4-FFF2-40B4-BE49-F238E27FC236}">
                <a16:creationId xmlns="" xmlns:a16="http://schemas.microsoft.com/office/drawing/2014/main" id="{5F791657-8233-40C9-94C1-61BECD7161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0268" y="2709680"/>
            <a:ext cx="271690" cy="27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6238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Picture 5" descr="Picture 5"/>
          <p:cNvPicPr>
            <a:picLocks noChangeAspect="1"/>
          </p:cNvPicPr>
          <p:nvPr/>
        </p:nvPicPr>
        <p:blipFill>
          <a:blip r:embed="rId2"/>
          <a:srcRect t="28148"/>
          <a:stretch>
            <a:fillRect/>
          </a:stretch>
        </p:blipFill>
        <p:spPr>
          <a:xfrm>
            <a:off x="1316776" y="0"/>
            <a:ext cx="9708382" cy="4927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Picture 12" descr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047" y="4918447"/>
            <a:ext cx="2924334" cy="1188451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TextBox 9"/>
          <p:cNvSpPr txBox="1"/>
          <p:nvPr/>
        </p:nvSpPr>
        <p:spPr>
          <a:xfrm>
            <a:off x="979427" y="974136"/>
            <a:ext cx="10519954" cy="2369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dirty="0"/>
              <a:t>Подготовлено по материалам документов НКК:</a:t>
            </a:r>
          </a:p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2000" dirty="0"/>
          </a:p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600" dirty="0"/>
              <a:t>Аналитическая справка по вопросу о праве действующей саморегулируемой организации вернуть члену самостоятельно внесенные им взносы в компенсационные фонды после перечисления Национальным объединением саморегулируемых организаций за него ранее внесенных взносов (протокол от 05.02.2021 № 7). </a:t>
            </a:r>
            <a:r>
              <a:rPr lang="en-US" sz="16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</a:rPr>
              <a:t>https://nostroy.ru/nostroy/nk-komissiya/documents</a:t>
            </a:r>
            <a:r>
              <a:rPr lang="en-US" sz="20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Verdana"/>
                <a:ea typeface="Verdana"/>
                <a:cs typeface="Verdana"/>
              </a:rPr>
              <a:t>/</a:t>
            </a:r>
            <a:endParaRPr lang="ru-RU" dirty="0"/>
          </a:p>
          <a:p>
            <a:pPr algn="just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932835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10" descr="Picture 10"/>
          <p:cNvPicPr>
            <a:picLocks noChangeAspect="1"/>
          </p:cNvPicPr>
          <p:nvPr/>
        </p:nvPicPr>
        <p:blipFill>
          <a:blip r:embed="rId2"/>
          <a:srcRect l="12125" t="45392" r="42567"/>
          <a:stretch>
            <a:fillRect/>
          </a:stretch>
        </p:blipFill>
        <p:spPr>
          <a:xfrm>
            <a:off x="0" y="0"/>
            <a:ext cx="12192000" cy="5630956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TextBox 30"/>
          <p:cNvSpPr txBox="1"/>
          <p:nvPr/>
        </p:nvSpPr>
        <p:spPr>
          <a:xfrm>
            <a:off x="644794" y="469065"/>
            <a:ext cx="10993024" cy="4909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600" dirty="0"/>
              <a:t>Научно-консультативная комиссия проанализировала нормы:</a:t>
            </a:r>
          </a:p>
          <a:p>
            <a:pPr>
              <a:defRPr sz="14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  <a:p>
            <a:pPr marL="285750" indent="-285750">
              <a:buFont typeface="Arial" panose="020B0604020202020204" pitchFamily="34" charset="0"/>
              <a:buChar char="•"/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dirty="0"/>
              <a:t>Градостроительного кодекса Российской Федерации,</a:t>
            </a:r>
          </a:p>
          <a:p>
            <a:pPr>
              <a:defRPr sz="1400">
                <a:latin typeface="Verdana"/>
                <a:ea typeface="Verdana"/>
                <a:cs typeface="Verdana"/>
                <a:sym typeface="Verdana"/>
              </a:defRPr>
            </a:pP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dirty="0"/>
              <a:t>Гражданского кодекса Российской Федерации, </a:t>
            </a:r>
          </a:p>
          <a:p>
            <a:pPr>
              <a:defRPr sz="1400">
                <a:latin typeface="Verdana"/>
                <a:ea typeface="Verdana"/>
                <a:cs typeface="Verdana"/>
                <a:sym typeface="Verdana"/>
              </a:defRPr>
            </a:pP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dirty="0"/>
              <a:t>Федерального закона от 29.12.2004 № 191-ФЗ «О введении в действие Градостроительного кодекса Российской Федерации», </a:t>
            </a:r>
          </a:p>
          <a:p>
            <a:pPr>
              <a:defRPr sz="1400">
                <a:latin typeface="Verdana"/>
                <a:ea typeface="Verdana"/>
                <a:cs typeface="Verdana"/>
                <a:sym typeface="Verdana"/>
              </a:defRPr>
            </a:pP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dirty="0"/>
              <a:t>Федерального закона от 03.07.2016 № 372-ФЗ «О внесении изменений в Градостроительный кодекс Российской Федерации и отдельные законодательные акты Российской Федерации»,</a:t>
            </a:r>
          </a:p>
          <a:p>
            <a:pPr>
              <a:defRPr sz="1400">
                <a:latin typeface="Verdana"/>
                <a:ea typeface="Verdana"/>
                <a:cs typeface="Verdana"/>
                <a:sym typeface="Verdana"/>
              </a:defRPr>
            </a:pP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dirty="0"/>
              <a:t>приказа Минстроя России от 29.05.2019 № 306/</a:t>
            </a:r>
            <a:r>
              <a:rPr lang="ru-RU" sz="1500" dirty="0" err="1"/>
              <a:t>пр</a:t>
            </a:r>
            <a:r>
              <a:rPr lang="ru-RU" sz="1500" dirty="0"/>
              <a:t> «Об утверждении порядка взаимодействия Национального объединения саморегулируемых организаций и саморегулируемых организаций в случаях, предусмотренных частями 14 и 16 статьи 55.16 Градостроительного кодекса Российской Федерации», </a:t>
            </a:r>
          </a:p>
          <a:p>
            <a:pPr>
              <a:defRPr sz="1400">
                <a:latin typeface="Verdana"/>
                <a:ea typeface="Verdana"/>
                <a:cs typeface="Verdana"/>
                <a:sym typeface="Verdana"/>
              </a:defRPr>
            </a:pP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  <a:defRPr sz="1400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500" dirty="0"/>
              <a:t>приказа Минстроя России от 08.09.2015 № 643/</a:t>
            </a:r>
            <a:r>
              <a:rPr lang="ru-RU" sz="1500" dirty="0" err="1"/>
              <a:t>пр</a:t>
            </a:r>
            <a:r>
              <a:rPr lang="ru-RU" sz="1500" dirty="0"/>
              <a:t> «Об утверждении порядка взаимодействия Национального объединения саморегулируемых организаций и саморегулируемой организации в случае исключения сведений о саморегулируемой организации из государственного реестра саморегулируемых организаций».</a:t>
            </a:r>
            <a:endParaRPr sz="1500" dirty="0"/>
          </a:p>
        </p:txBody>
      </p:sp>
      <p:sp>
        <p:nvSpPr>
          <p:cNvPr id="34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grpSp>
        <p:nvGrpSpPr>
          <p:cNvPr id="354" name="Group 14"/>
          <p:cNvGrpSpPr/>
          <p:nvPr/>
        </p:nvGrpSpPr>
        <p:grpSpPr>
          <a:xfrm>
            <a:off x="926380" y="6016930"/>
            <a:ext cx="10962862" cy="583623"/>
            <a:chOff x="0" y="0"/>
            <a:chExt cx="10962861" cy="583621"/>
          </a:xfrm>
        </p:grpSpPr>
        <p:pic>
          <p:nvPicPr>
            <p:cNvPr id="350" name="Picture 15" descr="Picture 15"/>
            <p:cNvPicPr>
              <a:picLocks noChangeAspect="1"/>
            </p:cNvPicPr>
            <p:nvPr/>
          </p:nvPicPr>
          <p:blipFill>
            <a:blip r:embed="rId3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53" name="Group 16"/>
            <p:cNvGrpSpPr/>
            <p:nvPr/>
          </p:nvGrpSpPr>
          <p:grpSpPr>
            <a:xfrm>
              <a:off x="2512235" y="0"/>
              <a:ext cx="8450627" cy="583622"/>
              <a:chOff x="0" y="0"/>
              <a:chExt cx="8450625" cy="583622"/>
            </a:xfrm>
          </p:grpSpPr>
          <p:sp>
            <p:nvSpPr>
              <p:cNvPr id="351" name="TextBox 17"/>
              <p:cNvSpPr txBox="1"/>
              <p:nvPr/>
            </p:nvSpPr>
            <p:spPr>
              <a:xfrm>
                <a:off x="0" y="301681"/>
                <a:ext cx="5185892" cy="281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1200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dirty="0"/>
              </a:p>
            </p:txBody>
          </p:sp>
          <p:pic>
            <p:nvPicPr>
              <p:cNvPr id="352" name="Picture 19" descr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0" name="TextBox 17">
            <a:extLst>
              <a:ext uri="{FF2B5EF4-FFF2-40B4-BE49-F238E27FC236}">
                <a16:creationId xmlns="" xmlns:a16="http://schemas.microsoft.com/office/drawing/2014/main" id="{CCC23ADB-F13E-4924-8013-936796262B96}"/>
              </a:ext>
            </a:extLst>
          </p:cNvPr>
          <p:cNvSpPr txBox="1"/>
          <p:nvPr/>
        </p:nvSpPr>
        <p:spPr>
          <a:xfrm>
            <a:off x="3317966" y="6251525"/>
            <a:ext cx="632242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r"/>
            <a:r>
              <a:rPr lang="ru-RU" sz="1200" dirty="0">
                <a:solidFill>
                  <a:srgbClr val="3E4E95"/>
                </a:solidFill>
                <a:latin typeface="Verdana"/>
                <a:ea typeface="Verdana"/>
              </a:rPr>
              <a:t>Возврат членам СРО самостоятельно внесенных в КФ взносов </a:t>
            </a:r>
          </a:p>
          <a:p>
            <a:pPr algn="r"/>
            <a:r>
              <a:rPr lang="ru-RU" sz="1200" dirty="0">
                <a:solidFill>
                  <a:srgbClr val="3E4E95"/>
                </a:solidFill>
                <a:latin typeface="Verdana"/>
                <a:ea typeface="Verdana"/>
              </a:rPr>
              <a:t>при поступлении ранее внесенных взносов от Национального объединения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Box 9"/>
          <p:cNvSpPr txBox="1"/>
          <p:nvPr/>
        </p:nvSpPr>
        <p:spPr>
          <a:xfrm>
            <a:off x="692619" y="481264"/>
            <a:ext cx="10969992" cy="477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dirty="0"/>
          </a:p>
          <a:p>
            <a:pPr algn="ctr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При вступлении юридического лица или индивидуального предпринимателя в члены действующей саморегулируемой организации взносы могут быть внесены:</a:t>
            </a:r>
          </a:p>
          <a:p>
            <a:pPr algn="ctr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dirty="0"/>
          </a:p>
          <a:p>
            <a:pPr algn="ctr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dirty="0"/>
          </a:p>
          <a:p>
            <a:pPr marL="342900" indent="-342900">
              <a:buFontTx/>
              <a:buChar char="-"/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dirty="0"/>
              <a:t>Самостоятельно (часть 11 статьи 55.6 </a:t>
            </a:r>
            <a:r>
              <a:rPr lang="ru-RU" sz="2000" dirty="0" err="1"/>
              <a:t>ГрК</a:t>
            </a:r>
            <a:r>
              <a:rPr lang="ru-RU" sz="2000" dirty="0"/>
              <a:t> РФ)</a:t>
            </a:r>
          </a:p>
          <a:p>
            <a:pPr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dirty="0"/>
              <a:t> </a:t>
            </a:r>
          </a:p>
          <a:p>
            <a:pPr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lang="ru-RU" sz="2000" dirty="0"/>
          </a:p>
          <a:p>
            <a:pPr marL="342900" indent="-342900">
              <a:buFontTx/>
              <a:buChar char="-"/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dirty="0"/>
              <a:t>Национальным объединением саморегулируемых организаций на основании заявления о перечислении зачисленных на счет такого Национального объединения средств компенсационного фонда (фондов) исключенной саморегулируемой организации в соответствии с частями 3 и 16 статьи 55.16 </a:t>
            </a:r>
            <a:r>
              <a:rPr lang="ru-RU" sz="2000" dirty="0" err="1"/>
              <a:t>ГрК</a:t>
            </a:r>
            <a:r>
              <a:rPr lang="ru-RU" sz="2000" dirty="0"/>
              <a:t> РФ.</a:t>
            </a:r>
            <a:endParaRPr sz="2000" dirty="0"/>
          </a:p>
        </p:txBody>
      </p:sp>
      <p:grpSp>
        <p:nvGrpSpPr>
          <p:cNvPr id="5" name="Group 18"/>
          <p:cNvGrpSpPr/>
          <p:nvPr/>
        </p:nvGrpSpPr>
        <p:grpSpPr>
          <a:xfrm>
            <a:off x="692619" y="5971650"/>
            <a:ext cx="10962862" cy="583623"/>
            <a:chOff x="0" y="0"/>
            <a:chExt cx="10962861" cy="583621"/>
          </a:xfrm>
        </p:grpSpPr>
        <p:pic>
          <p:nvPicPr>
            <p:cNvPr id="6" name="Picture 19" descr="Picture 19"/>
            <p:cNvPicPr>
              <a:picLocks noChangeAspect="1"/>
            </p:cNvPicPr>
            <p:nvPr/>
          </p:nvPicPr>
          <p:blipFill>
            <a:blip r:embed="rId2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" name="Group 20"/>
            <p:cNvGrpSpPr/>
            <p:nvPr/>
          </p:nvGrpSpPr>
          <p:grpSpPr>
            <a:xfrm>
              <a:off x="2512235" y="0"/>
              <a:ext cx="8450627" cy="583622"/>
              <a:chOff x="0" y="0"/>
              <a:chExt cx="8450625" cy="583622"/>
            </a:xfrm>
          </p:grpSpPr>
          <p:sp>
            <p:nvSpPr>
              <p:cNvPr id="8" name="TextBox 21"/>
              <p:cNvSpPr txBox="1"/>
              <p:nvPr/>
            </p:nvSpPr>
            <p:spPr>
              <a:xfrm>
                <a:off x="0" y="301681"/>
                <a:ext cx="5185892" cy="281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1200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dirty="0"/>
              </a:p>
            </p:txBody>
          </p:sp>
          <p:pic>
            <p:nvPicPr>
              <p:cNvPr id="9" name="Picture 23" descr="Picture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1" name="TextBox 17">
            <a:extLst>
              <a:ext uri="{FF2B5EF4-FFF2-40B4-BE49-F238E27FC236}">
                <a16:creationId xmlns="" xmlns:a16="http://schemas.microsoft.com/office/drawing/2014/main" id="{CCC23ADB-F13E-4924-8013-936796262B96}"/>
              </a:ext>
            </a:extLst>
          </p:cNvPr>
          <p:cNvSpPr txBox="1"/>
          <p:nvPr/>
        </p:nvSpPr>
        <p:spPr>
          <a:xfrm>
            <a:off x="3098312" y="6183471"/>
            <a:ext cx="632242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r"/>
            <a:r>
              <a:rPr lang="ru-RU" sz="1200" dirty="0">
                <a:solidFill>
                  <a:srgbClr val="3E4E95"/>
                </a:solidFill>
                <a:latin typeface="Verdana"/>
                <a:ea typeface="Verdana"/>
              </a:rPr>
              <a:t>Возврат членам СРО самостоятельно внесенных в КФ взносов </a:t>
            </a:r>
          </a:p>
          <a:p>
            <a:pPr algn="r"/>
            <a:r>
              <a:rPr lang="ru-RU" sz="1200" dirty="0">
                <a:solidFill>
                  <a:srgbClr val="3E4E95"/>
                </a:solidFill>
                <a:latin typeface="Verdana"/>
                <a:ea typeface="Verdana"/>
              </a:rPr>
              <a:t>при поступлении ранее внесенных взносов от Национального объединения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0" name="Table 9"/>
          <p:cNvGraphicFramePr/>
          <p:nvPr>
            <p:extLst>
              <p:ext uri="{D42A27DB-BD31-4B8C-83A1-F6EECF244321}">
                <p14:modId xmlns:p14="http://schemas.microsoft.com/office/powerpoint/2010/main" val="957381500"/>
              </p:ext>
            </p:extLst>
          </p:nvPr>
        </p:nvGraphicFramePr>
        <p:xfrm>
          <a:off x="728555" y="2299527"/>
          <a:ext cx="11193920" cy="3842572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2387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55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433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1400" b="1" dirty="0" err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ГрК</a:t>
                      </a: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РФ</a:t>
                      </a:r>
                      <a:endParaRPr sz="1400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608" marR="72608" marT="72608" marB="72608" anchor="ctr" horzOverflow="overflow">
                    <a:lnL w="3175">
                      <a:solidFill>
                        <a:srgbClr val="DAE3F3"/>
                      </a:solidFill>
                    </a:lnL>
                    <a:lnR w="3175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DAE3F3"/>
                      </a:solidFill>
                    </a:lnT>
                    <a:lnB w="3175">
                      <a:solidFill>
                        <a:srgbClr val="DAE3F3"/>
                      </a:solidFill>
                    </a:lnB>
                    <a:solidFill>
                      <a:srgbClr val="E21D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Часть 17 статьи 55.16: Порядок взаимодействия Национального объединения саморегулируемых организаций и саморегулируемых организаций в случаях, предусмотренных частями 14 и 16 настоящей статьи, устанавливается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строительства, архитектуры, градостроительства.</a:t>
                      </a:r>
                    </a:p>
                  </a:txBody>
                  <a:tcPr marL="72608" marR="72608" marT="72608" marB="72608" anchor="ctr" horzOverflow="overflow">
                    <a:lnL w="3175" cap="flat" cmpd="sng" algn="ctr">
                      <a:solidFill>
                        <a:srgbClr val="DAE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>
                      <a:solidFill>
                        <a:srgbClr val="DAE3F3"/>
                      </a:solidFill>
                    </a:lnR>
                    <a:lnT w="3175">
                      <a:solidFill>
                        <a:srgbClr val="DAE3F3"/>
                      </a:solidFill>
                    </a:lnT>
                    <a:lnB w="3175">
                      <a:solidFill>
                        <a:srgbClr val="DAE3F3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918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Приказ 643/</a:t>
                      </a:r>
                      <a:r>
                        <a:rPr lang="ru-RU" sz="1400" b="1" dirty="0" err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пр</a:t>
                      </a:r>
                      <a:endParaRPr lang="ru-RU" sz="1400" b="1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algn="ctr">
                        <a:defRPr sz="1800"/>
                      </a:pPr>
                      <a:endParaRPr sz="1400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608" marR="72608" marT="72608" marB="72608" anchor="ctr" horzOverflow="overflow">
                    <a:lnL w="3175">
                      <a:solidFill>
                        <a:srgbClr val="DAE3F3"/>
                      </a:solidFill>
                    </a:lnL>
                    <a:lnR w="3175">
                      <a:solidFill>
                        <a:srgbClr val="DAE3F3"/>
                      </a:solidFill>
                    </a:lnR>
                    <a:lnT w="3175">
                      <a:solidFill>
                        <a:srgbClr val="DAE3F3"/>
                      </a:solidFill>
                    </a:lnT>
                    <a:lnB w="3175">
                      <a:solidFill>
                        <a:srgbClr val="DAE3F3"/>
                      </a:solidFill>
                    </a:lnB>
                    <a:solidFill>
                      <a:srgbClr val="E21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Абзац 2 пункта 18: Если юридическим лицом или индивидуальным предпринимателем не внесен взнос в компенсационный фонд действующей саморегулируемой организации до перечисления из Национального объединения саморегулируемых организаций на счет такой саморегулируемой организации средств компенсационного фонда, то указанные денежные средства вносятся Национальным объединением саморегулируемых организаций в качестве взноса в компенсационный фонд действующей саморегулируемой организации за таких лиц.</a:t>
                      </a:r>
                      <a:endParaRPr sz="14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608" marR="72608" marT="72608" marB="72608" anchor="ctr" horzOverflow="overflow">
                    <a:lnL w="3175">
                      <a:solidFill>
                        <a:srgbClr val="DAE3F3"/>
                      </a:solidFill>
                    </a:lnL>
                    <a:lnR w="3175">
                      <a:solidFill>
                        <a:srgbClr val="DAE3F3"/>
                      </a:solidFill>
                    </a:lnR>
                    <a:lnT w="3175">
                      <a:solidFill>
                        <a:srgbClr val="DAE3F3"/>
                      </a:solidFill>
                    </a:lnT>
                    <a:lnB w="3175">
                      <a:solidFill>
                        <a:srgbClr val="DAE3F3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918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Приказ 306/</a:t>
                      </a:r>
                      <a:r>
                        <a:rPr lang="ru-RU" sz="1400" b="1" dirty="0" err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пр</a:t>
                      </a:r>
                      <a:endParaRPr lang="ru-RU" sz="1400" b="1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algn="ctr">
                        <a:defRPr sz="1800"/>
                      </a:pPr>
                      <a:endParaRPr sz="1400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608" marR="72608" marT="72608" marB="72608" anchor="ctr" horzOverflow="overflow">
                    <a:lnL w="3175">
                      <a:solidFill>
                        <a:srgbClr val="DAE3F3"/>
                      </a:solidFill>
                    </a:lnL>
                    <a:lnR w="3175">
                      <a:solidFill>
                        <a:srgbClr val="DAE3F3"/>
                      </a:solidFill>
                    </a:lnR>
                    <a:lnT w="3175">
                      <a:solidFill>
                        <a:srgbClr val="DAE3F3"/>
                      </a:solidFill>
                    </a:lnT>
                    <a:lnB w="3175">
                      <a:solidFill>
                        <a:srgbClr val="DAE3F3"/>
                      </a:solidFill>
                    </a:lnB>
                    <a:solidFill>
                      <a:srgbClr val="E21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Пункт 30: </a:t>
                      </a:r>
                      <a:r>
                        <a:rPr lang="ru-RU" sz="1800" b="0" i="0" u="none" strike="noStrike" cap="none" spc="0" baseline="0" dirty="0"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j-ea"/>
                          <a:cs typeface="+mj-cs"/>
                          <a:sym typeface="Calibri"/>
                        </a:rPr>
                        <a:t>Средства, перечисленные Национальным объединением, учитываются действующей саморегулируемой организацией в качестве взноса заявителя в соответствующий компенсационный фонд.</a:t>
                      </a:r>
                      <a:endParaRPr sz="14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608" marR="72608" marT="72608" marB="72608" anchor="ctr" horzOverflow="overflow">
                    <a:lnL w="3175">
                      <a:solidFill>
                        <a:srgbClr val="DAE3F3"/>
                      </a:solidFill>
                    </a:lnL>
                    <a:lnR w="3175">
                      <a:solidFill>
                        <a:srgbClr val="DAE3F3"/>
                      </a:solidFill>
                    </a:lnR>
                    <a:lnT w="3175">
                      <a:solidFill>
                        <a:srgbClr val="DAE3F3"/>
                      </a:solidFill>
                    </a:lnT>
                    <a:lnB w="3175">
                      <a:solidFill>
                        <a:srgbClr val="DAE3F3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1" name="Rectangle 11"/>
          <p:cNvSpPr txBox="1"/>
          <p:nvPr/>
        </p:nvSpPr>
        <p:spPr>
          <a:xfrm>
            <a:off x="644791" y="1476527"/>
            <a:ext cx="11193920" cy="781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lnSpc>
                <a:spcPct val="150000"/>
              </a:lnSpc>
              <a:defRPr b="1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600" dirty="0"/>
              <a:t>Нормы, предусматривающие учёт средств компенсационных фондов поступивших от </a:t>
            </a:r>
          </a:p>
          <a:p>
            <a:pPr algn="ctr">
              <a:lnSpc>
                <a:spcPct val="150000"/>
              </a:lnSpc>
              <a:defRPr b="1"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600" dirty="0"/>
              <a:t>Национального объединения</a:t>
            </a:r>
          </a:p>
        </p:txBody>
      </p:sp>
      <p:pic>
        <p:nvPicPr>
          <p:cNvPr id="362" name="Picture 10" descr="Picture 10"/>
          <p:cNvPicPr>
            <a:picLocks noChangeAspect="1"/>
          </p:cNvPicPr>
          <p:nvPr/>
        </p:nvPicPr>
        <p:blipFill>
          <a:blip r:embed="rId2"/>
          <a:srcRect l="1" t="87312" r="34487"/>
          <a:stretch>
            <a:fillRect/>
          </a:stretch>
        </p:blipFill>
        <p:spPr>
          <a:xfrm>
            <a:off x="695325" y="545365"/>
            <a:ext cx="11196638" cy="830998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Title 1"/>
          <p:cNvSpPr txBox="1"/>
          <p:nvPr/>
        </p:nvSpPr>
        <p:spPr>
          <a:xfrm>
            <a:off x="628750" y="535547"/>
            <a:ext cx="1126321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dirty="0"/>
              <a:t>Учёт денежных средств поступивших от Национального объединения</a:t>
            </a:r>
            <a:endParaRPr sz="2000" dirty="0"/>
          </a:p>
        </p:txBody>
      </p:sp>
      <p:sp>
        <p:nvSpPr>
          <p:cNvPr id="364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t>5</a:t>
            </a:fld>
            <a:endParaRPr/>
          </a:p>
        </p:txBody>
      </p:sp>
      <p:grpSp>
        <p:nvGrpSpPr>
          <p:cNvPr id="369" name="Group 18"/>
          <p:cNvGrpSpPr/>
          <p:nvPr/>
        </p:nvGrpSpPr>
        <p:grpSpPr>
          <a:xfrm>
            <a:off x="926380" y="6016930"/>
            <a:ext cx="10962862" cy="583623"/>
            <a:chOff x="0" y="0"/>
            <a:chExt cx="10962861" cy="583621"/>
          </a:xfrm>
        </p:grpSpPr>
        <p:pic>
          <p:nvPicPr>
            <p:cNvPr id="365" name="Picture 19" descr="Picture 19"/>
            <p:cNvPicPr>
              <a:picLocks noChangeAspect="1"/>
            </p:cNvPicPr>
            <p:nvPr/>
          </p:nvPicPr>
          <p:blipFill>
            <a:blip r:embed="rId3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68" name="Group 20"/>
            <p:cNvGrpSpPr/>
            <p:nvPr/>
          </p:nvGrpSpPr>
          <p:grpSpPr>
            <a:xfrm>
              <a:off x="2512235" y="0"/>
              <a:ext cx="8450627" cy="583622"/>
              <a:chOff x="0" y="0"/>
              <a:chExt cx="8450625" cy="583622"/>
            </a:xfrm>
          </p:grpSpPr>
          <p:sp>
            <p:nvSpPr>
              <p:cNvPr id="366" name="TextBox 21"/>
              <p:cNvSpPr txBox="1"/>
              <p:nvPr/>
            </p:nvSpPr>
            <p:spPr>
              <a:xfrm>
                <a:off x="0" y="301681"/>
                <a:ext cx="5185892" cy="281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1200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dirty="0"/>
              </a:p>
            </p:txBody>
          </p:sp>
          <p:pic>
            <p:nvPicPr>
              <p:cNvPr id="367" name="Picture 23" descr="Picture 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4" name="TextBox 17">
            <a:extLst>
              <a:ext uri="{FF2B5EF4-FFF2-40B4-BE49-F238E27FC236}">
                <a16:creationId xmlns="" xmlns:a16="http://schemas.microsoft.com/office/drawing/2014/main" id="{CCC23ADB-F13E-4924-8013-936796262B96}"/>
              </a:ext>
            </a:extLst>
          </p:cNvPr>
          <p:cNvSpPr txBox="1"/>
          <p:nvPr/>
        </p:nvSpPr>
        <p:spPr>
          <a:xfrm>
            <a:off x="3438615" y="6276421"/>
            <a:ext cx="632242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r"/>
            <a:r>
              <a:rPr lang="ru-RU" sz="1200" dirty="0">
                <a:solidFill>
                  <a:srgbClr val="3E4E95"/>
                </a:solidFill>
                <a:latin typeface="Verdana"/>
                <a:ea typeface="Verdana"/>
              </a:rPr>
              <a:t>Возврат членам СРО самостоятельно внесенных в КФ взносов </a:t>
            </a:r>
          </a:p>
          <a:p>
            <a:pPr algn="r"/>
            <a:r>
              <a:rPr lang="ru-RU" sz="1200" dirty="0">
                <a:solidFill>
                  <a:srgbClr val="3E4E95"/>
                </a:solidFill>
                <a:latin typeface="Verdana"/>
                <a:ea typeface="Verdana"/>
              </a:rPr>
              <a:t>при поступлении ранее внесенных взносов от Национального объединения</a:t>
            </a:r>
          </a:p>
        </p:txBody>
      </p:sp>
    </p:spTree>
    <p:extLst>
      <p:ext uri="{BB962C8B-B14F-4D97-AF65-F5344CB8AC3E}">
        <p14:creationId xmlns:p14="http://schemas.microsoft.com/office/powerpoint/2010/main" val="44322212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10" descr="Picture 10">
            <a:extLst>
              <a:ext uri="{FF2B5EF4-FFF2-40B4-BE49-F238E27FC236}">
                <a16:creationId xmlns="" xmlns:a16="http://schemas.microsoft.com/office/drawing/2014/main" id="{F0506857-EE95-4FB3-B78D-E8CC93722D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t="87312" r="34487"/>
          <a:stretch>
            <a:fillRect/>
          </a:stretch>
        </p:blipFill>
        <p:spPr>
          <a:xfrm>
            <a:off x="695325" y="545365"/>
            <a:ext cx="11196638" cy="8309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6" name="Группа 39"/>
          <p:cNvGrpSpPr/>
          <p:nvPr/>
        </p:nvGrpSpPr>
        <p:grpSpPr>
          <a:xfrm>
            <a:off x="818112" y="4127448"/>
            <a:ext cx="2743292" cy="614254"/>
            <a:chOff x="-1" y="0"/>
            <a:chExt cx="3700207" cy="614252"/>
          </a:xfrm>
        </p:grpSpPr>
        <p:sp>
          <p:nvSpPr>
            <p:cNvPr id="464" name="Rectangle 207"/>
            <p:cNvSpPr/>
            <p:nvPr/>
          </p:nvSpPr>
          <p:spPr>
            <a:xfrm>
              <a:off x="-1" y="0"/>
              <a:ext cx="3700207" cy="614252"/>
            </a:xfrm>
            <a:prstGeom prst="rect">
              <a:avLst/>
            </a:prstGeom>
            <a:solidFill>
              <a:srgbClr val="E21D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65" name="TextBox 52"/>
            <p:cNvSpPr txBox="1"/>
            <p:nvPr/>
          </p:nvSpPr>
          <p:spPr>
            <a:xfrm>
              <a:off x="165618" y="95625"/>
              <a:ext cx="3357112" cy="246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lang="ru-RU" dirty="0" err="1"/>
                <a:t>ГрК</a:t>
              </a:r>
              <a:r>
                <a:rPr lang="ru-RU" dirty="0"/>
                <a:t> РФ, ГК РФ</a:t>
              </a:r>
              <a:endParaRPr dirty="0"/>
            </a:p>
          </p:txBody>
        </p:sp>
      </p:grpSp>
      <p:sp>
        <p:nvSpPr>
          <p:cNvPr id="470" name="Rectangle 207"/>
          <p:cNvSpPr/>
          <p:nvPr/>
        </p:nvSpPr>
        <p:spPr>
          <a:xfrm>
            <a:off x="4018498" y="3219668"/>
            <a:ext cx="3295204" cy="614253"/>
          </a:xfrm>
          <a:prstGeom prst="rect">
            <a:avLst/>
          </a:prstGeom>
          <a:solidFill>
            <a:srgbClr val="3E4E9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471" name="TextBox 57"/>
          <p:cNvSpPr txBox="1"/>
          <p:nvPr/>
        </p:nvSpPr>
        <p:spPr>
          <a:xfrm>
            <a:off x="4074885" y="3306584"/>
            <a:ext cx="321377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ru-RU" dirty="0"/>
              <a:t>ПРИКАЗ 306/</a:t>
            </a:r>
            <a:r>
              <a:rPr lang="ru-RU" dirty="0" err="1"/>
              <a:t>пр</a:t>
            </a:r>
            <a:r>
              <a:rPr lang="ru-RU" dirty="0"/>
              <a:t> (пункт 33)</a:t>
            </a:r>
            <a:endParaRPr dirty="0"/>
          </a:p>
        </p:txBody>
      </p:sp>
      <p:sp>
        <p:nvSpPr>
          <p:cNvPr id="472" name="Rectangle 207"/>
          <p:cNvSpPr/>
          <p:nvPr/>
        </p:nvSpPr>
        <p:spPr>
          <a:xfrm>
            <a:off x="4018498" y="4102510"/>
            <a:ext cx="3295204" cy="639192"/>
          </a:xfrm>
          <a:prstGeom prst="rect">
            <a:avLst/>
          </a:prstGeom>
          <a:solidFill>
            <a:srgbClr val="3E4E95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dirty="0"/>
          </a:p>
        </p:txBody>
      </p:sp>
      <p:sp>
        <p:nvSpPr>
          <p:cNvPr id="473" name="TextBox 59"/>
          <p:cNvSpPr txBox="1"/>
          <p:nvPr/>
        </p:nvSpPr>
        <p:spPr>
          <a:xfrm>
            <a:off x="4297922" y="4253864"/>
            <a:ext cx="2974771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ru-RU" dirty="0"/>
              <a:t>АРБИТРАЖНЫЙ СУД</a:t>
            </a:r>
            <a:endParaRPr dirty="0"/>
          </a:p>
        </p:txBody>
      </p:sp>
      <p:pic>
        <p:nvPicPr>
          <p:cNvPr id="482" name="Рисунок 33" descr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955" y="4232865"/>
            <a:ext cx="95347" cy="302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3" name="Рисунок 34" descr="Рисунок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955" y="2933012"/>
            <a:ext cx="95347" cy="3027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6" name="Группа 1"/>
          <p:cNvGrpSpPr/>
          <p:nvPr/>
        </p:nvGrpSpPr>
        <p:grpSpPr>
          <a:xfrm>
            <a:off x="818112" y="2331491"/>
            <a:ext cx="2743292" cy="1502429"/>
            <a:chOff x="-1" y="0"/>
            <a:chExt cx="3700207" cy="614252"/>
          </a:xfrm>
        </p:grpSpPr>
        <p:sp>
          <p:nvSpPr>
            <p:cNvPr id="484" name="Rectangle 207"/>
            <p:cNvSpPr/>
            <p:nvPr/>
          </p:nvSpPr>
          <p:spPr>
            <a:xfrm>
              <a:off x="-1" y="0"/>
              <a:ext cx="3700207" cy="614252"/>
            </a:xfrm>
            <a:prstGeom prst="rect">
              <a:avLst/>
            </a:prstGeom>
            <a:solidFill>
              <a:srgbClr val="E21D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85" name="TextBox 78"/>
            <p:cNvSpPr txBox="1"/>
            <p:nvPr/>
          </p:nvSpPr>
          <p:spPr>
            <a:xfrm>
              <a:off x="393009" y="246582"/>
              <a:ext cx="2902327" cy="246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lang="ru-RU" dirty="0" err="1"/>
                <a:t>ГрК</a:t>
              </a:r>
              <a:r>
                <a:rPr lang="ru-RU" dirty="0"/>
                <a:t> РФ</a:t>
              </a:r>
              <a:endParaRPr dirty="0"/>
            </a:p>
          </p:txBody>
        </p:sp>
      </p:grpSp>
      <p:grpSp>
        <p:nvGrpSpPr>
          <p:cNvPr id="492" name="Группа 42"/>
          <p:cNvGrpSpPr/>
          <p:nvPr/>
        </p:nvGrpSpPr>
        <p:grpSpPr>
          <a:xfrm>
            <a:off x="4018496" y="2328476"/>
            <a:ext cx="3295205" cy="662361"/>
            <a:chOff x="-1" y="0"/>
            <a:chExt cx="3700207" cy="662359"/>
          </a:xfrm>
        </p:grpSpPr>
        <p:sp>
          <p:nvSpPr>
            <p:cNvPr id="490" name="Rectangle 207"/>
            <p:cNvSpPr/>
            <p:nvPr/>
          </p:nvSpPr>
          <p:spPr>
            <a:xfrm>
              <a:off x="-1" y="0"/>
              <a:ext cx="3700207" cy="617006"/>
            </a:xfrm>
            <a:prstGeom prst="rect">
              <a:avLst/>
            </a:prstGeom>
            <a:solidFill>
              <a:srgbClr val="3E4E9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3E4E95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91" name="TextBox 84"/>
            <p:cNvSpPr txBox="1"/>
            <p:nvPr/>
          </p:nvSpPr>
          <p:spPr>
            <a:xfrm>
              <a:off x="240195" y="108365"/>
              <a:ext cx="3151931" cy="553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lang="ru-RU" dirty="0"/>
                <a:t>ПРИКАЗ 643/</a:t>
              </a:r>
              <a:r>
                <a:rPr lang="ru-RU" dirty="0" err="1"/>
                <a:t>пр</a:t>
              </a:r>
              <a:r>
                <a:rPr lang="ru-RU" dirty="0"/>
                <a:t> (пункт 18), письмо Минстроя от 22 мая 2017 г. N 17661-ХМ/02</a:t>
              </a:r>
              <a:r>
                <a:rPr dirty="0"/>
                <a:t> </a:t>
              </a:r>
            </a:p>
          </p:txBody>
        </p:sp>
      </p:grpSp>
      <p:sp>
        <p:nvSpPr>
          <p:cNvPr id="501" name="TextBox 46"/>
          <p:cNvSpPr txBox="1"/>
          <p:nvPr/>
        </p:nvSpPr>
        <p:spPr>
          <a:xfrm>
            <a:off x="707039" y="550519"/>
            <a:ext cx="11182203" cy="70788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Порядок возврата взносов при поступлении средств от </a:t>
            </a:r>
          </a:p>
          <a:p>
            <a:pPr algn="ctr">
              <a:defRPr sz="20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Национального объединения</a:t>
            </a:r>
            <a:endParaRPr dirty="0"/>
          </a:p>
        </p:txBody>
      </p:sp>
      <p:sp>
        <p:nvSpPr>
          <p:cNvPr id="502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t>6</a:t>
            </a:fld>
            <a:endParaRPr/>
          </a:p>
        </p:txBody>
      </p:sp>
      <p:grpSp>
        <p:nvGrpSpPr>
          <p:cNvPr id="507" name="Group 75"/>
          <p:cNvGrpSpPr/>
          <p:nvPr/>
        </p:nvGrpSpPr>
        <p:grpSpPr>
          <a:xfrm>
            <a:off x="926380" y="6016930"/>
            <a:ext cx="10962862" cy="583623"/>
            <a:chOff x="0" y="0"/>
            <a:chExt cx="10962861" cy="583621"/>
          </a:xfrm>
        </p:grpSpPr>
        <p:pic>
          <p:nvPicPr>
            <p:cNvPr id="503" name="Picture 93" descr="Picture 93"/>
            <p:cNvPicPr>
              <a:picLocks noChangeAspect="1"/>
            </p:cNvPicPr>
            <p:nvPr/>
          </p:nvPicPr>
          <p:blipFill>
            <a:blip r:embed="rId4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06" name="Group 94"/>
            <p:cNvGrpSpPr/>
            <p:nvPr/>
          </p:nvGrpSpPr>
          <p:grpSpPr>
            <a:xfrm>
              <a:off x="2512235" y="0"/>
              <a:ext cx="8450627" cy="583622"/>
              <a:chOff x="0" y="0"/>
              <a:chExt cx="8450625" cy="583622"/>
            </a:xfrm>
          </p:grpSpPr>
          <p:sp>
            <p:nvSpPr>
              <p:cNvPr id="504" name="TextBox 95"/>
              <p:cNvSpPr txBox="1"/>
              <p:nvPr/>
            </p:nvSpPr>
            <p:spPr>
              <a:xfrm>
                <a:off x="0" y="301681"/>
                <a:ext cx="5185892" cy="281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1200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dirty="0"/>
              </a:p>
            </p:txBody>
          </p:sp>
          <p:pic>
            <p:nvPicPr>
              <p:cNvPr id="505" name="Picture 97" descr="Picture 9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47" name="Группа 42">
            <a:extLst>
              <a:ext uri="{FF2B5EF4-FFF2-40B4-BE49-F238E27FC236}">
                <a16:creationId xmlns="" xmlns:a16="http://schemas.microsoft.com/office/drawing/2014/main" id="{4A8E29BD-C5F3-409E-9974-3F941B855391}"/>
              </a:ext>
            </a:extLst>
          </p:cNvPr>
          <p:cNvGrpSpPr/>
          <p:nvPr/>
        </p:nvGrpSpPr>
        <p:grpSpPr>
          <a:xfrm>
            <a:off x="7855714" y="2319546"/>
            <a:ext cx="3700209" cy="1465001"/>
            <a:chOff x="0" y="-5031"/>
            <a:chExt cx="3700207" cy="617006"/>
          </a:xfrm>
          <a:solidFill>
            <a:srgbClr val="00B050"/>
          </a:solidFill>
        </p:grpSpPr>
        <p:sp>
          <p:nvSpPr>
            <p:cNvPr id="48" name="Rectangle 207">
              <a:extLst>
                <a:ext uri="{FF2B5EF4-FFF2-40B4-BE49-F238E27FC236}">
                  <a16:creationId xmlns="" xmlns:a16="http://schemas.microsoft.com/office/drawing/2014/main" id="{A53403AD-6FB7-4327-91F2-B863024E7311}"/>
                </a:ext>
              </a:extLst>
            </p:cNvPr>
            <p:cNvSpPr/>
            <p:nvPr/>
          </p:nvSpPr>
          <p:spPr>
            <a:xfrm>
              <a:off x="0" y="-5031"/>
              <a:ext cx="3700207" cy="61700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3E4E95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9" name="TextBox 84">
              <a:extLst>
                <a:ext uri="{FF2B5EF4-FFF2-40B4-BE49-F238E27FC236}">
                  <a16:creationId xmlns="" xmlns:a16="http://schemas.microsoft.com/office/drawing/2014/main" id="{D36E6C81-19F5-449C-A608-FBB249A8EDBC}"/>
                </a:ext>
              </a:extLst>
            </p:cNvPr>
            <p:cNvSpPr txBox="1"/>
            <p:nvPr/>
          </p:nvSpPr>
          <p:spPr>
            <a:xfrm>
              <a:off x="249314" y="232663"/>
              <a:ext cx="3063080" cy="16851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lang="ru-RU" dirty="0"/>
                <a:t>Члену СРО возвращаются излишне уплаченные средства</a:t>
              </a:r>
              <a:endParaRPr dirty="0"/>
            </a:p>
          </p:txBody>
        </p:sp>
      </p:grpSp>
      <p:grpSp>
        <p:nvGrpSpPr>
          <p:cNvPr id="50" name="Группа 42">
            <a:extLst>
              <a:ext uri="{FF2B5EF4-FFF2-40B4-BE49-F238E27FC236}">
                <a16:creationId xmlns="" xmlns:a16="http://schemas.microsoft.com/office/drawing/2014/main" id="{B8FD6F75-05F2-43D2-BF94-AE6C7C7EA400}"/>
              </a:ext>
            </a:extLst>
          </p:cNvPr>
          <p:cNvGrpSpPr/>
          <p:nvPr/>
        </p:nvGrpSpPr>
        <p:grpSpPr>
          <a:xfrm>
            <a:off x="7855714" y="4087282"/>
            <a:ext cx="3700209" cy="617008"/>
            <a:chOff x="-1" y="0"/>
            <a:chExt cx="3700207" cy="617006"/>
          </a:xfrm>
          <a:solidFill>
            <a:srgbClr val="00B050"/>
          </a:solidFill>
        </p:grpSpPr>
        <p:sp>
          <p:nvSpPr>
            <p:cNvPr id="51" name="Rectangle 207">
              <a:extLst>
                <a:ext uri="{FF2B5EF4-FFF2-40B4-BE49-F238E27FC236}">
                  <a16:creationId xmlns="" xmlns:a16="http://schemas.microsoft.com/office/drawing/2014/main" id="{A45D290A-CFA1-4A48-A9A5-09963B7BCA1A}"/>
                </a:ext>
              </a:extLst>
            </p:cNvPr>
            <p:cNvSpPr/>
            <p:nvPr/>
          </p:nvSpPr>
          <p:spPr>
            <a:xfrm>
              <a:off x="-1" y="0"/>
              <a:ext cx="3700207" cy="61700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3E4E95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52" name="TextBox 84">
              <a:extLst>
                <a:ext uri="{FF2B5EF4-FFF2-40B4-BE49-F238E27FC236}">
                  <a16:creationId xmlns="" xmlns:a16="http://schemas.microsoft.com/office/drawing/2014/main" id="{F4D0ED84-7696-48F5-97AB-9FC486002FAB}"/>
                </a:ext>
              </a:extLst>
            </p:cNvPr>
            <p:cNvSpPr txBox="1"/>
            <p:nvPr/>
          </p:nvSpPr>
          <p:spPr>
            <a:xfrm>
              <a:off x="240195" y="55673"/>
              <a:ext cx="3151931" cy="55399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0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r>
                <a:rPr lang="ru-RU" dirty="0"/>
                <a:t>С действующей СРО взыскиваются средства превышающие взносы в компенсационные фонды </a:t>
              </a:r>
              <a:endParaRPr dirty="0"/>
            </a:p>
          </p:txBody>
        </p:sp>
      </p:grpSp>
      <p:pic>
        <p:nvPicPr>
          <p:cNvPr id="56" name="Рисунок 34" descr="Рисунок 34">
            <a:extLst>
              <a:ext uri="{FF2B5EF4-FFF2-40B4-BE49-F238E27FC236}">
                <a16:creationId xmlns="" xmlns:a16="http://schemas.microsoft.com/office/drawing/2014/main" id="{632A7AD3-8F4C-40E4-82E1-F2DC5F0EE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051" y="2945666"/>
            <a:ext cx="95347" cy="302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Рисунок 34" descr="Рисунок 34">
            <a:extLst>
              <a:ext uri="{FF2B5EF4-FFF2-40B4-BE49-F238E27FC236}">
                <a16:creationId xmlns="" xmlns:a16="http://schemas.microsoft.com/office/drawing/2014/main" id="{50FFBCC7-71E0-4992-985D-62F5789EF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250" y="4226104"/>
            <a:ext cx="82950" cy="302726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TextBox 17">
            <a:extLst>
              <a:ext uri="{FF2B5EF4-FFF2-40B4-BE49-F238E27FC236}">
                <a16:creationId xmlns="" xmlns:a16="http://schemas.microsoft.com/office/drawing/2014/main" id="{CCC23ADB-F13E-4924-8013-936796262B96}"/>
              </a:ext>
            </a:extLst>
          </p:cNvPr>
          <p:cNvSpPr txBox="1"/>
          <p:nvPr/>
        </p:nvSpPr>
        <p:spPr>
          <a:xfrm>
            <a:off x="3383393" y="6242104"/>
            <a:ext cx="632242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r"/>
            <a:r>
              <a:rPr lang="ru-RU" sz="1200" dirty="0">
                <a:solidFill>
                  <a:srgbClr val="3E4E95"/>
                </a:solidFill>
                <a:latin typeface="Verdana"/>
                <a:ea typeface="Verdana"/>
              </a:rPr>
              <a:t>Возврат членам СРО самостоятельно внесенных в КФ взносов </a:t>
            </a:r>
          </a:p>
          <a:p>
            <a:pPr algn="r"/>
            <a:r>
              <a:rPr lang="ru-RU" sz="1200" dirty="0">
                <a:solidFill>
                  <a:srgbClr val="3E4E95"/>
                </a:solidFill>
                <a:latin typeface="Verdana"/>
                <a:ea typeface="Verdana"/>
              </a:rPr>
              <a:t>при поступлении ранее внесенных взносов от Национального объединения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6708434-8F2F-4425-A84C-BEB9CB169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19" y="410954"/>
            <a:ext cx="11199323" cy="835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8F21604-794F-465E-8B86-6B81339B8512}"/>
              </a:ext>
            </a:extLst>
          </p:cNvPr>
          <p:cNvSpPr txBox="1"/>
          <p:nvPr/>
        </p:nvSpPr>
        <p:spPr>
          <a:xfrm>
            <a:off x="818423" y="474624"/>
            <a:ext cx="10555153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4859A8"/>
                </a:solidFill>
                <a:latin typeface="Verdana"/>
                <a:ea typeface="Verdana"/>
              </a:rPr>
              <a:t>Судебная практика по спорам о возврате излишне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4859A8"/>
                </a:solidFill>
                <a:latin typeface="Verdana"/>
                <a:ea typeface="Verdana"/>
              </a:rPr>
              <a:t>уплаченных взносов в компенсационные фонды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290E9F62-8B9F-413E-BA5D-71014B428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251" y="2057400"/>
            <a:ext cx="4586793" cy="38115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1400" dirty="0">
                <a:solidFill>
                  <a:schemeClr val="tx1"/>
                </a:solidFill>
                <a:latin typeface="Verdana"/>
                <a:ea typeface="Verdana"/>
                <a:cs typeface="+mn-cs"/>
                <a:sym typeface="Calibri"/>
              </a:rPr>
              <a:t>Удержание саморегулируемой организацией самостоятельно внесенного членом взноса в случае поступления денежных средств от</a:t>
            </a:r>
            <a:br>
              <a:rPr lang="ru-RU" sz="1400" dirty="0">
                <a:solidFill>
                  <a:schemeClr val="tx1"/>
                </a:solidFill>
                <a:latin typeface="Verdana"/>
                <a:ea typeface="Verdana"/>
                <a:cs typeface="+mn-cs"/>
                <a:sym typeface="Calibri"/>
              </a:rPr>
            </a:br>
            <a:r>
              <a:rPr lang="ru-RU" sz="1400" dirty="0">
                <a:solidFill>
                  <a:schemeClr val="tx1"/>
                </a:solidFill>
                <a:latin typeface="Verdana"/>
                <a:ea typeface="Verdana"/>
                <a:cs typeface="+mn-cs"/>
                <a:sym typeface="Calibri"/>
              </a:rPr>
              <a:t>Национального объединения саморегулируемых организаций</a:t>
            </a:r>
            <a:br>
              <a:rPr lang="ru-RU" sz="1400" dirty="0">
                <a:solidFill>
                  <a:schemeClr val="tx1"/>
                </a:solidFill>
                <a:latin typeface="Verdana"/>
                <a:ea typeface="Verdana"/>
                <a:cs typeface="+mn-cs"/>
                <a:sym typeface="Calibri"/>
              </a:rPr>
            </a:br>
            <a:r>
              <a:rPr lang="ru-RU" sz="1400" dirty="0">
                <a:solidFill>
                  <a:schemeClr val="tx1"/>
                </a:solidFill>
                <a:latin typeface="Verdana"/>
                <a:ea typeface="Verdana"/>
                <a:cs typeface="+mn-cs"/>
                <a:sym typeface="Calibri"/>
              </a:rPr>
              <a:t>рассматривается некоторыми судами как неосновательное </a:t>
            </a:r>
            <a:r>
              <a:rPr lang="ru-RU" sz="1400" dirty="0" smtClean="0">
                <a:solidFill>
                  <a:schemeClr val="tx1"/>
                </a:solidFill>
                <a:latin typeface="Verdana"/>
                <a:ea typeface="Verdana"/>
                <a:cs typeface="+mn-cs"/>
                <a:sym typeface="Calibri"/>
              </a:rPr>
              <a:t>обогащение.</a:t>
            </a:r>
            <a:r>
              <a:rPr lang="ru-RU" sz="1400" dirty="0">
                <a:solidFill>
                  <a:schemeClr val="tx1"/>
                </a:solidFill>
                <a:latin typeface="Verdana"/>
                <a:ea typeface="Verdana"/>
                <a:cs typeface="+mn-cs"/>
                <a:sym typeface="Calibri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Verdana"/>
                <a:ea typeface="Verdana"/>
                <a:cs typeface="+mn-cs"/>
                <a:sym typeface="Calibri"/>
              </a:rPr>
            </a:br>
            <a:r>
              <a:rPr lang="ru-RU" sz="1400" dirty="0">
                <a:solidFill>
                  <a:schemeClr val="tx1"/>
                </a:solidFill>
                <a:latin typeface="Verdana"/>
                <a:ea typeface="Verdana"/>
                <a:cs typeface="+mn-cs"/>
                <a:sym typeface="Calibri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Verdana"/>
                <a:ea typeface="Verdana"/>
                <a:cs typeface="+mn-cs"/>
                <a:sym typeface="Calibri"/>
              </a:rPr>
            </a:br>
            <a:r>
              <a:rPr lang="ru-RU" sz="1400" dirty="0">
                <a:solidFill>
                  <a:schemeClr val="tx1"/>
                </a:solidFill>
                <a:latin typeface="Verdana"/>
                <a:ea typeface="Verdana"/>
                <a:cs typeface="+mn-cs"/>
                <a:sym typeface="Calibri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Verdana"/>
                <a:ea typeface="Verdana"/>
                <a:cs typeface="+mn-cs"/>
                <a:sym typeface="Calibri"/>
              </a:rPr>
            </a:br>
            <a:r>
              <a:rPr lang="ru-RU" sz="1400" dirty="0">
                <a:solidFill>
                  <a:schemeClr val="tx1"/>
                </a:solidFill>
                <a:latin typeface="Verdana"/>
                <a:ea typeface="Verdana"/>
                <a:cs typeface="+mn-cs"/>
                <a:sym typeface="Calibri"/>
              </a:rPr>
              <a:t>(постановление Восьмого арбитражного апелляционного суда от 17.04.2020</a:t>
            </a:r>
            <a:br>
              <a:rPr lang="ru-RU" sz="1400" dirty="0">
                <a:solidFill>
                  <a:schemeClr val="tx1"/>
                </a:solidFill>
                <a:latin typeface="Verdana"/>
                <a:ea typeface="Verdana"/>
                <a:cs typeface="+mn-cs"/>
                <a:sym typeface="Calibri"/>
              </a:rPr>
            </a:br>
            <a:r>
              <a:rPr lang="ru-RU" sz="1400" dirty="0">
                <a:solidFill>
                  <a:schemeClr val="tx1"/>
                </a:solidFill>
                <a:latin typeface="Verdana"/>
                <a:ea typeface="Verdana"/>
                <a:cs typeface="+mn-cs"/>
                <a:sym typeface="Calibri"/>
              </a:rPr>
              <a:t>по делу №А46-16555/2019, решения Арбитражного суда Самарской области</a:t>
            </a:r>
            <a:br>
              <a:rPr lang="ru-RU" sz="1400" dirty="0">
                <a:solidFill>
                  <a:schemeClr val="tx1"/>
                </a:solidFill>
                <a:latin typeface="Verdana"/>
                <a:ea typeface="Verdana"/>
                <a:cs typeface="+mn-cs"/>
                <a:sym typeface="Calibri"/>
              </a:rPr>
            </a:br>
            <a:r>
              <a:rPr lang="ru-RU" sz="1400" dirty="0">
                <a:solidFill>
                  <a:schemeClr val="tx1"/>
                </a:solidFill>
                <a:latin typeface="Verdana"/>
                <a:ea typeface="Verdana"/>
                <a:cs typeface="+mn-cs"/>
                <a:sym typeface="Calibri"/>
              </a:rPr>
              <a:t>от 23.03.2020 по делу № А55-1393/2020, от 13.05.2020 по делу № А55-</a:t>
            </a:r>
            <a:br>
              <a:rPr lang="ru-RU" sz="1400" dirty="0">
                <a:solidFill>
                  <a:schemeClr val="tx1"/>
                </a:solidFill>
                <a:latin typeface="Verdana"/>
                <a:ea typeface="Verdana"/>
                <a:cs typeface="+mn-cs"/>
                <a:sym typeface="Calibri"/>
              </a:rPr>
            </a:br>
            <a:r>
              <a:rPr lang="ru-RU" sz="1400" dirty="0">
                <a:solidFill>
                  <a:schemeClr val="tx1"/>
                </a:solidFill>
                <a:latin typeface="Verdana"/>
                <a:ea typeface="Verdana"/>
                <a:cs typeface="+mn-cs"/>
                <a:sym typeface="Calibri"/>
              </a:rPr>
              <a:t>6845/2020, от 17.06.2020 по делу № А55-5628/2020).</a:t>
            </a:r>
            <a:br>
              <a:rPr lang="ru-RU" sz="1400" dirty="0">
                <a:solidFill>
                  <a:schemeClr val="tx1"/>
                </a:solidFill>
                <a:latin typeface="Verdana"/>
                <a:ea typeface="Verdana"/>
                <a:cs typeface="+mn-cs"/>
                <a:sym typeface="Calibri"/>
              </a:rPr>
            </a:br>
            <a:endParaRPr lang="ru-RU" sz="1400" dirty="0">
              <a:solidFill>
                <a:schemeClr val="tx1"/>
              </a:solidFill>
              <a:latin typeface="Verdana"/>
              <a:ea typeface="Verdana"/>
              <a:cs typeface="+mn-cs"/>
              <a:sym typeface="Calibri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24E407C5-8383-4928-A9E9-BF1C8DD2E23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324979" y="2057400"/>
            <a:ext cx="4498772" cy="38115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ru-RU" sz="1400" dirty="0">
              <a:solidFill>
                <a:schemeClr val="tx1"/>
              </a:solidFill>
              <a:latin typeface="Verdana"/>
              <a:ea typeface="Verdana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Verdana"/>
                <a:ea typeface="Verdana"/>
              </a:rPr>
              <a:t>Возврат излишне уплаченных заявителем средств в соответствующий компенсационный фонд может (должен) быть квалифицирован как возврат ошибочно перечисленных средств по смыслу частей 4 и 5 статьи 55.16 </a:t>
            </a:r>
            <a:r>
              <a:rPr lang="ru-RU" sz="1400" dirty="0" err="1">
                <a:solidFill>
                  <a:schemeClr val="tx1"/>
                </a:solidFill>
                <a:latin typeface="Verdana"/>
                <a:ea typeface="Verdana"/>
              </a:rPr>
              <a:t>ГрК</a:t>
            </a:r>
            <a:r>
              <a:rPr lang="ru-RU" sz="1400" dirty="0">
                <a:solidFill>
                  <a:schemeClr val="tx1"/>
                </a:solidFill>
                <a:latin typeface="Verdana"/>
                <a:ea typeface="Verdana"/>
              </a:rPr>
              <a:t> РФ, что также следует из письма Минстроя России от 22.05.2017 № 17661-ХМ/02 (вопрос №4).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Verdana"/>
                <a:ea typeface="Verdana"/>
              </a:rPr>
              <a:t>(постановление Восьмого арбитражного апелляционного суда от 17.04.2020 по делу №А46-16555/2019, решение Арбитражного суда Республики Татарстан от 12.10.2020 по делу № А65- 9321/2020, решения Арбитражного суда Самарской области от 23.03.2020 по делу № А55-1393/2020, от 13.05.2020 по делу № А55-6845/2020, от 17.06.2020 по делу № А55-5628/2020</a:t>
            </a:r>
            <a:r>
              <a:rPr lang="ru-RU" sz="1400" dirty="0" smtClean="0">
                <a:solidFill>
                  <a:schemeClr val="tx1"/>
                </a:solidFill>
                <a:latin typeface="Verdana"/>
                <a:ea typeface="Verdana"/>
              </a:rPr>
              <a:t>).</a:t>
            </a:r>
            <a:endParaRPr lang="ru-RU" sz="1400" dirty="0">
              <a:solidFill>
                <a:schemeClr val="tx1"/>
              </a:solidFill>
              <a:latin typeface="Verdana"/>
              <a:ea typeface="Verdana"/>
            </a:endParaRPr>
          </a:p>
        </p:txBody>
      </p:sp>
      <p:grpSp>
        <p:nvGrpSpPr>
          <p:cNvPr id="11" name="Group 75">
            <a:extLst>
              <a:ext uri="{FF2B5EF4-FFF2-40B4-BE49-F238E27FC236}">
                <a16:creationId xmlns="" xmlns:a16="http://schemas.microsoft.com/office/drawing/2014/main" id="{C194C738-E194-4701-9AB0-8C12596AFC1C}"/>
              </a:ext>
            </a:extLst>
          </p:cNvPr>
          <p:cNvGrpSpPr/>
          <p:nvPr/>
        </p:nvGrpSpPr>
        <p:grpSpPr>
          <a:xfrm>
            <a:off x="926380" y="6016930"/>
            <a:ext cx="10962862" cy="583623"/>
            <a:chOff x="0" y="0"/>
            <a:chExt cx="10962861" cy="583621"/>
          </a:xfrm>
        </p:grpSpPr>
        <p:pic>
          <p:nvPicPr>
            <p:cNvPr id="12" name="Picture 93" descr="Picture 93">
              <a:extLst>
                <a:ext uri="{FF2B5EF4-FFF2-40B4-BE49-F238E27FC236}">
                  <a16:creationId xmlns="" xmlns:a16="http://schemas.microsoft.com/office/drawing/2014/main" id="{713A2F8F-D4DA-43E4-A46A-0CA5C5216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" name="Group 94">
              <a:extLst>
                <a:ext uri="{FF2B5EF4-FFF2-40B4-BE49-F238E27FC236}">
                  <a16:creationId xmlns="" xmlns:a16="http://schemas.microsoft.com/office/drawing/2014/main" id="{944DE7C5-B178-41AB-A5ED-3BF78072C166}"/>
                </a:ext>
              </a:extLst>
            </p:cNvPr>
            <p:cNvGrpSpPr/>
            <p:nvPr/>
          </p:nvGrpSpPr>
          <p:grpSpPr>
            <a:xfrm>
              <a:off x="2512235" y="0"/>
              <a:ext cx="8450627" cy="583622"/>
              <a:chOff x="0" y="0"/>
              <a:chExt cx="8450625" cy="583622"/>
            </a:xfrm>
          </p:grpSpPr>
          <p:sp>
            <p:nvSpPr>
              <p:cNvPr id="14" name="TextBox 95">
                <a:extLst>
                  <a:ext uri="{FF2B5EF4-FFF2-40B4-BE49-F238E27FC236}">
                    <a16:creationId xmlns="" xmlns:a16="http://schemas.microsoft.com/office/drawing/2014/main" id="{348CA9BA-BC19-4B6A-B803-3581E7F3DE23}"/>
                  </a:ext>
                </a:extLst>
              </p:cNvPr>
              <p:cNvSpPr txBox="1"/>
              <p:nvPr/>
            </p:nvSpPr>
            <p:spPr>
              <a:xfrm>
                <a:off x="0" y="301681"/>
                <a:ext cx="5185892" cy="281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1200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dirty="0"/>
              </a:p>
            </p:txBody>
          </p:sp>
          <p:pic>
            <p:nvPicPr>
              <p:cNvPr id="15" name="Picture 97" descr="Picture 97">
                <a:extLst>
                  <a:ext uri="{FF2B5EF4-FFF2-40B4-BE49-F238E27FC236}">
                    <a16:creationId xmlns="" xmlns:a16="http://schemas.microsoft.com/office/drawing/2014/main" id="{38A5F645-276D-45A3-BE44-1E71DB7FD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7" name="TextBox 17">
            <a:extLst>
              <a:ext uri="{FF2B5EF4-FFF2-40B4-BE49-F238E27FC236}">
                <a16:creationId xmlns="" xmlns:a16="http://schemas.microsoft.com/office/drawing/2014/main" id="{CCC23ADB-F13E-4924-8013-936796262B96}"/>
              </a:ext>
            </a:extLst>
          </p:cNvPr>
          <p:cNvSpPr txBox="1"/>
          <p:nvPr/>
        </p:nvSpPr>
        <p:spPr>
          <a:xfrm>
            <a:off x="3317966" y="6251525"/>
            <a:ext cx="632242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r"/>
            <a:r>
              <a:rPr lang="ru-RU" sz="1200" dirty="0">
                <a:solidFill>
                  <a:srgbClr val="3E4E95"/>
                </a:solidFill>
                <a:latin typeface="Verdana"/>
                <a:ea typeface="Verdana"/>
              </a:rPr>
              <a:t>Возврат членам СРО самостоятельно внесенных в КФ взносов </a:t>
            </a:r>
          </a:p>
          <a:p>
            <a:pPr algn="r"/>
            <a:r>
              <a:rPr lang="ru-RU" sz="1200" dirty="0">
                <a:solidFill>
                  <a:srgbClr val="3E4E95"/>
                </a:solidFill>
                <a:latin typeface="Verdana"/>
                <a:ea typeface="Verdana"/>
              </a:rPr>
              <a:t>при поступлении ранее внесенных взносов от Национального объединения</a:t>
            </a:r>
          </a:p>
        </p:txBody>
      </p:sp>
    </p:spTree>
    <p:extLst>
      <p:ext uri="{BB962C8B-B14F-4D97-AF65-F5344CB8AC3E}">
        <p14:creationId xmlns:p14="http://schemas.microsoft.com/office/powerpoint/2010/main" val="32408876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0" name="Table 9"/>
          <p:cNvGraphicFramePr/>
          <p:nvPr>
            <p:extLst>
              <p:ext uri="{D42A27DB-BD31-4B8C-83A1-F6EECF244321}">
                <p14:modId xmlns:p14="http://schemas.microsoft.com/office/powerpoint/2010/main" val="2348181278"/>
              </p:ext>
            </p:extLst>
          </p:nvPr>
        </p:nvGraphicFramePr>
        <p:xfrm>
          <a:off x="695322" y="2146919"/>
          <a:ext cx="11193920" cy="366791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798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984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984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984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40442">
                <a:tc>
                  <a:txBody>
                    <a:bodyPr/>
                    <a:lstStyle/>
                    <a:p>
                      <a:pPr algn="ctr">
                        <a:defRPr sz="1400" b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ru-RU" dirty="0"/>
                        <a:t>Период действия</a:t>
                      </a:r>
                      <a:endParaRPr dirty="0"/>
                    </a:p>
                  </a:txBody>
                  <a:tcPr marL="72608" marR="72608" marT="72608" marB="72608" anchor="ctr" horzOverflow="overflow">
                    <a:lnL w="3175">
                      <a:solidFill>
                        <a:srgbClr val="DAE3F3"/>
                      </a:solidFill>
                    </a:lnL>
                    <a:lnR w="3175">
                      <a:solidFill>
                        <a:srgbClr val="DAE3F3"/>
                      </a:solidFill>
                    </a:lnR>
                    <a:lnT w="3175">
                      <a:solidFill>
                        <a:srgbClr val="DAE3F3"/>
                      </a:solidFill>
                    </a:lnT>
                    <a:lnB w="3175">
                      <a:solidFill>
                        <a:srgbClr val="DAE3F3"/>
                      </a:solidFill>
                    </a:lnB>
                    <a:solidFill>
                      <a:srgbClr val="485AA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400" b="1" dirty="0" err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ГрК</a:t>
                      </a: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РФ</a:t>
                      </a:r>
                    </a:p>
                    <a:p>
                      <a:pPr algn="ctr" defTabSz="82152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(часть 17 статьи 55.16)</a:t>
                      </a:r>
                      <a:endParaRPr sz="1400" b="1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608" marR="72608" marT="72608" marB="72608" anchor="ctr" horzOverflow="overflow">
                    <a:lnL w="3175">
                      <a:solidFill>
                        <a:srgbClr val="DAE3F3"/>
                      </a:solidFill>
                    </a:lnL>
                    <a:lnR w="3175">
                      <a:solidFill>
                        <a:srgbClr val="DAE3F3"/>
                      </a:solidFill>
                    </a:lnR>
                    <a:lnT w="3175">
                      <a:solidFill>
                        <a:srgbClr val="DAE3F3"/>
                      </a:solidFill>
                    </a:lnT>
                    <a:lnB w="3175">
                      <a:solidFill>
                        <a:srgbClr val="DAE3F3"/>
                      </a:solidFill>
                    </a:lnB>
                    <a:solidFill>
                      <a:srgbClr val="485AA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Приказ 643/</a:t>
                      </a:r>
                      <a:r>
                        <a:rPr lang="ru-RU" sz="1400" b="1" dirty="0" err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пр</a:t>
                      </a:r>
                      <a:endParaRPr sz="1400" b="1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608" marR="72608" marT="72608" marB="72608" anchor="ctr" horzOverflow="overflow">
                    <a:lnL w="3175">
                      <a:solidFill>
                        <a:srgbClr val="DAE3F3"/>
                      </a:solidFill>
                    </a:lnL>
                    <a:lnR w="3175">
                      <a:solidFill>
                        <a:srgbClr val="DAE3F3"/>
                      </a:solidFill>
                    </a:lnR>
                    <a:lnT w="3175">
                      <a:solidFill>
                        <a:srgbClr val="DAE3F3"/>
                      </a:solidFill>
                    </a:lnT>
                    <a:lnB w="3175">
                      <a:solidFill>
                        <a:srgbClr val="DAE3F3"/>
                      </a:solidFill>
                    </a:lnB>
                    <a:solidFill>
                      <a:srgbClr val="485AA6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29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Приказ 306/</a:t>
                      </a:r>
                      <a:r>
                        <a:rPr lang="ru-RU" sz="1400" b="1" dirty="0" err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пр</a:t>
                      </a:r>
                      <a:endParaRPr sz="1400" b="1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608" marR="72608" marT="72608" marB="72608" anchor="ctr" horzOverflow="overflow">
                    <a:lnL w="3175">
                      <a:solidFill>
                        <a:srgbClr val="DAE3F3"/>
                      </a:solidFill>
                    </a:lnL>
                    <a:lnR w="3175">
                      <a:solidFill>
                        <a:srgbClr val="DAE3F3"/>
                      </a:solidFill>
                    </a:lnR>
                    <a:lnT w="3175">
                      <a:solidFill>
                        <a:srgbClr val="DAE3F3"/>
                      </a:solidFill>
                    </a:lnT>
                    <a:lnB w="3175">
                      <a:solidFill>
                        <a:srgbClr val="DAE3F3"/>
                      </a:solidFill>
                    </a:lnB>
                    <a:solidFill>
                      <a:srgbClr val="485A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58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03.07.2016</a:t>
                      </a:r>
                      <a:endParaRPr sz="1400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608" marR="72608" marT="72608" marB="72608" anchor="ctr" horzOverflow="overflow">
                    <a:lnL w="3175">
                      <a:solidFill>
                        <a:srgbClr val="DAE3F3"/>
                      </a:solidFill>
                    </a:lnL>
                    <a:lnR w="3175">
                      <a:solidFill>
                        <a:srgbClr val="DAE3F3"/>
                      </a:solidFill>
                    </a:lnR>
                    <a:lnT w="3175">
                      <a:solidFill>
                        <a:srgbClr val="DAE3F3"/>
                      </a:solidFill>
                    </a:lnT>
                    <a:lnB w="3175">
                      <a:solidFill>
                        <a:srgbClr val="DAE3F3"/>
                      </a:solidFill>
                    </a:lnB>
                    <a:solidFill>
                      <a:srgbClr val="E21D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Действует</a:t>
                      </a:r>
                    </a:p>
                  </a:txBody>
                  <a:tcPr marL="72608" marR="72608" marT="72608" marB="72608" anchor="ctr" horzOverflow="overflow">
                    <a:lnL w="3175">
                      <a:solidFill>
                        <a:srgbClr val="DAE3F3"/>
                      </a:solidFill>
                    </a:lnL>
                    <a:lnR w="3175">
                      <a:solidFill>
                        <a:srgbClr val="DAE3F3"/>
                      </a:solidFill>
                    </a:lnR>
                    <a:lnT w="3175">
                      <a:solidFill>
                        <a:srgbClr val="DAE3F3"/>
                      </a:solidFill>
                    </a:lnT>
                    <a:lnB w="3175">
                      <a:solidFill>
                        <a:srgbClr val="DAE3F3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Действует</a:t>
                      </a:r>
                      <a:endParaRPr sz="14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608" marR="72608" marT="72608" marB="72608" anchor="ctr" horzOverflow="overflow">
                    <a:lnL w="3175">
                      <a:solidFill>
                        <a:srgbClr val="DAE3F3"/>
                      </a:solidFill>
                    </a:lnL>
                    <a:lnR w="3175">
                      <a:solidFill>
                        <a:srgbClr val="DAE3F3"/>
                      </a:solidFill>
                    </a:lnR>
                    <a:lnT w="3175">
                      <a:solidFill>
                        <a:srgbClr val="DAE3F3"/>
                      </a:solidFill>
                    </a:lnT>
                    <a:lnB w="3175">
                      <a:solidFill>
                        <a:srgbClr val="DAE3F3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-------</a:t>
                      </a:r>
                      <a:endParaRPr sz="14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608" marR="72608" marT="72608" marB="72608" anchor="ctr" horzOverflow="overflow">
                    <a:lnL w="3175">
                      <a:solidFill>
                        <a:srgbClr val="DAE3F3"/>
                      </a:solidFill>
                    </a:lnL>
                    <a:lnR w="3175">
                      <a:solidFill>
                        <a:srgbClr val="DAE3F3"/>
                      </a:solidFill>
                    </a:lnR>
                    <a:lnT w="3175">
                      <a:solidFill>
                        <a:srgbClr val="DAE3F3"/>
                      </a:solidFill>
                    </a:lnT>
                    <a:lnB w="3175">
                      <a:solidFill>
                        <a:srgbClr val="DAE3F3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349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23.12.2015-23.07.2019</a:t>
                      </a:r>
                      <a:endParaRPr sz="1400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608" marR="72608" marT="72608" marB="72608" anchor="ctr" horzOverflow="overflow">
                    <a:lnL w="3175">
                      <a:solidFill>
                        <a:srgbClr val="DAE3F3"/>
                      </a:solidFill>
                    </a:lnL>
                    <a:lnR w="3175">
                      <a:solidFill>
                        <a:srgbClr val="DAE3F3"/>
                      </a:solidFill>
                    </a:lnR>
                    <a:lnT w="3175">
                      <a:solidFill>
                        <a:srgbClr val="DAE3F3"/>
                      </a:solidFill>
                    </a:lnT>
                    <a:lnB w="3175">
                      <a:solidFill>
                        <a:srgbClr val="DAE3F3"/>
                      </a:solidFill>
                    </a:lnB>
                    <a:solidFill>
                      <a:srgbClr val="E21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Действует</a:t>
                      </a:r>
                      <a:endParaRPr sz="14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608" marR="72608" marT="72608" marB="72608" anchor="ctr" horzOverflow="overflow">
                    <a:lnL w="3175">
                      <a:solidFill>
                        <a:srgbClr val="DAE3F3"/>
                      </a:solidFill>
                    </a:lnL>
                    <a:lnR w="3175">
                      <a:solidFill>
                        <a:srgbClr val="DAE3F3"/>
                      </a:solidFill>
                    </a:lnR>
                    <a:lnT w="3175">
                      <a:solidFill>
                        <a:srgbClr val="DAE3F3"/>
                      </a:solidFill>
                    </a:lnT>
                    <a:lnB w="3175">
                      <a:solidFill>
                        <a:srgbClr val="DAE3F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Действует</a:t>
                      </a:r>
                      <a:endParaRPr sz="14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608" marR="72608" marT="72608" marB="72608" anchor="ctr" horzOverflow="overflow">
                    <a:lnL w="3175">
                      <a:solidFill>
                        <a:srgbClr val="DAE3F3"/>
                      </a:solidFill>
                    </a:lnL>
                    <a:lnR w="3175">
                      <a:solidFill>
                        <a:srgbClr val="DAE3F3"/>
                      </a:solidFill>
                    </a:lnR>
                    <a:lnT w="3175">
                      <a:solidFill>
                        <a:srgbClr val="DAE3F3"/>
                      </a:solidFill>
                    </a:lnT>
                    <a:lnB w="3175">
                      <a:solidFill>
                        <a:srgbClr val="DAE3F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-------</a:t>
                      </a:r>
                      <a:endParaRPr sz="14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608" marR="72608" marT="72608" marB="72608" anchor="ctr" horzOverflow="overflow">
                    <a:lnL w="3175">
                      <a:solidFill>
                        <a:srgbClr val="DAE3F3"/>
                      </a:solidFill>
                    </a:lnL>
                    <a:lnR w="3175">
                      <a:solidFill>
                        <a:srgbClr val="DAE3F3"/>
                      </a:solidFill>
                    </a:lnR>
                    <a:lnT w="3175">
                      <a:solidFill>
                        <a:srgbClr val="DAE3F3"/>
                      </a:solidFill>
                    </a:lnT>
                    <a:lnB w="3175">
                      <a:solidFill>
                        <a:srgbClr val="DAE3F3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225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24.07.2019 – 31.12.2020</a:t>
                      </a:r>
                      <a:endParaRPr sz="1400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608" marR="72608" marT="72608" marB="72608" anchor="ctr" horzOverflow="overflow">
                    <a:lnL w="3175">
                      <a:solidFill>
                        <a:srgbClr val="DAE3F3"/>
                      </a:solidFill>
                    </a:lnL>
                    <a:lnR w="3175">
                      <a:solidFill>
                        <a:srgbClr val="DAE3F3"/>
                      </a:solidFill>
                    </a:lnR>
                    <a:lnT w="3175">
                      <a:solidFill>
                        <a:srgbClr val="DAE3F3"/>
                      </a:solidFill>
                    </a:lnT>
                    <a:lnB w="3175">
                      <a:solidFill>
                        <a:srgbClr val="DAE3F3"/>
                      </a:solidFill>
                    </a:lnB>
                    <a:solidFill>
                      <a:srgbClr val="E21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Действует</a:t>
                      </a:r>
                      <a:endParaRPr sz="14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608" marR="72608" marT="72608" marB="72608" anchor="ctr" horzOverflow="overflow">
                    <a:lnL w="3175">
                      <a:solidFill>
                        <a:srgbClr val="DAE3F3"/>
                      </a:solidFill>
                    </a:lnL>
                    <a:lnR w="3175">
                      <a:solidFill>
                        <a:srgbClr val="DAE3F3"/>
                      </a:solidFill>
                    </a:lnR>
                    <a:lnT w="3175">
                      <a:solidFill>
                        <a:srgbClr val="DAE3F3"/>
                      </a:solidFill>
                    </a:lnT>
                    <a:lnB w="3175">
                      <a:solidFill>
                        <a:srgbClr val="DAE3F3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Отменен</a:t>
                      </a:r>
                      <a:endParaRPr sz="14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608" marR="72608" marT="72608" marB="72608" anchor="ctr" horzOverflow="overflow">
                    <a:lnL w="3175">
                      <a:solidFill>
                        <a:srgbClr val="DAE3F3"/>
                      </a:solidFill>
                    </a:lnL>
                    <a:lnR w="3175">
                      <a:solidFill>
                        <a:srgbClr val="DAE3F3"/>
                      </a:solidFill>
                    </a:lnR>
                    <a:lnT w="3175">
                      <a:solidFill>
                        <a:srgbClr val="DAE3F3"/>
                      </a:solidFill>
                    </a:lnT>
                    <a:lnB w="3175">
                      <a:solidFill>
                        <a:srgbClr val="DAE3F3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Действует</a:t>
                      </a:r>
                      <a:endParaRPr sz="14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608" marR="72608" marT="72608" marB="72608" anchor="ctr" horzOverflow="overflow">
                    <a:lnL w="3175">
                      <a:solidFill>
                        <a:srgbClr val="DAE3F3"/>
                      </a:solidFill>
                    </a:lnL>
                    <a:lnR w="3175">
                      <a:solidFill>
                        <a:srgbClr val="DAE3F3"/>
                      </a:solidFill>
                    </a:lnR>
                    <a:lnT w="3175">
                      <a:solidFill>
                        <a:srgbClr val="DAE3F3"/>
                      </a:solidFill>
                    </a:lnT>
                    <a:lnB w="3175">
                      <a:solidFill>
                        <a:srgbClr val="DAE3F3"/>
                      </a:solidFill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586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С 01.01.2021</a:t>
                      </a:r>
                      <a:endParaRPr sz="1400" dirty="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608" marR="72608" marT="72608" marB="72608" anchor="ctr" horzOverflow="overflow">
                    <a:lnL w="3175">
                      <a:solidFill>
                        <a:srgbClr val="DAE3F3"/>
                      </a:solidFill>
                    </a:lnL>
                    <a:lnR w="3175">
                      <a:solidFill>
                        <a:srgbClr val="DAE3F3"/>
                      </a:solidFill>
                    </a:lnR>
                    <a:lnT w="3175">
                      <a:solidFill>
                        <a:srgbClr val="DAE3F3"/>
                      </a:solidFill>
                    </a:lnT>
                    <a:lnB w="3175">
                      <a:solidFill>
                        <a:srgbClr val="DAE3F3"/>
                      </a:solidFill>
                    </a:lnB>
                    <a:solidFill>
                      <a:srgbClr val="E21D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Действует</a:t>
                      </a:r>
                      <a:endParaRPr sz="14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608" marR="72608" marT="72608" marB="72608" anchor="ctr" horzOverflow="overflow">
                    <a:lnL w="3175">
                      <a:solidFill>
                        <a:srgbClr val="DAE3F3"/>
                      </a:solidFill>
                    </a:lnL>
                    <a:lnR w="3175">
                      <a:solidFill>
                        <a:srgbClr val="DAE3F3"/>
                      </a:solidFill>
                    </a:lnR>
                    <a:lnT w="3175">
                      <a:solidFill>
                        <a:srgbClr val="DAE3F3"/>
                      </a:solidFill>
                    </a:lnT>
                    <a:lnB w="3175">
                      <a:solidFill>
                        <a:srgbClr val="DAE3F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-------</a:t>
                      </a:r>
                      <a:endParaRPr sz="14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608" marR="72608" marT="72608" marB="72608" anchor="ctr" horzOverflow="overflow">
                    <a:lnL w="3175">
                      <a:solidFill>
                        <a:srgbClr val="DAE3F3"/>
                      </a:solidFill>
                    </a:lnL>
                    <a:lnR w="3175">
                      <a:solidFill>
                        <a:srgbClr val="DAE3F3"/>
                      </a:solidFill>
                    </a:lnR>
                    <a:lnT w="3175">
                      <a:solidFill>
                        <a:srgbClr val="DAE3F3"/>
                      </a:solidFill>
                    </a:lnT>
                    <a:lnB w="3175">
                      <a:solidFill>
                        <a:srgbClr val="DAE3F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ru-RU" sz="1400" dirty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Отменен</a:t>
                      </a:r>
                      <a:endParaRPr sz="1400" dirty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72608" marR="72608" marT="72608" marB="72608" anchor="ctr" horzOverflow="overflow">
                    <a:lnL w="3175">
                      <a:solidFill>
                        <a:srgbClr val="DAE3F3"/>
                      </a:solidFill>
                    </a:lnL>
                    <a:lnR w="3175">
                      <a:solidFill>
                        <a:srgbClr val="DAE3F3"/>
                      </a:solidFill>
                    </a:lnR>
                    <a:lnT w="3175">
                      <a:solidFill>
                        <a:srgbClr val="DAE3F3"/>
                      </a:solidFill>
                    </a:lnT>
                    <a:lnB w="3175">
                      <a:solidFill>
                        <a:srgbClr val="DAE3F3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62" name="Picture 10" descr="Picture 10"/>
          <p:cNvPicPr>
            <a:picLocks noChangeAspect="1"/>
          </p:cNvPicPr>
          <p:nvPr/>
        </p:nvPicPr>
        <p:blipFill>
          <a:blip r:embed="rId2"/>
          <a:srcRect l="1" t="87312" r="34487"/>
          <a:stretch>
            <a:fillRect/>
          </a:stretch>
        </p:blipFill>
        <p:spPr>
          <a:xfrm>
            <a:off x="695325" y="545365"/>
            <a:ext cx="11196638" cy="830998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Title 1"/>
          <p:cNvSpPr txBox="1"/>
          <p:nvPr/>
        </p:nvSpPr>
        <p:spPr>
          <a:xfrm>
            <a:off x="628750" y="735602"/>
            <a:ext cx="11263213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400" b="1">
                <a:solidFill>
                  <a:srgbClr val="3E4E9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2000" dirty="0"/>
              <a:t>Действие регулирующих нормативных актов во времени</a:t>
            </a:r>
          </a:p>
        </p:txBody>
      </p:sp>
      <p:sp>
        <p:nvSpPr>
          <p:cNvPr id="364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rPr/>
              <a:t>8</a:t>
            </a:fld>
            <a:endParaRPr/>
          </a:p>
        </p:txBody>
      </p:sp>
      <p:grpSp>
        <p:nvGrpSpPr>
          <p:cNvPr id="369" name="Group 18"/>
          <p:cNvGrpSpPr/>
          <p:nvPr/>
        </p:nvGrpSpPr>
        <p:grpSpPr>
          <a:xfrm>
            <a:off x="926380" y="6016930"/>
            <a:ext cx="10962862" cy="583623"/>
            <a:chOff x="0" y="0"/>
            <a:chExt cx="10962861" cy="583621"/>
          </a:xfrm>
        </p:grpSpPr>
        <p:pic>
          <p:nvPicPr>
            <p:cNvPr id="365" name="Picture 19" descr="Picture 19"/>
            <p:cNvPicPr>
              <a:picLocks noChangeAspect="1"/>
            </p:cNvPicPr>
            <p:nvPr/>
          </p:nvPicPr>
          <p:blipFill>
            <a:blip r:embed="rId3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68" name="Group 20"/>
            <p:cNvGrpSpPr/>
            <p:nvPr/>
          </p:nvGrpSpPr>
          <p:grpSpPr>
            <a:xfrm>
              <a:off x="2512235" y="0"/>
              <a:ext cx="8450627" cy="583622"/>
              <a:chOff x="0" y="0"/>
              <a:chExt cx="8450625" cy="583622"/>
            </a:xfrm>
          </p:grpSpPr>
          <p:sp>
            <p:nvSpPr>
              <p:cNvPr id="366" name="TextBox 21"/>
              <p:cNvSpPr txBox="1"/>
              <p:nvPr/>
            </p:nvSpPr>
            <p:spPr>
              <a:xfrm>
                <a:off x="0" y="301681"/>
                <a:ext cx="5185892" cy="2819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1200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dirty="0"/>
              </a:p>
            </p:txBody>
          </p:sp>
          <p:pic>
            <p:nvPicPr>
              <p:cNvPr id="367" name="Picture 23" descr="Picture 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2" name="TextBox 17">
            <a:extLst>
              <a:ext uri="{FF2B5EF4-FFF2-40B4-BE49-F238E27FC236}">
                <a16:creationId xmlns="" xmlns:a16="http://schemas.microsoft.com/office/drawing/2014/main" id="{CCC23ADB-F13E-4924-8013-936796262B96}"/>
              </a:ext>
            </a:extLst>
          </p:cNvPr>
          <p:cNvSpPr txBox="1"/>
          <p:nvPr/>
        </p:nvSpPr>
        <p:spPr>
          <a:xfrm>
            <a:off x="3317966" y="6251525"/>
            <a:ext cx="632242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r"/>
            <a:r>
              <a:rPr lang="ru-RU" sz="1200" dirty="0">
                <a:solidFill>
                  <a:srgbClr val="3E4E95"/>
                </a:solidFill>
                <a:latin typeface="Verdana"/>
                <a:ea typeface="Verdana"/>
              </a:rPr>
              <a:t>Возврат членам СРО самостоятельно внесенных в КФ взносов </a:t>
            </a:r>
          </a:p>
          <a:p>
            <a:pPr algn="r"/>
            <a:r>
              <a:rPr lang="ru-RU" sz="1200" dirty="0">
                <a:solidFill>
                  <a:srgbClr val="3E4E95"/>
                </a:solidFill>
                <a:latin typeface="Verdana"/>
                <a:ea typeface="Verdana"/>
              </a:rPr>
              <a:t>при поступлении ранее внесенных взносов от Национального объединения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Rectangle 35"/>
          <p:cNvSpPr txBox="1"/>
          <p:nvPr/>
        </p:nvSpPr>
        <p:spPr>
          <a:xfrm>
            <a:off x="786267" y="596934"/>
            <a:ext cx="10692559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0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Предложение Научно-консультативной комиссии </a:t>
            </a:r>
          </a:p>
          <a:p>
            <a:pPr algn="ctr">
              <a:defRPr sz="2000" b="1">
                <a:solidFill>
                  <a:srgbClr val="485AA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ru-RU" dirty="0"/>
              <a:t>в нормативный правовой акт, указанный в ч. 17 ст. 55.16 </a:t>
            </a:r>
            <a:r>
              <a:rPr lang="ru-RU" dirty="0" err="1"/>
              <a:t>ГрК</a:t>
            </a:r>
            <a:r>
              <a:rPr lang="ru-RU" dirty="0"/>
              <a:t> РФ</a:t>
            </a:r>
            <a:endParaRPr dirty="0"/>
          </a:p>
        </p:txBody>
      </p:sp>
      <p:sp>
        <p:nvSpPr>
          <p:cNvPr id="512" name="Rectangle 36"/>
          <p:cNvSpPr txBox="1"/>
          <p:nvPr/>
        </p:nvSpPr>
        <p:spPr>
          <a:xfrm>
            <a:off x="786266" y="1368641"/>
            <a:ext cx="10692559" cy="4185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400" dirty="0"/>
              <a:t>«В случае оплаты заявителем самостоятельно взноса (взносов) в компенсационный фонд (фонды) действующей саморегулируемой организации до перечисления Национальным объединением на специальный банковский счет (счета) такой саморегулируемой организации средств компенсационного фонда (фондов), излишне уплаченные заявителем средства в соответствующий компенсационный фонд (фонды) действующей саморегулируемой организацией возвращаются заявителю на основании пункта 1 части 4 или пункта 1 части 5 статьи 55.16 Градостроительного кодекса Российской Федерации. </a:t>
            </a:r>
          </a:p>
          <a:p>
            <a:pPr algn="just">
              <a:defRPr>
                <a:latin typeface="Verdana"/>
                <a:ea typeface="Verdana"/>
                <a:cs typeface="Verdana"/>
                <a:sym typeface="Verdana"/>
              </a:defRPr>
            </a:pPr>
            <a:endParaRPr lang="ru-RU" sz="1400" dirty="0"/>
          </a:p>
          <a:p>
            <a:pPr algn="just"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400" dirty="0"/>
              <a:t>Излишне уплаченные средства в соответствующий компенсационный фонд действующей саморегулируемой организации определяются как разница между совокупным объемом взносов, поступивших от заявителя и Национального объединения, и размером взноса в соответствующий компенсационный фонд действующей саморегулируемой организации согласно заявленному уровню ответственности, установленному внутренними документами такой саморегулируемой организации, но не более суммы взноса, самостоятельно внесенного заявителем.». </a:t>
            </a:r>
          </a:p>
          <a:p>
            <a:pPr algn="just">
              <a:defRPr>
                <a:latin typeface="Verdana"/>
                <a:ea typeface="Verdana"/>
                <a:cs typeface="Verdana"/>
                <a:sym typeface="Verdana"/>
              </a:defRPr>
            </a:pPr>
            <a:endParaRPr lang="ru-RU" sz="1400" dirty="0"/>
          </a:p>
          <a:p>
            <a:pPr algn="just"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ru-RU" sz="1400" dirty="0"/>
              <a:t>Указанный акт также должен предусматривать, в частности, то, что ответственность действующей саморегулируемой организации за вступающего члена наступает с момента принятия его в члены (с момента внесения им взноса самостоятельно) и сохраняется вне зависимости от последующего возврата </a:t>
            </a:r>
            <a:r>
              <a:rPr lang="ru-RU" sz="1400" dirty="0">
                <a:latin typeface="Verdana"/>
                <a:ea typeface="Verdana"/>
              </a:rPr>
              <a:t>самостоятельно уплаченных средств в случае поступления средств от Национального объединения саморегулируемых организаций.</a:t>
            </a:r>
            <a:endParaRPr sz="1400" dirty="0">
              <a:latin typeface="Verdana"/>
              <a:ea typeface="Verdana"/>
            </a:endParaRPr>
          </a:p>
        </p:txBody>
      </p:sp>
      <p:sp>
        <p:nvSpPr>
          <p:cNvPr id="513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595224" y="6366787"/>
            <a:ext cx="266662" cy="2311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 algn="l">
              <a:defRPr sz="9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grpSp>
        <p:nvGrpSpPr>
          <p:cNvPr id="518" name="Group 25"/>
          <p:cNvGrpSpPr/>
          <p:nvPr/>
        </p:nvGrpSpPr>
        <p:grpSpPr>
          <a:xfrm>
            <a:off x="926380" y="6016930"/>
            <a:ext cx="10962864" cy="578679"/>
            <a:chOff x="0" y="0"/>
            <a:chExt cx="10962863" cy="578677"/>
          </a:xfrm>
        </p:grpSpPr>
        <p:pic>
          <p:nvPicPr>
            <p:cNvPr id="514" name="Picture 26" descr="Picture 26"/>
            <p:cNvPicPr>
              <a:picLocks noChangeAspect="1"/>
            </p:cNvPicPr>
            <p:nvPr/>
          </p:nvPicPr>
          <p:blipFill>
            <a:blip r:embed="rId2"/>
            <a:srcRect t="66112"/>
            <a:stretch>
              <a:fillRect/>
            </a:stretch>
          </p:blipFill>
          <p:spPr>
            <a:xfrm>
              <a:off x="0" y="343441"/>
              <a:ext cx="5110709" cy="2015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517" name="Group 27"/>
            <p:cNvGrpSpPr/>
            <p:nvPr/>
          </p:nvGrpSpPr>
          <p:grpSpPr>
            <a:xfrm>
              <a:off x="2512235" y="0"/>
              <a:ext cx="8450628" cy="578677"/>
              <a:chOff x="0" y="0"/>
              <a:chExt cx="8450626" cy="578677"/>
            </a:xfrm>
          </p:grpSpPr>
          <p:sp>
            <p:nvSpPr>
              <p:cNvPr id="515" name="TextBox 28"/>
              <p:cNvSpPr txBox="1"/>
              <p:nvPr/>
            </p:nvSpPr>
            <p:spPr>
              <a:xfrm>
                <a:off x="0" y="301681"/>
                <a:ext cx="5185892" cy="276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defRPr sz="1200">
                    <a:solidFill>
                      <a:srgbClr val="3E4E95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 dirty="0"/>
              </a:p>
            </p:txBody>
          </p:sp>
          <p:pic>
            <p:nvPicPr>
              <p:cNvPr id="516" name="Picture 30" descr="Picture 3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45866" y="0"/>
                <a:ext cx="1204760" cy="53834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1" name="TextBox 17">
            <a:extLst>
              <a:ext uri="{FF2B5EF4-FFF2-40B4-BE49-F238E27FC236}">
                <a16:creationId xmlns="" xmlns:a16="http://schemas.microsoft.com/office/drawing/2014/main" id="{CCC23ADB-F13E-4924-8013-936796262B96}"/>
              </a:ext>
            </a:extLst>
          </p:cNvPr>
          <p:cNvSpPr txBox="1"/>
          <p:nvPr/>
        </p:nvSpPr>
        <p:spPr>
          <a:xfrm>
            <a:off x="3317966" y="6251525"/>
            <a:ext cx="632242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 algn="r"/>
            <a:r>
              <a:rPr lang="ru-RU" sz="1200" dirty="0">
                <a:solidFill>
                  <a:srgbClr val="3E4E95"/>
                </a:solidFill>
                <a:latin typeface="Verdana"/>
                <a:ea typeface="Verdana"/>
              </a:rPr>
              <a:t>Возврат членам СРО самостоятельно внесенных в КФ взносов </a:t>
            </a:r>
          </a:p>
          <a:p>
            <a:pPr algn="r"/>
            <a:r>
              <a:rPr lang="ru-RU" sz="1200" dirty="0">
                <a:solidFill>
                  <a:srgbClr val="3E4E95"/>
                </a:solidFill>
                <a:latin typeface="Verdana"/>
                <a:ea typeface="Verdana"/>
              </a:rPr>
              <a:t>при поступлении ранее внесенных взносов от Национального объединения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2106</TotalTime>
  <Words>1001</Words>
  <Application>Microsoft Office PowerPoint</Application>
  <PresentationFormat>Широкоэкранный</PresentationFormat>
  <Paragraphs>115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Удержание саморегулируемой организацией самостоятельно внесенного членом взноса в случае поступления денежных средств от Национального объединения саморегулируемых организаций рассматривается некоторыми судами как неосновательное обогащение.   (постановление Восьмого арбитражного апелляционного суда от 17.04.2020 по делу №А46-16555/2019, решения Арбитражного суда Самарской области от 23.03.2020 по делу № А55-1393/2020, от 13.05.2020 по делу № А55- 6845/2020, от 17.06.2020 по делу № А55-5628/2020).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Малахов Павел Васильевич</dc:creator>
  <cp:lastModifiedBy>Коконов Данил Александрович</cp:lastModifiedBy>
  <cp:revision>66</cp:revision>
  <cp:lastPrinted>2021-02-17T07:32:46Z</cp:lastPrinted>
  <dcterms:modified xsi:type="dcterms:W3CDTF">2021-02-17T10:46:56Z</dcterms:modified>
</cp:coreProperties>
</file>