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3" r:id="rId2"/>
    <p:sldId id="292" r:id="rId3"/>
    <p:sldId id="273" r:id="rId4"/>
    <p:sldId id="27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B5BF5-AEEC-49D7-8209-3CB89D5393B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8DB38-16D1-4B8E-B020-603FAD0261D2}">
      <dgm:prSet phldrT="[Текст]"/>
      <dgm:spPr/>
      <dgm:t>
        <a:bodyPr/>
        <a:lstStyle/>
        <a:p>
          <a:r>
            <a:rPr lang="ru-RU" dirty="0" smtClean="0"/>
            <a:t>НМЦК </a:t>
          </a:r>
          <a:r>
            <a:rPr lang="en-US" dirty="0" smtClean="0"/>
            <a:t>&gt;</a:t>
          </a:r>
          <a:r>
            <a:rPr lang="en-US" dirty="0" smtClean="0">
              <a:latin typeface="+mn-lt"/>
              <a:cs typeface="Times New Roman" panose="02020603050405020304" pitchFamily="18" charset="0"/>
            </a:rPr>
            <a:t>15 </a:t>
          </a:r>
          <a:r>
            <a:rPr lang="ru-RU" dirty="0" err="1" smtClean="0">
              <a:latin typeface="+mn-lt"/>
              <a:cs typeface="Times New Roman" panose="02020603050405020304" pitchFamily="18" charset="0"/>
            </a:rPr>
            <a:t>млн.руб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30ADEA95-EB83-475F-8C26-C84E51307943}" type="parTrans" cxnId="{CA793741-CF88-44E2-BBA7-9330AC58E82D}">
      <dgm:prSet/>
      <dgm:spPr/>
      <dgm:t>
        <a:bodyPr/>
        <a:lstStyle/>
        <a:p>
          <a:endParaRPr lang="ru-RU"/>
        </a:p>
      </dgm:t>
    </dgm:pt>
    <dgm:pt modelId="{19C2EE10-607D-480E-A600-C0E4239E5D31}" type="sibTrans" cxnId="{CA793741-CF88-44E2-BBA7-9330AC58E82D}">
      <dgm:prSet/>
      <dgm:spPr/>
      <dgm:t>
        <a:bodyPr/>
        <a:lstStyle/>
        <a:p>
          <a:endParaRPr lang="ru-RU"/>
        </a:p>
      </dgm:t>
    </dgm:pt>
    <dgm:pt modelId="{81FEC526-230F-4E0C-9B99-65E8C6065F29}">
      <dgm:prSet phldrT="[Текст]"/>
      <dgm:spPr/>
      <dgm:t>
        <a:bodyPr/>
        <a:lstStyle/>
        <a:p>
          <a:r>
            <a:rPr lang="ru-RU" dirty="0" smtClean="0"/>
            <a:t>Часть 1 статьи 37 Закона № 44-ФЗ</a:t>
          </a:r>
          <a:endParaRPr lang="ru-RU" dirty="0"/>
        </a:p>
      </dgm:t>
    </dgm:pt>
    <dgm:pt modelId="{5922D21E-B405-426E-BD5A-C0FE97D5DA90}" type="parTrans" cxnId="{CA2274C1-2574-4260-A8A8-8D50A03E3D2B}">
      <dgm:prSet/>
      <dgm:spPr/>
      <dgm:t>
        <a:bodyPr/>
        <a:lstStyle/>
        <a:p>
          <a:endParaRPr lang="ru-RU"/>
        </a:p>
      </dgm:t>
    </dgm:pt>
    <dgm:pt modelId="{A6B072AD-A9C1-4803-954D-BEEF18E90AED}" type="sibTrans" cxnId="{CA2274C1-2574-4260-A8A8-8D50A03E3D2B}">
      <dgm:prSet/>
      <dgm:spPr/>
      <dgm:t>
        <a:bodyPr/>
        <a:lstStyle/>
        <a:p>
          <a:endParaRPr lang="ru-RU"/>
        </a:p>
      </dgm:t>
    </dgm:pt>
    <dgm:pt modelId="{4D2E6ADC-61C4-4845-83D8-91071F9BF5D1}">
      <dgm:prSet phldrT="[Текст]"/>
      <dgm:spPr/>
      <dgm:t>
        <a:bodyPr/>
        <a:lstStyle/>
        <a:p>
          <a:r>
            <a:rPr lang="ru-RU" dirty="0" smtClean="0"/>
            <a:t>Полуторное обеспечение исполнения контракта</a:t>
          </a:r>
          <a:endParaRPr lang="ru-RU" dirty="0"/>
        </a:p>
      </dgm:t>
    </dgm:pt>
    <dgm:pt modelId="{9EBBF53C-8F27-4E29-8524-70C200DCFAAF}" type="parTrans" cxnId="{5E5388EB-514B-4715-AB2F-D9ACE49BAEC3}">
      <dgm:prSet/>
      <dgm:spPr/>
      <dgm:t>
        <a:bodyPr/>
        <a:lstStyle/>
        <a:p>
          <a:endParaRPr lang="ru-RU"/>
        </a:p>
      </dgm:t>
    </dgm:pt>
    <dgm:pt modelId="{6EDA4FAF-990D-4690-A0C5-C804085C7A6D}" type="sibTrans" cxnId="{5E5388EB-514B-4715-AB2F-D9ACE49BAEC3}">
      <dgm:prSet/>
      <dgm:spPr/>
      <dgm:t>
        <a:bodyPr/>
        <a:lstStyle/>
        <a:p>
          <a:endParaRPr lang="ru-RU"/>
        </a:p>
      </dgm:t>
    </dgm:pt>
    <dgm:pt modelId="{5996C42F-FB99-4B79-8B10-0E6C1D36FA63}">
      <dgm:prSet phldrT="[Текст]"/>
      <dgm:spPr/>
      <dgm:t>
        <a:bodyPr/>
        <a:lstStyle/>
        <a:p>
          <a:r>
            <a:rPr lang="ru-RU" dirty="0" smtClean="0"/>
            <a:t>НМЦК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≤</a:t>
          </a:r>
          <a:r>
            <a:rPr lang="ru-RU" dirty="0" smtClean="0"/>
            <a:t>15 </a:t>
          </a:r>
          <a:r>
            <a:rPr lang="ru-RU" dirty="0" err="1" smtClean="0"/>
            <a:t>млн.руб</a:t>
          </a:r>
          <a:r>
            <a:rPr lang="ru-RU" dirty="0" smtClean="0"/>
            <a:t>.</a:t>
          </a:r>
          <a:endParaRPr lang="ru-RU" dirty="0"/>
        </a:p>
      </dgm:t>
    </dgm:pt>
    <dgm:pt modelId="{D3589A9D-BF65-4DA5-BA8F-F5294792C360}" type="parTrans" cxnId="{DB0830BE-2CA3-4270-80BB-6E4D35F2A22B}">
      <dgm:prSet/>
      <dgm:spPr/>
      <dgm:t>
        <a:bodyPr/>
        <a:lstStyle/>
        <a:p>
          <a:endParaRPr lang="ru-RU"/>
        </a:p>
      </dgm:t>
    </dgm:pt>
    <dgm:pt modelId="{8C046171-0615-40E4-B508-DE372DB16041}" type="sibTrans" cxnId="{DB0830BE-2CA3-4270-80BB-6E4D35F2A22B}">
      <dgm:prSet/>
      <dgm:spPr/>
      <dgm:t>
        <a:bodyPr/>
        <a:lstStyle/>
        <a:p>
          <a:endParaRPr lang="ru-RU"/>
        </a:p>
      </dgm:t>
    </dgm:pt>
    <dgm:pt modelId="{C112C8B1-4FC5-41F5-8E7E-64CF73302808}">
      <dgm:prSet phldrT="[Текст]"/>
      <dgm:spPr/>
      <dgm:t>
        <a:bodyPr/>
        <a:lstStyle/>
        <a:p>
          <a:r>
            <a:rPr lang="ru-RU" dirty="0" smtClean="0"/>
            <a:t>Часть 2 статьи 37 Закона № 44-ФЗ</a:t>
          </a:r>
          <a:endParaRPr lang="ru-RU" dirty="0"/>
        </a:p>
      </dgm:t>
    </dgm:pt>
    <dgm:pt modelId="{7A36DDD2-FE9C-4771-91DA-1982FF7CB498}" type="parTrans" cxnId="{A2662B73-4B7D-4C18-8D2C-E137E7560CE3}">
      <dgm:prSet/>
      <dgm:spPr/>
      <dgm:t>
        <a:bodyPr/>
        <a:lstStyle/>
        <a:p>
          <a:endParaRPr lang="ru-RU"/>
        </a:p>
      </dgm:t>
    </dgm:pt>
    <dgm:pt modelId="{A4048D4A-ACDC-4631-A796-875B686CB429}" type="sibTrans" cxnId="{A2662B73-4B7D-4C18-8D2C-E137E7560CE3}">
      <dgm:prSet/>
      <dgm:spPr/>
      <dgm:t>
        <a:bodyPr/>
        <a:lstStyle/>
        <a:p>
          <a:endParaRPr lang="ru-RU"/>
        </a:p>
      </dgm:t>
    </dgm:pt>
    <dgm:pt modelId="{B94DD1F8-7825-4993-AA9D-73DB14BAC08A}">
      <dgm:prSet phldrT="[Текст]"/>
      <dgm:spPr/>
      <dgm:t>
        <a:bodyPr/>
        <a:lstStyle/>
        <a:p>
          <a:r>
            <a:rPr lang="ru-RU" dirty="0" smtClean="0"/>
            <a:t>Полуторное обеспечение исполнения контракта</a:t>
          </a:r>
          <a:endParaRPr lang="ru-RU" dirty="0"/>
        </a:p>
      </dgm:t>
    </dgm:pt>
    <dgm:pt modelId="{AEDA4ABD-B966-4853-87C1-2C1F3BF2CB2F}" type="parTrans" cxnId="{6AE78E47-092C-4CA7-82B4-F66C59073E6B}">
      <dgm:prSet/>
      <dgm:spPr/>
      <dgm:t>
        <a:bodyPr/>
        <a:lstStyle/>
        <a:p>
          <a:endParaRPr lang="ru-RU"/>
        </a:p>
      </dgm:t>
    </dgm:pt>
    <dgm:pt modelId="{924BF3DC-2BA7-48FA-BAEE-D88008013701}" type="sibTrans" cxnId="{6AE78E47-092C-4CA7-82B4-F66C59073E6B}">
      <dgm:prSet/>
      <dgm:spPr/>
      <dgm:t>
        <a:bodyPr/>
        <a:lstStyle/>
        <a:p>
          <a:endParaRPr lang="ru-RU"/>
        </a:p>
      </dgm:t>
    </dgm:pt>
    <dgm:pt modelId="{C8D6135A-EA12-48AA-A568-45847859BD39}">
      <dgm:prSet phldrT="[Текст]"/>
      <dgm:spPr/>
      <dgm:t>
        <a:bodyPr/>
        <a:lstStyle/>
        <a:p>
          <a:r>
            <a:rPr lang="ru-RU" dirty="0" smtClean="0"/>
            <a:t>Информация, подтверждающая добросовестность участника</a:t>
          </a:r>
          <a:endParaRPr lang="ru-RU" dirty="0"/>
        </a:p>
      </dgm:t>
    </dgm:pt>
    <dgm:pt modelId="{18DA0EE7-4B3C-4EDD-891D-7174B52C7B24}" type="parTrans" cxnId="{34EA42AB-DE91-4860-9E65-4984B6D2D113}">
      <dgm:prSet/>
      <dgm:spPr/>
      <dgm:t>
        <a:bodyPr/>
        <a:lstStyle/>
        <a:p>
          <a:endParaRPr lang="ru-RU"/>
        </a:p>
      </dgm:t>
    </dgm:pt>
    <dgm:pt modelId="{B3D3740D-0469-4386-8839-EAB5AE169554}" type="sibTrans" cxnId="{34EA42AB-DE91-4860-9E65-4984B6D2D113}">
      <dgm:prSet/>
      <dgm:spPr/>
      <dgm:t>
        <a:bodyPr/>
        <a:lstStyle/>
        <a:p>
          <a:endParaRPr lang="ru-RU"/>
        </a:p>
      </dgm:t>
    </dgm:pt>
    <dgm:pt modelId="{105D1BBA-3A14-4283-832C-599E0AFC507F}" type="pres">
      <dgm:prSet presAssocID="{53AB5BF5-AEEC-49D7-8209-3CB89D5393B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C2CF9F-0DE4-4CE0-8363-2DDF10EFA3D0}" type="pres">
      <dgm:prSet presAssocID="{2BA8DB38-16D1-4B8E-B020-603FAD0261D2}" presName="root" presStyleCnt="0">
        <dgm:presLayoutVars>
          <dgm:chMax/>
          <dgm:chPref/>
        </dgm:presLayoutVars>
      </dgm:prSet>
      <dgm:spPr/>
    </dgm:pt>
    <dgm:pt modelId="{00924628-A512-491A-A26E-70C03D268E29}" type="pres">
      <dgm:prSet presAssocID="{2BA8DB38-16D1-4B8E-B020-603FAD0261D2}" presName="rootComposite" presStyleCnt="0">
        <dgm:presLayoutVars/>
      </dgm:prSet>
      <dgm:spPr/>
    </dgm:pt>
    <dgm:pt modelId="{FE6BB14F-B7E8-49A8-B3BE-942001E7A48C}" type="pres">
      <dgm:prSet presAssocID="{2BA8DB38-16D1-4B8E-B020-603FAD0261D2}" presName="ParentAccent" presStyleLbl="alignNode1" presStyleIdx="0" presStyleCnt="2"/>
      <dgm:spPr/>
    </dgm:pt>
    <dgm:pt modelId="{D8E77CFE-08D8-4FDF-B2C4-F5F4D0C6D1EB}" type="pres">
      <dgm:prSet presAssocID="{2BA8DB38-16D1-4B8E-B020-603FAD0261D2}" presName="ParentSmallAccent" presStyleLbl="fgAcc1" presStyleIdx="0" presStyleCnt="2"/>
      <dgm:spPr/>
    </dgm:pt>
    <dgm:pt modelId="{47AAE8C6-9B3A-49D5-AA1E-96C2BB89BC40}" type="pres">
      <dgm:prSet presAssocID="{2BA8DB38-16D1-4B8E-B020-603FAD0261D2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40D62-2299-4D04-B88D-006AA2780E3F}" type="pres">
      <dgm:prSet presAssocID="{2BA8DB38-16D1-4B8E-B020-603FAD0261D2}" presName="childShape" presStyleCnt="0">
        <dgm:presLayoutVars>
          <dgm:chMax val="0"/>
          <dgm:chPref val="0"/>
        </dgm:presLayoutVars>
      </dgm:prSet>
      <dgm:spPr/>
    </dgm:pt>
    <dgm:pt modelId="{D16359DA-6395-49EB-AA08-F6A9B4258FC5}" type="pres">
      <dgm:prSet presAssocID="{81FEC526-230F-4E0C-9B99-65E8C6065F29}" presName="childComposite" presStyleCnt="0">
        <dgm:presLayoutVars>
          <dgm:chMax val="0"/>
          <dgm:chPref val="0"/>
        </dgm:presLayoutVars>
      </dgm:prSet>
      <dgm:spPr/>
    </dgm:pt>
    <dgm:pt modelId="{5EBE10A9-F217-4BD7-9A33-5EC42F93F326}" type="pres">
      <dgm:prSet presAssocID="{81FEC526-230F-4E0C-9B99-65E8C6065F29}" presName="ChildAccent" presStyleLbl="solidFgAcc1" presStyleIdx="0" presStyleCnt="5"/>
      <dgm:spPr/>
    </dgm:pt>
    <dgm:pt modelId="{1F3C2357-E0AC-4E80-95AC-72D8CB7EF72D}" type="pres">
      <dgm:prSet presAssocID="{81FEC526-230F-4E0C-9B99-65E8C6065F29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1F96A-2905-485E-9F69-FE1289D5DB6F}" type="pres">
      <dgm:prSet presAssocID="{4D2E6ADC-61C4-4845-83D8-91071F9BF5D1}" presName="childComposite" presStyleCnt="0">
        <dgm:presLayoutVars>
          <dgm:chMax val="0"/>
          <dgm:chPref val="0"/>
        </dgm:presLayoutVars>
      </dgm:prSet>
      <dgm:spPr/>
    </dgm:pt>
    <dgm:pt modelId="{4B6653D6-AA64-4EB2-81A6-D717B34DA4B3}" type="pres">
      <dgm:prSet presAssocID="{4D2E6ADC-61C4-4845-83D8-91071F9BF5D1}" presName="ChildAccent" presStyleLbl="solidFgAcc1" presStyleIdx="1" presStyleCnt="5"/>
      <dgm:spPr/>
    </dgm:pt>
    <dgm:pt modelId="{814F419C-EFB6-4739-A088-8DDCA5BC5DDC}" type="pres">
      <dgm:prSet presAssocID="{4D2E6ADC-61C4-4845-83D8-91071F9BF5D1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C0CDE-7F64-4B43-87AF-AE92752244D4}" type="pres">
      <dgm:prSet presAssocID="{5996C42F-FB99-4B79-8B10-0E6C1D36FA63}" presName="root" presStyleCnt="0">
        <dgm:presLayoutVars>
          <dgm:chMax/>
          <dgm:chPref/>
        </dgm:presLayoutVars>
      </dgm:prSet>
      <dgm:spPr/>
    </dgm:pt>
    <dgm:pt modelId="{885143EE-7A08-4B88-B5FF-83541ECA605A}" type="pres">
      <dgm:prSet presAssocID="{5996C42F-FB99-4B79-8B10-0E6C1D36FA63}" presName="rootComposite" presStyleCnt="0">
        <dgm:presLayoutVars/>
      </dgm:prSet>
      <dgm:spPr/>
    </dgm:pt>
    <dgm:pt modelId="{C8A590E3-92AA-4BC1-9F2A-1390B1F4E452}" type="pres">
      <dgm:prSet presAssocID="{5996C42F-FB99-4B79-8B10-0E6C1D36FA63}" presName="ParentAccent" presStyleLbl="alignNode1" presStyleIdx="1" presStyleCnt="2"/>
      <dgm:spPr/>
    </dgm:pt>
    <dgm:pt modelId="{98723BDE-079C-4017-8B7D-D5E03F081314}" type="pres">
      <dgm:prSet presAssocID="{5996C42F-FB99-4B79-8B10-0E6C1D36FA63}" presName="ParentSmallAccent" presStyleLbl="fgAcc1" presStyleIdx="1" presStyleCnt="2"/>
      <dgm:spPr/>
    </dgm:pt>
    <dgm:pt modelId="{EED024CB-1B75-433C-A64B-C0DC13925DC7}" type="pres">
      <dgm:prSet presAssocID="{5996C42F-FB99-4B79-8B10-0E6C1D36FA63}" presName="Parent" presStyleLbl="revTx" presStyleIdx="3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A3813-86B4-4840-9BA6-FE673ACBD716}" type="pres">
      <dgm:prSet presAssocID="{5996C42F-FB99-4B79-8B10-0E6C1D36FA63}" presName="childShape" presStyleCnt="0">
        <dgm:presLayoutVars>
          <dgm:chMax val="0"/>
          <dgm:chPref val="0"/>
        </dgm:presLayoutVars>
      </dgm:prSet>
      <dgm:spPr/>
    </dgm:pt>
    <dgm:pt modelId="{04F87C2B-2334-4209-BC22-BD18695AAA71}" type="pres">
      <dgm:prSet presAssocID="{C112C8B1-4FC5-41F5-8E7E-64CF73302808}" presName="childComposite" presStyleCnt="0">
        <dgm:presLayoutVars>
          <dgm:chMax val="0"/>
          <dgm:chPref val="0"/>
        </dgm:presLayoutVars>
      </dgm:prSet>
      <dgm:spPr/>
    </dgm:pt>
    <dgm:pt modelId="{6C29F0EE-E153-4A04-BD74-C84A1F977CB6}" type="pres">
      <dgm:prSet presAssocID="{C112C8B1-4FC5-41F5-8E7E-64CF73302808}" presName="ChildAccent" presStyleLbl="solidFgAcc1" presStyleIdx="2" presStyleCnt="5"/>
      <dgm:spPr/>
    </dgm:pt>
    <dgm:pt modelId="{8D9D4491-D7DE-41B7-B93F-ABB4B96C9D3B}" type="pres">
      <dgm:prSet presAssocID="{C112C8B1-4FC5-41F5-8E7E-64CF73302808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C5868-9165-4F1C-B676-FDD1161DFD94}" type="pres">
      <dgm:prSet presAssocID="{B94DD1F8-7825-4993-AA9D-73DB14BAC08A}" presName="childComposite" presStyleCnt="0">
        <dgm:presLayoutVars>
          <dgm:chMax val="0"/>
          <dgm:chPref val="0"/>
        </dgm:presLayoutVars>
      </dgm:prSet>
      <dgm:spPr/>
    </dgm:pt>
    <dgm:pt modelId="{EA92FFCE-0D2C-43DB-976B-2E44A6474D16}" type="pres">
      <dgm:prSet presAssocID="{B94DD1F8-7825-4993-AA9D-73DB14BAC08A}" presName="ChildAccent" presStyleLbl="solidFgAcc1" presStyleIdx="3" presStyleCnt="5"/>
      <dgm:spPr/>
    </dgm:pt>
    <dgm:pt modelId="{3BF39B84-90AC-4BCA-BC58-AE48FDA84611}" type="pres">
      <dgm:prSet presAssocID="{B94DD1F8-7825-4993-AA9D-73DB14BAC08A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E41A2-6739-4DBE-84EA-7940EB7D85DB}" type="pres">
      <dgm:prSet presAssocID="{C8D6135A-EA12-48AA-A568-45847859BD39}" presName="childComposite" presStyleCnt="0">
        <dgm:presLayoutVars>
          <dgm:chMax val="0"/>
          <dgm:chPref val="0"/>
        </dgm:presLayoutVars>
      </dgm:prSet>
      <dgm:spPr/>
    </dgm:pt>
    <dgm:pt modelId="{77A7FB9B-DA92-4365-A1D8-5DFCCBB58311}" type="pres">
      <dgm:prSet presAssocID="{C8D6135A-EA12-48AA-A568-45847859BD39}" presName="ChildAccent" presStyleLbl="solidFgAcc1" presStyleIdx="4" presStyleCnt="5"/>
      <dgm:spPr/>
    </dgm:pt>
    <dgm:pt modelId="{32DB69FD-9DC3-49A6-A0F6-6A7E8D96CD57}" type="pres">
      <dgm:prSet presAssocID="{C8D6135A-EA12-48AA-A568-45847859BD39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2E97A-03E6-4A34-954D-944B77B30947}" type="presOf" srcId="{2BA8DB38-16D1-4B8E-B020-603FAD0261D2}" destId="{47AAE8C6-9B3A-49D5-AA1E-96C2BB89BC40}" srcOrd="0" destOrd="0" presId="urn:microsoft.com/office/officeart/2008/layout/SquareAccentList"/>
    <dgm:cxn modelId="{62D56064-D4F2-40D5-8A7A-E32EAFF0CEE9}" type="presOf" srcId="{B94DD1F8-7825-4993-AA9D-73DB14BAC08A}" destId="{3BF39B84-90AC-4BCA-BC58-AE48FDA84611}" srcOrd="0" destOrd="0" presId="urn:microsoft.com/office/officeart/2008/layout/SquareAccentList"/>
    <dgm:cxn modelId="{39A656A7-848D-47F4-B295-A6D3E80830EF}" type="presOf" srcId="{C8D6135A-EA12-48AA-A568-45847859BD39}" destId="{32DB69FD-9DC3-49A6-A0F6-6A7E8D96CD57}" srcOrd="0" destOrd="0" presId="urn:microsoft.com/office/officeart/2008/layout/SquareAccentList"/>
    <dgm:cxn modelId="{5E5388EB-514B-4715-AB2F-D9ACE49BAEC3}" srcId="{2BA8DB38-16D1-4B8E-B020-603FAD0261D2}" destId="{4D2E6ADC-61C4-4845-83D8-91071F9BF5D1}" srcOrd="1" destOrd="0" parTransId="{9EBBF53C-8F27-4E29-8524-70C200DCFAAF}" sibTransId="{6EDA4FAF-990D-4690-A0C5-C804085C7A6D}"/>
    <dgm:cxn modelId="{6AE78E47-092C-4CA7-82B4-F66C59073E6B}" srcId="{5996C42F-FB99-4B79-8B10-0E6C1D36FA63}" destId="{B94DD1F8-7825-4993-AA9D-73DB14BAC08A}" srcOrd="1" destOrd="0" parTransId="{AEDA4ABD-B966-4853-87C1-2C1F3BF2CB2F}" sibTransId="{924BF3DC-2BA7-48FA-BAEE-D88008013701}"/>
    <dgm:cxn modelId="{CA793741-CF88-44E2-BBA7-9330AC58E82D}" srcId="{53AB5BF5-AEEC-49D7-8209-3CB89D5393B5}" destId="{2BA8DB38-16D1-4B8E-B020-603FAD0261D2}" srcOrd="0" destOrd="0" parTransId="{30ADEA95-EB83-475F-8C26-C84E51307943}" sibTransId="{19C2EE10-607D-480E-A600-C0E4239E5D31}"/>
    <dgm:cxn modelId="{DB0830BE-2CA3-4270-80BB-6E4D35F2A22B}" srcId="{53AB5BF5-AEEC-49D7-8209-3CB89D5393B5}" destId="{5996C42F-FB99-4B79-8B10-0E6C1D36FA63}" srcOrd="1" destOrd="0" parTransId="{D3589A9D-BF65-4DA5-BA8F-F5294792C360}" sibTransId="{8C046171-0615-40E4-B508-DE372DB16041}"/>
    <dgm:cxn modelId="{34EA42AB-DE91-4860-9E65-4984B6D2D113}" srcId="{5996C42F-FB99-4B79-8B10-0E6C1D36FA63}" destId="{C8D6135A-EA12-48AA-A568-45847859BD39}" srcOrd="2" destOrd="0" parTransId="{18DA0EE7-4B3C-4EDD-891D-7174B52C7B24}" sibTransId="{B3D3740D-0469-4386-8839-EAB5AE169554}"/>
    <dgm:cxn modelId="{59D77849-F8DF-4783-97D4-DAE5AE0CCB39}" type="presOf" srcId="{5996C42F-FB99-4B79-8B10-0E6C1D36FA63}" destId="{EED024CB-1B75-433C-A64B-C0DC13925DC7}" srcOrd="0" destOrd="0" presId="urn:microsoft.com/office/officeart/2008/layout/SquareAccentList"/>
    <dgm:cxn modelId="{CA2274C1-2574-4260-A8A8-8D50A03E3D2B}" srcId="{2BA8DB38-16D1-4B8E-B020-603FAD0261D2}" destId="{81FEC526-230F-4E0C-9B99-65E8C6065F29}" srcOrd="0" destOrd="0" parTransId="{5922D21E-B405-426E-BD5A-C0FE97D5DA90}" sibTransId="{A6B072AD-A9C1-4803-954D-BEEF18E90AED}"/>
    <dgm:cxn modelId="{A2662B73-4B7D-4C18-8D2C-E137E7560CE3}" srcId="{5996C42F-FB99-4B79-8B10-0E6C1D36FA63}" destId="{C112C8B1-4FC5-41F5-8E7E-64CF73302808}" srcOrd="0" destOrd="0" parTransId="{7A36DDD2-FE9C-4771-91DA-1982FF7CB498}" sibTransId="{A4048D4A-ACDC-4631-A796-875B686CB429}"/>
    <dgm:cxn modelId="{B23529FF-4449-4874-ABB3-090834500086}" type="presOf" srcId="{53AB5BF5-AEEC-49D7-8209-3CB89D5393B5}" destId="{105D1BBA-3A14-4283-832C-599E0AFC507F}" srcOrd="0" destOrd="0" presId="urn:microsoft.com/office/officeart/2008/layout/SquareAccentList"/>
    <dgm:cxn modelId="{B26B142A-CF78-42F1-9B12-1DE2483AF88F}" type="presOf" srcId="{4D2E6ADC-61C4-4845-83D8-91071F9BF5D1}" destId="{814F419C-EFB6-4739-A088-8DDCA5BC5DDC}" srcOrd="0" destOrd="0" presId="urn:microsoft.com/office/officeart/2008/layout/SquareAccentList"/>
    <dgm:cxn modelId="{E6C98EA5-E887-4A24-BCD1-C733425B5195}" type="presOf" srcId="{C112C8B1-4FC5-41F5-8E7E-64CF73302808}" destId="{8D9D4491-D7DE-41B7-B93F-ABB4B96C9D3B}" srcOrd="0" destOrd="0" presId="urn:microsoft.com/office/officeart/2008/layout/SquareAccentList"/>
    <dgm:cxn modelId="{DE0F4506-35CA-4D71-B39A-885521094047}" type="presOf" srcId="{81FEC526-230F-4E0C-9B99-65E8C6065F29}" destId="{1F3C2357-E0AC-4E80-95AC-72D8CB7EF72D}" srcOrd="0" destOrd="0" presId="urn:microsoft.com/office/officeart/2008/layout/SquareAccentList"/>
    <dgm:cxn modelId="{F35A2C9C-BB0F-4D38-870A-7FEEEC317761}" type="presParOf" srcId="{105D1BBA-3A14-4283-832C-599E0AFC507F}" destId="{EEC2CF9F-0DE4-4CE0-8363-2DDF10EFA3D0}" srcOrd="0" destOrd="0" presId="urn:microsoft.com/office/officeart/2008/layout/SquareAccentList"/>
    <dgm:cxn modelId="{585B8062-CDF8-4278-B953-1F45B141CC5D}" type="presParOf" srcId="{EEC2CF9F-0DE4-4CE0-8363-2DDF10EFA3D0}" destId="{00924628-A512-491A-A26E-70C03D268E29}" srcOrd="0" destOrd="0" presId="urn:microsoft.com/office/officeart/2008/layout/SquareAccentList"/>
    <dgm:cxn modelId="{91685CD5-DBD3-400F-AB64-CF3EDA67C17D}" type="presParOf" srcId="{00924628-A512-491A-A26E-70C03D268E29}" destId="{FE6BB14F-B7E8-49A8-B3BE-942001E7A48C}" srcOrd="0" destOrd="0" presId="urn:microsoft.com/office/officeart/2008/layout/SquareAccentList"/>
    <dgm:cxn modelId="{476BFC4F-D3FE-4177-9019-68827D6F36C9}" type="presParOf" srcId="{00924628-A512-491A-A26E-70C03D268E29}" destId="{D8E77CFE-08D8-4FDF-B2C4-F5F4D0C6D1EB}" srcOrd="1" destOrd="0" presId="urn:microsoft.com/office/officeart/2008/layout/SquareAccentList"/>
    <dgm:cxn modelId="{C55FB7F4-8F3D-4D4D-8596-665D961668DC}" type="presParOf" srcId="{00924628-A512-491A-A26E-70C03D268E29}" destId="{47AAE8C6-9B3A-49D5-AA1E-96C2BB89BC40}" srcOrd="2" destOrd="0" presId="urn:microsoft.com/office/officeart/2008/layout/SquareAccentList"/>
    <dgm:cxn modelId="{19221F9C-ABA5-4D78-8CB2-3F5A37B96699}" type="presParOf" srcId="{EEC2CF9F-0DE4-4CE0-8363-2DDF10EFA3D0}" destId="{14440D62-2299-4D04-B88D-006AA2780E3F}" srcOrd="1" destOrd="0" presId="urn:microsoft.com/office/officeart/2008/layout/SquareAccentList"/>
    <dgm:cxn modelId="{B0D5537C-C6EA-4680-892A-73ECB1016870}" type="presParOf" srcId="{14440D62-2299-4D04-B88D-006AA2780E3F}" destId="{D16359DA-6395-49EB-AA08-F6A9B4258FC5}" srcOrd="0" destOrd="0" presId="urn:microsoft.com/office/officeart/2008/layout/SquareAccentList"/>
    <dgm:cxn modelId="{7A9B4FCC-D20C-4875-A475-F95625B5F7CB}" type="presParOf" srcId="{D16359DA-6395-49EB-AA08-F6A9B4258FC5}" destId="{5EBE10A9-F217-4BD7-9A33-5EC42F93F326}" srcOrd="0" destOrd="0" presId="urn:microsoft.com/office/officeart/2008/layout/SquareAccentList"/>
    <dgm:cxn modelId="{2ACF9A72-51DC-4330-A958-774A26A85975}" type="presParOf" srcId="{D16359DA-6395-49EB-AA08-F6A9B4258FC5}" destId="{1F3C2357-E0AC-4E80-95AC-72D8CB7EF72D}" srcOrd="1" destOrd="0" presId="urn:microsoft.com/office/officeart/2008/layout/SquareAccentList"/>
    <dgm:cxn modelId="{420F05F1-D646-48A4-9A12-255E5F0FFE3B}" type="presParOf" srcId="{14440D62-2299-4D04-B88D-006AA2780E3F}" destId="{9241F96A-2905-485E-9F69-FE1289D5DB6F}" srcOrd="1" destOrd="0" presId="urn:microsoft.com/office/officeart/2008/layout/SquareAccentList"/>
    <dgm:cxn modelId="{2CC67593-1C79-4437-AEB8-4D590FFCA31D}" type="presParOf" srcId="{9241F96A-2905-485E-9F69-FE1289D5DB6F}" destId="{4B6653D6-AA64-4EB2-81A6-D717B34DA4B3}" srcOrd="0" destOrd="0" presId="urn:microsoft.com/office/officeart/2008/layout/SquareAccentList"/>
    <dgm:cxn modelId="{18F2C2A6-A177-41E3-BECC-B0D3AB987E51}" type="presParOf" srcId="{9241F96A-2905-485E-9F69-FE1289D5DB6F}" destId="{814F419C-EFB6-4739-A088-8DDCA5BC5DDC}" srcOrd="1" destOrd="0" presId="urn:microsoft.com/office/officeart/2008/layout/SquareAccentList"/>
    <dgm:cxn modelId="{139821D6-C1CC-48B1-A2FD-E9C5DB7E0396}" type="presParOf" srcId="{105D1BBA-3A14-4283-832C-599E0AFC507F}" destId="{B2BC0CDE-7F64-4B43-87AF-AE92752244D4}" srcOrd="1" destOrd="0" presId="urn:microsoft.com/office/officeart/2008/layout/SquareAccentList"/>
    <dgm:cxn modelId="{7B7F97A5-B802-4D84-80CE-D7E6235CF0A7}" type="presParOf" srcId="{B2BC0CDE-7F64-4B43-87AF-AE92752244D4}" destId="{885143EE-7A08-4B88-B5FF-83541ECA605A}" srcOrd="0" destOrd="0" presId="urn:microsoft.com/office/officeart/2008/layout/SquareAccentList"/>
    <dgm:cxn modelId="{131AABD7-6EE7-408E-9D18-5D69308B8442}" type="presParOf" srcId="{885143EE-7A08-4B88-B5FF-83541ECA605A}" destId="{C8A590E3-92AA-4BC1-9F2A-1390B1F4E452}" srcOrd="0" destOrd="0" presId="urn:microsoft.com/office/officeart/2008/layout/SquareAccentList"/>
    <dgm:cxn modelId="{2C854072-3DD9-4F60-8BF4-660B6200D6BC}" type="presParOf" srcId="{885143EE-7A08-4B88-B5FF-83541ECA605A}" destId="{98723BDE-079C-4017-8B7D-D5E03F081314}" srcOrd="1" destOrd="0" presId="urn:microsoft.com/office/officeart/2008/layout/SquareAccentList"/>
    <dgm:cxn modelId="{F93D2DA6-A8F8-4E81-9542-11FE50AD9B74}" type="presParOf" srcId="{885143EE-7A08-4B88-B5FF-83541ECA605A}" destId="{EED024CB-1B75-433C-A64B-C0DC13925DC7}" srcOrd="2" destOrd="0" presId="urn:microsoft.com/office/officeart/2008/layout/SquareAccentList"/>
    <dgm:cxn modelId="{305F2271-D16E-4AC2-8A3F-693BC695DCA9}" type="presParOf" srcId="{B2BC0CDE-7F64-4B43-87AF-AE92752244D4}" destId="{894A3813-86B4-4840-9BA6-FE673ACBD716}" srcOrd="1" destOrd="0" presId="urn:microsoft.com/office/officeart/2008/layout/SquareAccentList"/>
    <dgm:cxn modelId="{6C0C4B08-B884-44A5-8D43-C3843666E45A}" type="presParOf" srcId="{894A3813-86B4-4840-9BA6-FE673ACBD716}" destId="{04F87C2B-2334-4209-BC22-BD18695AAA71}" srcOrd="0" destOrd="0" presId="urn:microsoft.com/office/officeart/2008/layout/SquareAccentList"/>
    <dgm:cxn modelId="{BBD9AB79-09F4-47BF-B961-14EC494C70C7}" type="presParOf" srcId="{04F87C2B-2334-4209-BC22-BD18695AAA71}" destId="{6C29F0EE-E153-4A04-BD74-C84A1F977CB6}" srcOrd="0" destOrd="0" presId="urn:microsoft.com/office/officeart/2008/layout/SquareAccentList"/>
    <dgm:cxn modelId="{88042E7C-4ECC-4B4B-A7AC-FEF8774B2FC8}" type="presParOf" srcId="{04F87C2B-2334-4209-BC22-BD18695AAA71}" destId="{8D9D4491-D7DE-41B7-B93F-ABB4B96C9D3B}" srcOrd="1" destOrd="0" presId="urn:microsoft.com/office/officeart/2008/layout/SquareAccentList"/>
    <dgm:cxn modelId="{75D77056-51F2-42A2-8263-3DBBD99C4EDB}" type="presParOf" srcId="{894A3813-86B4-4840-9BA6-FE673ACBD716}" destId="{C87C5868-9165-4F1C-B676-FDD1161DFD94}" srcOrd="1" destOrd="0" presId="urn:microsoft.com/office/officeart/2008/layout/SquareAccentList"/>
    <dgm:cxn modelId="{3B674FC3-4638-4C91-91AD-34710E6D5C0D}" type="presParOf" srcId="{C87C5868-9165-4F1C-B676-FDD1161DFD94}" destId="{EA92FFCE-0D2C-43DB-976B-2E44A6474D16}" srcOrd="0" destOrd="0" presId="urn:microsoft.com/office/officeart/2008/layout/SquareAccentList"/>
    <dgm:cxn modelId="{4DFAC23C-B229-49D3-BE30-C6C9AC463D7D}" type="presParOf" srcId="{C87C5868-9165-4F1C-B676-FDD1161DFD94}" destId="{3BF39B84-90AC-4BCA-BC58-AE48FDA84611}" srcOrd="1" destOrd="0" presId="urn:microsoft.com/office/officeart/2008/layout/SquareAccentList"/>
    <dgm:cxn modelId="{344FECE2-C14F-4B71-826B-21CE00F6B1FC}" type="presParOf" srcId="{894A3813-86B4-4840-9BA6-FE673ACBD716}" destId="{28EE41A2-6739-4DBE-84EA-7940EB7D85DB}" srcOrd="2" destOrd="0" presId="urn:microsoft.com/office/officeart/2008/layout/SquareAccentList"/>
    <dgm:cxn modelId="{EBC6E29D-D4B5-4E67-8816-F2C0EF7A1A67}" type="presParOf" srcId="{28EE41A2-6739-4DBE-84EA-7940EB7D85DB}" destId="{77A7FB9B-DA92-4365-A1D8-5DFCCBB58311}" srcOrd="0" destOrd="0" presId="urn:microsoft.com/office/officeart/2008/layout/SquareAccentList"/>
    <dgm:cxn modelId="{17F50DBC-C4E3-4188-BFBB-C50283EF7D49}" type="presParOf" srcId="{28EE41A2-6739-4DBE-84EA-7940EB7D85DB}" destId="{32DB69FD-9DC3-49A6-A0F6-6A7E8D96CD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727BF-F841-4893-B850-AFD80E13B0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932B1-CFE1-49AD-968B-99724E1E4DAA}">
      <dgm:prSet phldrT="[Текст]" custT="1"/>
      <dgm:spPr/>
      <dgm:t>
        <a:bodyPr anchor="ctr"/>
        <a:lstStyle/>
        <a:p>
          <a:pPr algn="ctr"/>
          <a:r>
            <a:rPr lang="ru-RU" sz="1600" b="1" dirty="0" smtClean="0"/>
            <a:t>Решая вопрос о допустимости учёта опыта участника торгов, суды исходят из следующего </a:t>
          </a:r>
          <a:endParaRPr lang="ru-RU" sz="1600" b="1" dirty="0"/>
        </a:p>
      </dgm:t>
    </dgm:pt>
    <dgm:pt modelId="{F40B887F-CBE8-4E27-B6BD-414E99B59BBD}" type="parTrans" cxnId="{ABAEBAC3-18C8-4E7E-BC25-8884DE4EEEAC}">
      <dgm:prSet/>
      <dgm:spPr/>
      <dgm:t>
        <a:bodyPr/>
        <a:lstStyle/>
        <a:p>
          <a:endParaRPr lang="ru-RU"/>
        </a:p>
      </dgm:t>
    </dgm:pt>
    <dgm:pt modelId="{DEA98568-1903-43EA-A9AF-57DABD714A71}" type="sibTrans" cxnId="{ABAEBAC3-18C8-4E7E-BC25-8884DE4EEEAC}">
      <dgm:prSet/>
      <dgm:spPr/>
      <dgm:t>
        <a:bodyPr/>
        <a:lstStyle/>
        <a:p>
          <a:endParaRPr lang="ru-RU"/>
        </a:p>
      </dgm:t>
    </dgm:pt>
    <dgm:pt modelId="{C930091C-5B77-4872-A497-DD75E06DC44B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</a:t>
          </a:r>
          <a:r>
            <a:rPr lang="ru-RU" sz="1400" dirty="0" smtClean="0"/>
            <a:t> </a:t>
          </a:r>
          <a:r>
            <a:rPr lang="ru-RU" sz="1500" dirty="0" smtClean="0"/>
            <a:t>из положений статьи 4 Закона № 44-ФЗ следует, что реестр контрактов, заключенных заказчиками, входит (включен) в единую информационную систему в сфере закупок, которая создается и ведется в целях информационного обеспечения контрактной системы в сфере закупок;</a:t>
          </a:r>
          <a:endParaRPr lang="ru-RU" sz="1500" dirty="0"/>
        </a:p>
      </dgm:t>
    </dgm:pt>
    <dgm:pt modelId="{34F2F708-CAEC-4C55-A3A6-6305313D9477}" type="parTrans" cxnId="{0AF8C976-BE1B-4E99-BB08-A96DF9EDE8DE}">
      <dgm:prSet/>
      <dgm:spPr/>
      <dgm:t>
        <a:bodyPr/>
        <a:lstStyle/>
        <a:p>
          <a:endParaRPr lang="ru-RU"/>
        </a:p>
      </dgm:t>
    </dgm:pt>
    <dgm:pt modelId="{6F061BFA-EFEC-4B43-8A7D-E9E8DC7EE479}" type="sibTrans" cxnId="{0AF8C976-BE1B-4E99-BB08-A96DF9EDE8DE}">
      <dgm:prSet/>
      <dgm:spPr/>
      <dgm:t>
        <a:bodyPr/>
        <a:lstStyle/>
        <a:p>
          <a:endParaRPr lang="ru-RU"/>
        </a:p>
      </dgm:t>
    </dgm:pt>
    <dgm:pt modelId="{181936EC-6773-47BD-A6FD-1D1DBBBF4D59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</a:t>
          </a:r>
          <a:r>
            <a:rPr lang="ru-RU" sz="1400" dirty="0" smtClean="0"/>
            <a:t> </a:t>
          </a:r>
          <a:r>
            <a:rPr lang="ru-RU" sz="1500" dirty="0" smtClean="0"/>
            <a:t>Законом № 44-ФЗ определен единственно возможный (допустимый) способ подтверждения добросовестности, а именно представление соответствующей информации, содержащейся в реестре контрактов</a:t>
          </a:r>
          <a:r>
            <a:rPr lang="ru-RU" sz="1400" dirty="0" smtClean="0"/>
            <a:t>;  </a:t>
          </a:r>
          <a:endParaRPr lang="ru-RU" sz="1400" dirty="0"/>
        </a:p>
      </dgm:t>
    </dgm:pt>
    <dgm:pt modelId="{C629B506-13F3-4073-9C34-319C61F9E522}" type="parTrans" cxnId="{712ECB01-8CD5-4296-9525-84117D42D1FD}">
      <dgm:prSet/>
      <dgm:spPr/>
      <dgm:t>
        <a:bodyPr/>
        <a:lstStyle/>
        <a:p>
          <a:endParaRPr lang="ru-RU"/>
        </a:p>
      </dgm:t>
    </dgm:pt>
    <dgm:pt modelId="{05A173DD-B6C3-4C82-91A9-5328E60C0E1B}" type="sibTrans" cxnId="{712ECB01-8CD5-4296-9525-84117D42D1FD}">
      <dgm:prSet/>
      <dgm:spPr/>
      <dgm:t>
        <a:bodyPr/>
        <a:lstStyle/>
        <a:p>
          <a:endParaRPr lang="ru-RU"/>
        </a:p>
      </dgm:t>
    </dgm:pt>
    <dgm:pt modelId="{F5DB7991-CC01-4BC4-A185-C2A0EC635B4B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</a:t>
          </a:r>
          <a:r>
            <a:rPr lang="ru-RU" sz="1400" dirty="0" smtClean="0"/>
            <a:t> </a:t>
          </a:r>
          <a:r>
            <a:rPr lang="ru-RU" sz="1500" dirty="0" smtClean="0"/>
            <a:t>согласно пункту 4 части 2 статьи 51 Закона № 44-ФЗ заявка на участие в открытом конкурсе должна содержать всю указанную заказчиком в конкурсной документации информацию, в том числе документы, подтверждающие добросовестность участника открытого конкурса (в случае, предусмотренном частью 2 статьи 37 Закона № 44-ФЗ); </a:t>
          </a:r>
          <a:endParaRPr lang="ru-RU" sz="1500" dirty="0"/>
        </a:p>
      </dgm:t>
    </dgm:pt>
    <dgm:pt modelId="{C1E524B5-D53F-4B00-BB54-1D0B7CB4F06C}" type="parTrans" cxnId="{158E5E4F-9C57-4B72-95BD-DFB1058961E1}">
      <dgm:prSet/>
      <dgm:spPr/>
      <dgm:t>
        <a:bodyPr/>
        <a:lstStyle/>
        <a:p>
          <a:endParaRPr lang="ru-RU"/>
        </a:p>
      </dgm:t>
    </dgm:pt>
    <dgm:pt modelId="{F9681323-6049-4655-869F-E7593A4BB669}" type="sibTrans" cxnId="{158E5E4F-9C57-4B72-95BD-DFB1058961E1}">
      <dgm:prSet/>
      <dgm:spPr/>
      <dgm:t>
        <a:bodyPr/>
        <a:lstStyle/>
        <a:p>
          <a:endParaRPr lang="ru-RU"/>
        </a:p>
      </dgm:t>
    </dgm:pt>
    <dgm:pt modelId="{AB4DB208-1B05-45E7-AD8B-EC1F074919A6}">
      <dgm:prSet phldrT="[Текст]" custT="1"/>
      <dgm:spPr/>
      <dgm:t>
        <a:bodyPr/>
        <a:lstStyle/>
        <a:p>
          <a:r>
            <a:rPr lang="ru-RU" sz="1500" dirty="0" smtClean="0">
              <a:sym typeface="Symbol" panose="05050102010706020507" pitchFamily="18" charset="2"/>
            </a:rPr>
            <a:t></a:t>
          </a:r>
          <a:r>
            <a:rPr lang="ru-RU" sz="1500" dirty="0" smtClean="0"/>
            <a:t> обязанность проверять информацию об исполнении государственных и муниципальных контрактов путем запроса сведений из иных источников на конкурсную (аукционную) комиссию Законом № 44-ФЗ не возлагается; </a:t>
          </a:r>
          <a:endParaRPr lang="ru-RU" sz="1500" dirty="0"/>
        </a:p>
      </dgm:t>
    </dgm:pt>
    <dgm:pt modelId="{0646D466-A2D6-414A-89D4-A9B781FAC837}" type="parTrans" cxnId="{39ECAD56-38AA-4E46-8933-D850F6D29CB0}">
      <dgm:prSet/>
      <dgm:spPr/>
      <dgm:t>
        <a:bodyPr/>
        <a:lstStyle/>
        <a:p>
          <a:endParaRPr lang="ru-RU"/>
        </a:p>
      </dgm:t>
    </dgm:pt>
    <dgm:pt modelId="{0B22B19E-532D-47EC-BDA9-452F58D3B7AD}" type="sibTrans" cxnId="{39ECAD56-38AA-4E46-8933-D850F6D29CB0}">
      <dgm:prSet/>
      <dgm:spPr/>
      <dgm:t>
        <a:bodyPr/>
        <a:lstStyle/>
        <a:p>
          <a:endParaRPr lang="ru-RU"/>
        </a:p>
      </dgm:t>
    </dgm:pt>
    <dgm:pt modelId="{1F6C3B4D-91E0-4852-B204-E68BD04F9A84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</a:t>
          </a:r>
          <a:r>
            <a:rPr lang="ru-RU" sz="1400" dirty="0" smtClean="0"/>
            <a:t> </a:t>
          </a:r>
          <a:r>
            <a:rPr lang="ru-RU" sz="1500" dirty="0" smtClean="0"/>
            <a:t>на основании части 4 статьи 37 Закона № 44-ФЗ комиссия по осуществлению закупок отклоняет заявку в случае признания содержащейся в ней информации о добросовестности участника закупки недостоверной</a:t>
          </a:r>
          <a:r>
            <a:rPr lang="ru-RU" sz="1400" dirty="0" smtClean="0"/>
            <a:t>.</a:t>
          </a:r>
        </a:p>
        <a:p>
          <a:endParaRPr lang="ru-RU" sz="1400" dirty="0"/>
        </a:p>
      </dgm:t>
    </dgm:pt>
    <dgm:pt modelId="{15479679-8036-4DA7-BF84-EDD6CA5E4249}" type="parTrans" cxnId="{35D84E5C-B4CB-45F2-865F-D91276CCD8D4}">
      <dgm:prSet/>
      <dgm:spPr/>
      <dgm:t>
        <a:bodyPr/>
        <a:lstStyle/>
        <a:p>
          <a:endParaRPr lang="ru-RU"/>
        </a:p>
      </dgm:t>
    </dgm:pt>
    <dgm:pt modelId="{050E6773-02B0-4C81-B146-614595361AB4}" type="sibTrans" cxnId="{35D84E5C-B4CB-45F2-865F-D91276CCD8D4}">
      <dgm:prSet/>
      <dgm:spPr/>
      <dgm:t>
        <a:bodyPr/>
        <a:lstStyle/>
        <a:p>
          <a:endParaRPr lang="ru-RU"/>
        </a:p>
      </dgm:t>
    </dgm:pt>
    <dgm:pt modelId="{40F2F6F4-879E-4E19-AC16-E94DC94D7940}" type="pres">
      <dgm:prSet presAssocID="{616727BF-F841-4893-B850-AFD80E13B0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2965292-C2C5-45D4-B682-E11A63343D4C}" type="pres">
      <dgm:prSet presAssocID="{030932B1-CFE1-49AD-968B-99724E1E4DAA}" presName="thickLine" presStyleLbl="alignNode1" presStyleIdx="0" presStyleCnt="1"/>
      <dgm:spPr/>
    </dgm:pt>
    <dgm:pt modelId="{789DD89A-C491-4170-9AE0-3A0D5D223939}" type="pres">
      <dgm:prSet presAssocID="{030932B1-CFE1-49AD-968B-99724E1E4DAA}" presName="horz1" presStyleCnt="0"/>
      <dgm:spPr/>
    </dgm:pt>
    <dgm:pt modelId="{5F40D9DB-B99F-4EBB-A2D7-1851F56EC151}" type="pres">
      <dgm:prSet presAssocID="{030932B1-CFE1-49AD-968B-99724E1E4DAA}" presName="tx1" presStyleLbl="revTx" presStyleIdx="0" presStyleCnt="6" custScaleX="92642"/>
      <dgm:spPr/>
      <dgm:t>
        <a:bodyPr/>
        <a:lstStyle/>
        <a:p>
          <a:endParaRPr lang="ru-RU"/>
        </a:p>
      </dgm:t>
    </dgm:pt>
    <dgm:pt modelId="{C31F37E7-A1A8-406F-90EF-500B7BF96C2A}" type="pres">
      <dgm:prSet presAssocID="{030932B1-CFE1-49AD-968B-99724E1E4DAA}" presName="vert1" presStyleCnt="0"/>
      <dgm:spPr/>
    </dgm:pt>
    <dgm:pt modelId="{2AEC6F99-70D5-497C-9F43-12ACD738D5A1}" type="pres">
      <dgm:prSet presAssocID="{C930091C-5B77-4872-A497-DD75E06DC44B}" presName="vertSpace2a" presStyleCnt="0"/>
      <dgm:spPr/>
    </dgm:pt>
    <dgm:pt modelId="{33127E2A-6A75-467A-B6E3-EB09D262BD70}" type="pres">
      <dgm:prSet presAssocID="{C930091C-5B77-4872-A497-DD75E06DC44B}" presName="horz2" presStyleCnt="0"/>
      <dgm:spPr/>
    </dgm:pt>
    <dgm:pt modelId="{D8A2281E-66BE-46DB-9D99-71A4D1942392}" type="pres">
      <dgm:prSet presAssocID="{C930091C-5B77-4872-A497-DD75E06DC44B}" presName="horzSpace2" presStyleCnt="0"/>
      <dgm:spPr/>
    </dgm:pt>
    <dgm:pt modelId="{9E2A224E-B61B-44C1-BB5A-7D5202A98CF2}" type="pres">
      <dgm:prSet presAssocID="{C930091C-5B77-4872-A497-DD75E06DC44B}" presName="tx2" presStyleLbl="revTx" presStyleIdx="1" presStyleCnt="6"/>
      <dgm:spPr/>
      <dgm:t>
        <a:bodyPr/>
        <a:lstStyle/>
        <a:p>
          <a:endParaRPr lang="ru-RU"/>
        </a:p>
      </dgm:t>
    </dgm:pt>
    <dgm:pt modelId="{1FDA9338-8A1F-43D3-8E91-6CBA2709CA2F}" type="pres">
      <dgm:prSet presAssocID="{C930091C-5B77-4872-A497-DD75E06DC44B}" presName="vert2" presStyleCnt="0"/>
      <dgm:spPr/>
    </dgm:pt>
    <dgm:pt modelId="{A7950999-0D49-4566-90D6-CD55474EB9A9}" type="pres">
      <dgm:prSet presAssocID="{C930091C-5B77-4872-A497-DD75E06DC44B}" presName="thinLine2b" presStyleLbl="callout" presStyleIdx="0" presStyleCnt="5"/>
      <dgm:spPr/>
    </dgm:pt>
    <dgm:pt modelId="{6CA79898-B5BD-4A2B-B4CB-A0545185DD0E}" type="pres">
      <dgm:prSet presAssocID="{C930091C-5B77-4872-A497-DD75E06DC44B}" presName="vertSpace2b" presStyleCnt="0"/>
      <dgm:spPr/>
    </dgm:pt>
    <dgm:pt modelId="{4B8FA446-2362-479C-9E57-1FC5B4AFF637}" type="pres">
      <dgm:prSet presAssocID="{181936EC-6773-47BD-A6FD-1D1DBBBF4D59}" presName="horz2" presStyleCnt="0"/>
      <dgm:spPr/>
    </dgm:pt>
    <dgm:pt modelId="{8A2407C5-1CB2-4AFB-AA51-09B351F01F88}" type="pres">
      <dgm:prSet presAssocID="{181936EC-6773-47BD-A6FD-1D1DBBBF4D59}" presName="horzSpace2" presStyleCnt="0"/>
      <dgm:spPr/>
    </dgm:pt>
    <dgm:pt modelId="{645FEBE4-8711-4812-9DD8-6C2A1D037647}" type="pres">
      <dgm:prSet presAssocID="{181936EC-6773-47BD-A6FD-1D1DBBBF4D59}" presName="tx2" presStyleLbl="revTx" presStyleIdx="2" presStyleCnt="6"/>
      <dgm:spPr/>
      <dgm:t>
        <a:bodyPr/>
        <a:lstStyle/>
        <a:p>
          <a:endParaRPr lang="ru-RU"/>
        </a:p>
      </dgm:t>
    </dgm:pt>
    <dgm:pt modelId="{1DB77328-D459-4E69-8993-E5D821E276C4}" type="pres">
      <dgm:prSet presAssocID="{181936EC-6773-47BD-A6FD-1D1DBBBF4D59}" presName="vert2" presStyleCnt="0"/>
      <dgm:spPr/>
    </dgm:pt>
    <dgm:pt modelId="{34C76A39-7533-4066-8A90-8AF67040E516}" type="pres">
      <dgm:prSet presAssocID="{181936EC-6773-47BD-A6FD-1D1DBBBF4D59}" presName="thinLine2b" presStyleLbl="callout" presStyleIdx="1" presStyleCnt="5"/>
      <dgm:spPr/>
    </dgm:pt>
    <dgm:pt modelId="{D6FB8C5E-0275-41D1-894D-3F8E868C221D}" type="pres">
      <dgm:prSet presAssocID="{181936EC-6773-47BD-A6FD-1D1DBBBF4D59}" presName="vertSpace2b" presStyleCnt="0"/>
      <dgm:spPr/>
    </dgm:pt>
    <dgm:pt modelId="{8C3332E5-4174-4055-8C13-430ACAC886AF}" type="pres">
      <dgm:prSet presAssocID="{F5DB7991-CC01-4BC4-A185-C2A0EC635B4B}" presName="horz2" presStyleCnt="0"/>
      <dgm:spPr/>
    </dgm:pt>
    <dgm:pt modelId="{6D17E968-9697-46A5-91C5-5F09F8B59755}" type="pres">
      <dgm:prSet presAssocID="{F5DB7991-CC01-4BC4-A185-C2A0EC635B4B}" presName="horzSpace2" presStyleCnt="0"/>
      <dgm:spPr/>
    </dgm:pt>
    <dgm:pt modelId="{9483F7BC-FEAD-486A-AA26-2AE726FDF0FF}" type="pres">
      <dgm:prSet presAssocID="{F5DB7991-CC01-4BC4-A185-C2A0EC635B4B}" presName="tx2" presStyleLbl="revTx" presStyleIdx="3" presStyleCnt="6"/>
      <dgm:spPr/>
      <dgm:t>
        <a:bodyPr/>
        <a:lstStyle/>
        <a:p>
          <a:endParaRPr lang="ru-RU"/>
        </a:p>
      </dgm:t>
    </dgm:pt>
    <dgm:pt modelId="{93E38F68-F52E-4436-A3FB-385FDF5ED121}" type="pres">
      <dgm:prSet presAssocID="{F5DB7991-CC01-4BC4-A185-C2A0EC635B4B}" presName="vert2" presStyleCnt="0"/>
      <dgm:spPr/>
    </dgm:pt>
    <dgm:pt modelId="{A5E9E8F3-9691-4DE2-B959-74038CD4FF80}" type="pres">
      <dgm:prSet presAssocID="{F5DB7991-CC01-4BC4-A185-C2A0EC635B4B}" presName="thinLine2b" presStyleLbl="callout" presStyleIdx="2" presStyleCnt="5"/>
      <dgm:spPr/>
    </dgm:pt>
    <dgm:pt modelId="{70DC0097-F824-4FC0-A95B-DE4B15CE3349}" type="pres">
      <dgm:prSet presAssocID="{F5DB7991-CC01-4BC4-A185-C2A0EC635B4B}" presName="vertSpace2b" presStyleCnt="0"/>
      <dgm:spPr/>
    </dgm:pt>
    <dgm:pt modelId="{F72DEE07-F4DB-4041-BF1C-1FED0A1284CB}" type="pres">
      <dgm:prSet presAssocID="{AB4DB208-1B05-45E7-AD8B-EC1F074919A6}" presName="horz2" presStyleCnt="0"/>
      <dgm:spPr/>
    </dgm:pt>
    <dgm:pt modelId="{13D3A091-97F3-4C27-BF54-CCC6F1C77516}" type="pres">
      <dgm:prSet presAssocID="{AB4DB208-1B05-45E7-AD8B-EC1F074919A6}" presName="horzSpace2" presStyleCnt="0"/>
      <dgm:spPr/>
    </dgm:pt>
    <dgm:pt modelId="{F9F733F6-1E55-46BD-8B1A-3481525605A9}" type="pres">
      <dgm:prSet presAssocID="{AB4DB208-1B05-45E7-AD8B-EC1F074919A6}" presName="tx2" presStyleLbl="revTx" presStyleIdx="4" presStyleCnt="6"/>
      <dgm:spPr/>
      <dgm:t>
        <a:bodyPr/>
        <a:lstStyle/>
        <a:p>
          <a:endParaRPr lang="ru-RU"/>
        </a:p>
      </dgm:t>
    </dgm:pt>
    <dgm:pt modelId="{18CCC46D-D65B-4E3F-A655-E4875FFB3C2A}" type="pres">
      <dgm:prSet presAssocID="{AB4DB208-1B05-45E7-AD8B-EC1F074919A6}" presName="vert2" presStyleCnt="0"/>
      <dgm:spPr/>
    </dgm:pt>
    <dgm:pt modelId="{BC819197-4C69-438E-BDAA-C8A5AE872F8B}" type="pres">
      <dgm:prSet presAssocID="{AB4DB208-1B05-45E7-AD8B-EC1F074919A6}" presName="thinLine2b" presStyleLbl="callout" presStyleIdx="3" presStyleCnt="5"/>
      <dgm:spPr/>
    </dgm:pt>
    <dgm:pt modelId="{801107C9-60CE-4770-AF34-C6EF40CA8CC8}" type="pres">
      <dgm:prSet presAssocID="{AB4DB208-1B05-45E7-AD8B-EC1F074919A6}" presName="vertSpace2b" presStyleCnt="0"/>
      <dgm:spPr/>
    </dgm:pt>
    <dgm:pt modelId="{EDEAF653-36D8-426F-B7BC-05D34F4D338D}" type="pres">
      <dgm:prSet presAssocID="{1F6C3B4D-91E0-4852-B204-E68BD04F9A84}" presName="horz2" presStyleCnt="0"/>
      <dgm:spPr/>
    </dgm:pt>
    <dgm:pt modelId="{BA8976CC-53EE-4A60-9382-AFEBC54CF292}" type="pres">
      <dgm:prSet presAssocID="{1F6C3B4D-91E0-4852-B204-E68BD04F9A84}" presName="horzSpace2" presStyleCnt="0"/>
      <dgm:spPr/>
    </dgm:pt>
    <dgm:pt modelId="{C514A6CE-8217-4F29-8289-768F5BED32E3}" type="pres">
      <dgm:prSet presAssocID="{1F6C3B4D-91E0-4852-B204-E68BD04F9A84}" presName="tx2" presStyleLbl="revTx" presStyleIdx="5" presStyleCnt="6"/>
      <dgm:spPr/>
      <dgm:t>
        <a:bodyPr/>
        <a:lstStyle/>
        <a:p>
          <a:endParaRPr lang="ru-RU"/>
        </a:p>
      </dgm:t>
    </dgm:pt>
    <dgm:pt modelId="{0E937492-20C6-4FA9-AC52-AF8C7D4029BC}" type="pres">
      <dgm:prSet presAssocID="{1F6C3B4D-91E0-4852-B204-E68BD04F9A84}" presName="vert2" presStyleCnt="0"/>
      <dgm:spPr/>
    </dgm:pt>
    <dgm:pt modelId="{1A1650F4-7EF2-4B82-9068-F362C8D34921}" type="pres">
      <dgm:prSet presAssocID="{1F6C3B4D-91E0-4852-B204-E68BD04F9A84}" presName="thinLine2b" presStyleLbl="callout" presStyleIdx="4" presStyleCnt="5"/>
      <dgm:spPr/>
    </dgm:pt>
    <dgm:pt modelId="{706F589C-D2CF-40D7-8A01-EA07FD07FEE1}" type="pres">
      <dgm:prSet presAssocID="{1F6C3B4D-91E0-4852-B204-E68BD04F9A84}" presName="vertSpace2b" presStyleCnt="0"/>
      <dgm:spPr/>
    </dgm:pt>
  </dgm:ptLst>
  <dgm:cxnLst>
    <dgm:cxn modelId="{0AF8C976-BE1B-4E99-BB08-A96DF9EDE8DE}" srcId="{030932B1-CFE1-49AD-968B-99724E1E4DAA}" destId="{C930091C-5B77-4872-A497-DD75E06DC44B}" srcOrd="0" destOrd="0" parTransId="{34F2F708-CAEC-4C55-A3A6-6305313D9477}" sibTransId="{6F061BFA-EFEC-4B43-8A7D-E9E8DC7EE479}"/>
    <dgm:cxn modelId="{147AA037-5485-47DE-8590-0BA9022EAEE5}" type="presOf" srcId="{030932B1-CFE1-49AD-968B-99724E1E4DAA}" destId="{5F40D9DB-B99F-4EBB-A2D7-1851F56EC151}" srcOrd="0" destOrd="0" presId="urn:microsoft.com/office/officeart/2008/layout/LinedList"/>
    <dgm:cxn modelId="{158E5E4F-9C57-4B72-95BD-DFB1058961E1}" srcId="{030932B1-CFE1-49AD-968B-99724E1E4DAA}" destId="{F5DB7991-CC01-4BC4-A185-C2A0EC635B4B}" srcOrd="2" destOrd="0" parTransId="{C1E524B5-D53F-4B00-BB54-1D0B7CB4F06C}" sibTransId="{F9681323-6049-4655-869F-E7593A4BB669}"/>
    <dgm:cxn modelId="{712ECB01-8CD5-4296-9525-84117D42D1FD}" srcId="{030932B1-CFE1-49AD-968B-99724E1E4DAA}" destId="{181936EC-6773-47BD-A6FD-1D1DBBBF4D59}" srcOrd="1" destOrd="0" parTransId="{C629B506-13F3-4073-9C34-319C61F9E522}" sibTransId="{05A173DD-B6C3-4C82-91A9-5328E60C0E1B}"/>
    <dgm:cxn modelId="{0F2559FC-ACA8-464E-A0D1-9AC9A90C6C83}" type="presOf" srcId="{C930091C-5B77-4872-A497-DD75E06DC44B}" destId="{9E2A224E-B61B-44C1-BB5A-7D5202A98CF2}" srcOrd="0" destOrd="0" presId="urn:microsoft.com/office/officeart/2008/layout/LinedList"/>
    <dgm:cxn modelId="{CC254369-9F35-4BAD-8761-DFAC17EB2237}" type="presOf" srcId="{F5DB7991-CC01-4BC4-A185-C2A0EC635B4B}" destId="{9483F7BC-FEAD-486A-AA26-2AE726FDF0FF}" srcOrd="0" destOrd="0" presId="urn:microsoft.com/office/officeart/2008/layout/LinedList"/>
    <dgm:cxn modelId="{ABAEBAC3-18C8-4E7E-BC25-8884DE4EEEAC}" srcId="{616727BF-F841-4893-B850-AFD80E13B037}" destId="{030932B1-CFE1-49AD-968B-99724E1E4DAA}" srcOrd="0" destOrd="0" parTransId="{F40B887F-CBE8-4E27-B6BD-414E99B59BBD}" sibTransId="{DEA98568-1903-43EA-A9AF-57DABD714A71}"/>
    <dgm:cxn modelId="{E75D7D0C-0225-4B4F-982B-2B5FCF75620D}" type="presOf" srcId="{616727BF-F841-4893-B850-AFD80E13B037}" destId="{40F2F6F4-879E-4E19-AC16-E94DC94D7940}" srcOrd="0" destOrd="0" presId="urn:microsoft.com/office/officeart/2008/layout/LinedList"/>
    <dgm:cxn modelId="{39ECAD56-38AA-4E46-8933-D850F6D29CB0}" srcId="{030932B1-CFE1-49AD-968B-99724E1E4DAA}" destId="{AB4DB208-1B05-45E7-AD8B-EC1F074919A6}" srcOrd="3" destOrd="0" parTransId="{0646D466-A2D6-414A-89D4-A9B781FAC837}" sibTransId="{0B22B19E-532D-47EC-BDA9-452F58D3B7AD}"/>
    <dgm:cxn modelId="{B524B7A8-F8B6-4D0D-992F-772A75D51EF2}" type="presOf" srcId="{AB4DB208-1B05-45E7-AD8B-EC1F074919A6}" destId="{F9F733F6-1E55-46BD-8B1A-3481525605A9}" srcOrd="0" destOrd="0" presId="urn:microsoft.com/office/officeart/2008/layout/LinedList"/>
    <dgm:cxn modelId="{72A76441-1F0F-40CC-B840-1331A03E51DB}" type="presOf" srcId="{181936EC-6773-47BD-A6FD-1D1DBBBF4D59}" destId="{645FEBE4-8711-4812-9DD8-6C2A1D037647}" srcOrd="0" destOrd="0" presId="urn:microsoft.com/office/officeart/2008/layout/LinedList"/>
    <dgm:cxn modelId="{BB8D8C0E-DC06-4762-BE43-D3CA7778A9D8}" type="presOf" srcId="{1F6C3B4D-91E0-4852-B204-E68BD04F9A84}" destId="{C514A6CE-8217-4F29-8289-768F5BED32E3}" srcOrd="0" destOrd="0" presId="urn:microsoft.com/office/officeart/2008/layout/LinedList"/>
    <dgm:cxn modelId="{35D84E5C-B4CB-45F2-865F-D91276CCD8D4}" srcId="{030932B1-CFE1-49AD-968B-99724E1E4DAA}" destId="{1F6C3B4D-91E0-4852-B204-E68BD04F9A84}" srcOrd="4" destOrd="0" parTransId="{15479679-8036-4DA7-BF84-EDD6CA5E4249}" sibTransId="{050E6773-02B0-4C81-B146-614595361AB4}"/>
    <dgm:cxn modelId="{137B65CD-B3DB-47A8-B540-59A77AC18814}" type="presParOf" srcId="{40F2F6F4-879E-4E19-AC16-E94DC94D7940}" destId="{E2965292-C2C5-45D4-B682-E11A63343D4C}" srcOrd="0" destOrd="0" presId="urn:microsoft.com/office/officeart/2008/layout/LinedList"/>
    <dgm:cxn modelId="{DF78A5EF-FB9A-4A5D-97C5-6EE2CCAC02A3}" type="presParOf" srcId="{40F2F6F4-879E-4E19-AC16-E94DC94D7940}" destId="{789DD89A-C491-4170-9AE0-3A0D5D223939}" srcOrd="1" destOrd="0" presId="urn:microsoft.com/office/officeart/2008/layout/LinedList"/>
    <dgm:cxn modelId="{B5375F51-A862-4E26-8663-B82DD88AA1A1}" type="presParOf" srcId="{789DD89A-C491-4170-9AE0-3A0D5D223939}" destId="{5F40D9DB-B99F-4EBB-A2D7-1851F56EC151}" srcOrd="0" destOrd="0" presId="urn:microsoft.com/office/officeart/2008/layout/LinedList"/>
    <dgm:cxn modelId="{B69A64F0-65EA-42E4-BC83-76F2146969E2}" type="presParOf" srcId="{789DD89A-C491-4170-9AE0-3A0D5D223939}" destId="{C31F37E7-A1A8-406F-90EF-500B7BF96C2A}" srcOrd="1" destOrd="0" presId="urn:microsoft.com/office/officeart/2008/layout/LinedList"/>
    <dgm:cxn modelId="{BB761C57-3180-4C6F-805A-D8BD7EE81F11}" type="presParOf" srcId="{C31F37E7-A1A8-406F-90EF-500B7BF96C2A}" destId="{2AEC6F99-70D5-497C-9F43-12ACD738D5A1}" srcOrd="0" destOrd="0" presId="urn:microsoft.com/office/officeart/2008/layout/LinedList"/>
    <dgm:cxn modelId="{5965FA18-DA26-41B9-BBAD-825DA194EADC}" type="presParOf" srcId="{C31F37E7-A1A8-406F-90EF-500B7BF96C2A}" destId="{33127E2A-6A75-467A-B6E3-EB09D262BD70}" srcOrd="1" destOrd="0" presId="urn:microsoft.com/office/officeart/2008/layout/LinedList"/>
    <dgm:cxn modelId="{3AF34507-E352-4776-92B0-9D3AC22353E9}" type="presParOf" srcId="{33127E2A-6A75-467A-B6E3-EB09D262BD70}" destId="{D8A2281E-66BE-46DB-9D99-71A4D1942392}" srcOrd="0" destOrd="0" presId="urn:microsoft.com/office/officeart/2008/layout/LinedList"/>
    <dgm:cxn modelId="{5B56CF22-1834-4533-91FB-37EF7860820D}" type="presParOf" srcId="{33127E2A-6A75-467A-B6E3-EB09D262BD70}" destId="{9E2A224E-B61B-44C1-BB5A-7D5202A98CF2}" srcOrd="1" destOrd="0" presId="urn:microsoft.com/office/officeart/2008/layout/LinedList"/>
    <dgm:cxn modelId="{6C0B6D07-5386-40D6-8DC7-0E252A6C7ECE}" type="presParOf" srcId="{33127E2A-6A75-467A-B6E3-EB09D262BD70}" destId="{1FDA9338-8A1F-43D3-8E91-6CBA2709CA2F}" srcOrd="2" destOrd="0" presId="urn:microsoft.com/office/officeart/2008/layout/LinedList"/>
    <dgm:cxn modelId="{B740DF39-7E87-433F-A824-53FDA16F530D}" type="presParOf" srcId="{C31F37E7-A1A8-406F-90EF-500B7BF96C2A}" destId="{A7950999-0D49-4566-90D6-CD55474EB9A9}" srcOrd="2" destOrd="0" presId="urn:microsoft.com/office/officeart/2008/layout/LinedList"/>
    <dgm:cxn modelId="{9F2891A1-7376-4CAF-9552-472BAC13CDB5}" type="presParOf" srcId="{C31F37E7-A1A8-406F-90EF-500B7BF96C2A}" destId="{6CA79898-B5BD-4A2B-B4CB-A0545185DD0E}" srcOrd="3" destOrd="0" presId="urn:microsoft.com/office/officeart/2008/layout/LinedList"/>
    <dgm:cxn modelId="{764DE02D-26F0-4AE6-8979-4AA3A70B9038}" type="presParOf" srcId="{C31F37E7-A1A8-406F-90EF-500B7BF96C2A}" destId="{4B8FA446-2362-479C-9E57-1FC5B4AFF637}" srcOrd="4" destOrd="0" presId="urn:microsoft.com/office/officeart/2008/layout/LinedList"/>
    <dgm:cxn modelId="{84E8E5A3-D93A-4ACF-8A1E-859466B66A86}" type="presParOf" srcId="{4B8FA446-2362-479C-9E57-1FC5B4AFF637}" destId="{8A2407C5-1CB2-4AFB-AA51-09B351F01F88}" srcOrd="0" destOrd="0" presId="urn:microsoft.com/office/officeart/2008/layout/LinedList"/>
    <dgm:cxn modelId="{AD6247D4-13C6-40BB-B6B0-C813D89133CB}" type="presParOf" srcId="{4B8FA446-2362-479C-9E57-1FC5B4AFF637}" destId="{645FEBE4-8711-4812-9DD8-6C2A1D037647}" srcOrd="1" destOrd="0" presId="urn:microsoft.com/office/officeart/2008/layout/LinedList"/>
    <dgm:cxn modelId="{395DC78E-3A1A-4BC6-AA27-9265C251DA4E}" type="presParOf" srcId="{4B8FA446-2362-479C-9E57-1FC5B4AFF637}" destId="{1DB77328-D459-4E69-8993-E5D821E276C4}" srcOrd="2" destOrd="0" presId="urn:microsoft.com/office/officeart/2008/layout/LinedList"/>
    <dgm:cxn modelId="{F3FB203A-90B8-4362-80B4-997D9BD00AF9}" type="presParOf" srcId="{C31F37E7-A1A8-406F-90EF-500B7BF96C2A}" destId="{34C76A39-7533-4066-8A90-8AF67040E516}" srcOrd="5" destOrd="0" presId="urn:microsoft.com/office/officeart/2008/layout/LinedList"/>
    <dgm:cxn modelId="{CD34D3FB-3079-469F-81A6-114C240CB8E2}" type="presParOf" srcId="{C31F37E7-A1A8-406F-90EF-500B7BF96C2A}" destId="{D6FB8C5E-0275-41D1-894D-3F8E868C221D}" srcOrd="6" destOrd="0" presId="urn:microsoft.com/office/officeart/2008/layout/LinedList"/>
    <dgm:cxn modelId="{1950E30F-4106-4FD1-B199-C3905969CF27}" type="presParOf" srcId="{C31F37E7-A1A8-406F-90EF-500B7BF96C2A}" destId="{8C3332E5-4174-4055-8C13-430ACAC886AF}" srcOrd="7" destOrd="0" presId="urn:microsoft.com/office/officeart/2008/layout/LinedList"/>
    <dgm:cxn modelId="{373AB74B-2F57-43B5-B0DF-AF496519AC56}" type="presParOf" srcId="{8C3332E5-4174-4055-8C13-430ACAC886AF}" destId="{6D17E968-9697-46A5-91C5-5F09F8B59755}" srcOrd="0" destOrd="0" presId="urn:microsoft.com/office/officeart/2008/layout/LinedList"/>
    <dgm:cxn modelId="{DBDA44E1-191B-4D21-B89F-6F3D54FBC648}" type="presParOf" srcId="{8C3332E5-4174-4055-8C13-430ACAC886AF}" destId="{9483F7BC-FEAD-486A-AA26-2AE726FDF0FF}" srcOrd="1" destOrd="0" presId="urn:microsoft.com/office/officeart/2008/layout/LinedList"/>
    <dgm:cxn modelId="{56C0E963-3160-4B88-BD3D-D743059394CD}" type="presParOf" srcId="{8C3332E5-4174-4055-8C13-430ACAC886AF}" destId="{93E38F68-F52E-4436-A3FB-385FDF5ED121}" srcOrd="2" destOrd="0" presId="urn:microsoft.com/office/officeart/2008/layout/LinedList"/>
    <dgm:cxn modelId="{1138CDD9-317B-4D73-BDBA-8E534B6D1434}" type="presParOf" srcId="{C31F37E7-A1A8-406F-90EF-500B7BF96C2A}" destId="{A5E9E8F3-9691-4DE2-B959-74038CD4FF80}" srcOrd="8" destOrd="0" presId="urn:microsoft.com/office/officeart/2008/layout/LinedList"/>
    <dgm:cxn modelId="{F508D5D0-0709-4F3E-ABD6-F2DA9EFC125B}" type="presParOf" srcId="{C31F37E7-A1A8-406F-90EF-500B7BF96C2A}" destId="{70DC0097-F824-4FC0-A95B-DE4B15CE3349}" srcOrd="9" destOrd="0" presId="urn:microsoft.com/office/officeart/2008/layout/LinedList"/>
    <dgm:cxn modelId="{4D429D93-D310-412E-87FB-488AA3BF82F2}" type="presParOf" srcId="{C31F37E7-A1A8-406F-90EF-500B7BF96C2A}" destId="{F72DEE07-F4DB-4041-BF1C-1FED0A1284CB}" srcOrd="10" destOrd="0" presId="urn:microsoft.com/office/officeart/2008/layout/LinedList"/>
    <dgm:cxn modelId="{F2B3CDA2-C5AC-46FD-B5D2-D15DFDB9C3A3}" type="presParOf" srcId="{F72DEE07-F4DB-4041-BF1C-1FED0A1284CB}" destId="{13D3A091-97F3-4C27-BF54-CCC6F1C77516}" srcOrd="0" destOrd="0" presId="urn:microsoft.com/office/officeart/2008/layout/LinedList"/>
    <dgm:cxn modelId="{6BAEEC7B-6F2D-47B8-926C-A8542C7B512C}" type="presParOf" srcId="{F72DEE07-F4DB-4041-BF1C-1FED0A1284CB}" destId="{F9F733F6-1E55-46BD-8B1A-3481525605A9}" srcOrd="1" destOrd="0" presId="urn:microsoft.com/office/officeart/2008/layout/LinedList"/>
    <dgm:cxn modelId="{4FFF4422-EDA2-4385-91C6-42A2C47DD772}" type="presParOf" srcId="{F72DEE07-F4DB-4041-BF1C-1FED0A1284CB}" destId="{18CCC46D-D65B-4E3F-A655-E4875FFB3C2A}" srcOrd="2" destOrd="0" presId="urn:microsoft.com/office/officeart/2008/layout/LinedList"/>
    <dgm:cxn modelId="{400D3936-70AB-4FDF-A6C8-67E98E6D7D64}" type="presParOf" srcId="{C31F37E7-A1A8-406F-90EF-500B7BF96C2A}" destId="{BC819197-4C69-438E-BDAA-C8A5AE872F8B}" srcOrd="11" destOrd="0" presId="urn:microsoft.com/office/officeart/2008/layout/LinedList"/>
    <dgm:cxn modelId="{144F691F-B10C-4DA5-856B-281EEDF53E54}" type="presParOf" srcId="{C31F37E7-A1A8-406F-90EF-500B7BF96C2A}" destId="{801107C9-60CE-4770-AF34-C6EF40CA8CC8}" srcOrd="12" destOrd="0" presId="urn:microsoft.com/office/officeart/2008/layout/LinedList"/>
    <dgm:cxn modelId="{3175FE37-5839-4B54-9946-E2D76B748E7D}" type="presParOf" srcId="{C31F37E7-A1A8-406F-90EF-500B7BF96C2A}" destId="{EDEAF653-36D8-426F-B7BC-05D34F4D338D}" srcOrd="13" destOrd="0" presId="urn:microsoft.com/office/officeart/2008/layout/LinedList"/>
    <dgm:cxn modelId="{003EB703-05BA-45A5-A65E-4C2913B9B982}" type="presParOf" srcId="{EDEAF653-36D8-426F-B7BC-05D34F4D338D}" destId="{BA8976CC-53EE-4A60-9382-AFEBC54CF292}" srcOrd="0" destOrd="0" presId="urn:microsoft.com/office/officeart/2008/layout/LinedList"/>
    <dgm:cxn modelId="{C3E7ABC1-B6CD-4913-893F-DE33DA37E3BF}" type="presParOf" srcId="{EDEAF653-36D8-426F-B7BC-05D34F4D338D}" destId="{C514A6CE-8217-4F29-8289-768F5BED32E3}" srcOrd="1" destOrd="0" presId="urn:microsoft.com/office/officeart/2008/layout/LinedList"/>
    <dgm:cxn modelId="{4BD0F29F-DCBB-4C59-98F3-653DD9591EBA}" type="presParOf" srcId="{EDEAF653-36D8-426F-B7BC-05D34F4D338D}" destId="{0E937492-20C6-4FA9-AC52-AF8C7D4029BC}" srcOrd="2" destOrd="0" presId="urn:microsoft.com/office/officeart/2008/layout/LinedList"/>
    <dgm:cxn modelId="{0AA0AC41-77C6-4B51-8B59-A47EEAF73E34}" type="presParOf" srcId="{C31F37E7-A1A8-406F-90EF-500B7BF96C2A}" destId="{1A1650F4-7EF2-4B82-9068-F362C8D34921}" srcOrd="14" destOrd="0" presId="urn:microsoft.com/office/officeart/2008/layout/LinedList"/>
    <dgm:cxn modelId="{78137EB8-1439-4572-B8F1-6AAF199C6350}" type="presParOf" srcId="{C31F37E7-A1A8-406F-90EF-500B7BF96C2A}" destId="{706F589C-D2CF-40D7-8A01-EA07FD07FEE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a.sidorkin@nostroy.ru" TargetMode="External"/><Relationship Id="rId4" Type="http://schemas.openxmlformats.org/officeDocument/2006/relationships/hyperlink" Target="mailto:a.kokonov@nostroy.ru" TargetMode="External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8B6D79-C5C6-46E9-B7B9-1A08B7DE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7"/>
          <p:cNvSpPr txBox="1"/>
          <p:nvPr/>
        </p:nvSpPr>
        <p:spPr>
          <a:xfrm>
            <a:off x="644534" y="5010926"/>
            <a:ext cx="56356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Фотеев Константин Сергеевич,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Юрист Ассоциации «Строители Крыма»,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член Научно-консультативной комиссии 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17 февраля 2021 года</a:t>
            </a:r>
            <a:endParaRPr lang="ru-RU" b="1" dirty="0"/>
          </a:p>
        </p:txBody>
      </p:sp>
      <p:sp>
        <p:nvSpPr>
          <p:cNvPr id="104" name="TextBox 6"/>
          <p:cNvSpPr txBox="1"/>
          <p:nvPr/>
        </p:nvSpPr>
        <p:spPr>
          <a:xfrm>
            <a:off x="6087292" y="669427"/>
            <a:ext cx="583154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/>
            <a:r>
              <a:rPr lang="ru-RU" b="1" dirty="0">
                <a:solidFill>
                  <a:srgbClr val="3E4E95"/>
                </a:solidFill>
                <a:latin typeface="Verdana"/>
                <a:ea typeface="Verdana"/>
              </a:rPr>
              <a:t>Обзор судебной практики по вопросу последствий необоснованного демпинга участниками закупок (торгов) для государственных и муниципальных нужд в сфере строительства</a:t>
            </a:r>
            <a:endParaRPr lang="ru-RU" b="1" dirty="0">
              <a:solidFill>
                <a:srgbClr val="3E4E95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88329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512234" y="0"/>
              <a:ext cx="8450629" cy="578677"/>
              <a:chOff x="-1" y="0"/>
              <a:chExt cx="8450627" cy="578677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1" y="301681"/>
                <a:ext cx="6532697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Обзор </a:t>
                </a:r>
                <a:r>
                  <a:rPr lang="ru-RU" dirty="0"/>
                  <a:t>судебной практики по вопросу последствий необоснованного демпинга 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7600565"/>
              </p:ext>
            </p:extLst>
          </p:nvPr>
        </p:nvGraphicFramePr>
        <p:xfrm>
          <a:off x="639948" y="538536"/>
          <a:ext cx="11249296" cy="513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23962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4" y="469065"/>
            <a:ext cx="10789560" cy="467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b="1" dirty="0">
                <a:sym typeface="Verdana"/>
              </a:rPr>
              <a:t>V. Выводы по итогам исследования</a:t>
            </a:r>
            <a:r>
              <a:rPr lang="ru-RU" sz="1600" b="1" dirty="0" smtClean="0">
                <a:sym typeface="Verdana"/>
              </a:rPr>
              <a:t>.</a:t>
            </a: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 smtClean="0"/>
          </a:p>
          <a:p>
            <a:pPr marL="342900" indent="-342900" algn="just">
              <a:buFont typeface="+mj-lt"/>
              <a:buAutoNum type="arabicPeriod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В </a:t>
            </a:r>
            <a:r>
              <a:rPr lang="ru-RU" sz="1500" dirty="0">
                <a:sym typeface="Verdana"/>
              </a:rPr>
              <a:t>применении антидемпинговых мер в случаях искусственного снижения ценового предложения участниками торгов по государственному (муниципальному) заказу не возникает двойственности толкования соответствующих норм права, содержащиеся в статье 37 Закона № 44-ФЗ указания сформулированы в достаточной мере полно и чётко, в связи с чем воспринимаются административными органами и судами единообразно. </a:t>
            </a:r>
            <a:endParaRPr lang="ru-RU" sz="1500" dirty="0" smtClean="0">
              <a:sym typeface="Verdana"/>
            </a:endParaRPr>
          </a:p>
          <a:p>
            <a:pPr marL="342900" indent="-342900" algn="just">
              <a:buFont typeface="+mj-lt"/>
              <a:buAutoNum type="arabicPeriod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Решающую </a:t>
            </a:r>
            <a:r>
              <a:rPr lang="ru-RU" sz="1500" dirty="0">
                <a:sym typeface="Verdana"/>
              </a:rPr>
              <a:t>роль в применении последствий необоснованного уклонения от заключения контракта, в том числе в виду несоблюдения требований об увеличении обеспечения исполнения контракта либо о предоставлении информации о добросовестности, является оценка действий самого участника торгов, которая определяется индивидуально для каждого отдельного случая и на основании конкретных обстоятельств дела</a:t>
            </a:r>
            <a:r>
              <a:rPr lang="ru-RU" sz="1500" dirty="0" smtClean="0">
                <a:sym typeface="Verdana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При </a:t>
            </a:r>
            <a:r>
              <a:rPr lang="ru-RU" sz="1500" dirty="0">
                <a:sym typeface="Verdana"/>
              </a:rPr>
              <a:t>принятии решения о возможности снижения ценового предложения участником торгов на сумму, превышающую 25 % НМЦК, следует учитывать не только само по себе снижение </a:t>
            </a:r>
            <a:r>
              <a:rPr lang="ru-RU" sz="1500" dirty="0" err="1">
                <a:sym typeface="Verdana"/>
              </a:rPr>
              <a:t>маржинальности</a:t>
            </a:r>
            <a:r>
              <a:rPr lang="ru-RU" sz="1500" dirty="0">
                <a:sym typeface="Verdana"/>
              </a:rPr>
              <a:t> проекта, но и ряд возникающих сопутствующих расходов, в том числе в связи с необходимостью увеличения размера вносимого обеспечения, способных существенно усложнить процедуру заключения и исполнения </a:t>
            </a:r>
            <a:r>
              <a:rPr lang="ru-RU" sz="1500" dirty="0" smtClean="0">
                <a:sym typeface="Verdana"/>
              </a:rPr>
              <a:t>контракта.</a:t>
            </a:r>
          </a:p>
          <a:p>
            <a:pPr marL="342900" indent="-342900" algn="just">
              <a:buFont typeface="+mj-lt"/>
              <a:buAutoNum type="arabicPeriod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Подобные </a:t>
            </a:r>
            <a:r>
              <a:rPr lang="ru-RU" sz="1500" dirty="0">
                <a:sym typeface="Verdana"/>
              </a:rPr>
              <a:t>контракты, в случае их заключения членом саморегулируемой организации, следует относить к </a:t>
            </a:r>
            <a:r>
              <a:rPr lang="ru-RU" sz="1500" dirty="0" err="1">
                <a:sym typeface="Verdana"/>
              </a:rPr>
              <a:t>высокорисковым</a:t>
            </a:r>
            <a:r>
              <a:rPr lang="ru-RU" sz="1500" dirty="0">
                <a:sym typeface="Verdana"/>
              </a:rPr>
              <a:t>, а саморегулируемым организациям уделять особое внимание контролю за их </a:t>
            </a:r>
            <a:r>
              <a:rPr lang="ru-RU" sz="1500" dirty="0" smtClean="0">
                <a:sym typeface="Verdana"/>
              </a:rPr>
              <a:t>выполнением</a:t>
            </a:r>
            <a:r>
              <a:rPr lang="ru-RU" sz="1400" dirty="0">
                <a:sym typeface="Verdana"/>
              </a:rPr>
              <a:t>.</a:t>
            </a: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512234" y="0"/>
              <a:ext cx="8450629" cy="578677"/>
              <a:chOff x="-1" y="0"/>
              <a:chExt cx="8450627" cy="578677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1" y="301681"/>
                <a:ext cx="6532697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Обзор </a:t>
                </a:r>
                <a:r>
                  <a:rPr lang="ru-RU" dirty="0"/>
                  <a:t>судебной практики по вопросу последствий необоснованного демпинга 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834995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498336" y="4428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TextBox 14"/>
          <p:cNvSpPr txBox="1"/>
          <p:nvPr/>
        </p:nvSpPr>
        <p:spPr>
          <a:xfrm>
            <a:off x="1219662" y="2196036"/>
            <a:ext cx="81513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hlinkClick r:id="rId4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Секретари НКК</a:t>
            </a:r>
            <a:r>
              <a:rPr lang="ru-RU" dirty="0"/>
              <a:t>: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Коконов Данил Александрович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4"/>
              </a:rPr>
              <a:t>a.kokonov@nostroy.ru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+7 (495) 987-31-50 </a:t>
            </a:r>
            <a:r>
              <a:rPr lang="ru-RU" dirty="0" err="1"/>
              <a:t>вн</a:t>
            </a:r>
            <a:r>
              <a:rPr lang="ru-RU" dirty="0"/>
              <a:t>. 139;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Сидоркин Александр Анатольевич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5"/>
              </a:rPr>
              <a:t>a.sidorkin@nostroy.ru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ym typeface="Verdana"/>
              </a:rPr>
              <a:t>+7 (495) 987-31-50 </a:t>
            </a:r>
            <a:r>
              <a:rPr lang="ru-RU" dirty="0" err="1">
                <a:sym typeface="Verdana"/>
              </a:rPr>
              <a:t>вн</a:t>
            </a:r>
            <a:r>
              <a:rPr lang="ru-RU" dirty="0">
                <a:sym typeface="Verdana"/>
              </a:rPr>
              <a:t>. 167</a:t>
            </a:r>
            <a:r>
              <a:rPr lang="ru-RU" dirty="0"/>
              <a:t>.</a:t>
            </a:r>
            <a:endParaRPr dirty="0">
              <a:latin typeface="Verdana"/>
              <a:ea typeface="Verdana"/>
              <a:cs typeface="Verdana"/>
            </a:endParaRPr>
          </a:p>
        </p:txBody>
      </p:sp>
      <p:sp>
        <p:nvSpPr>
          <p:cNvPr id="553" name="TextBox 10"/>
          <p:cNvSpPr txBox="1"/>
          <p:nvPr/>
        </p:nvSpPr>
        <p:spPr>
          <a:xfrm>
            <a:off x="1219661" y="986842"/>
            <a:ext cx="83438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Научно-консультативная комиссия Ассоциации «Национальное объединение строителей»</a:t>
            </a:r>
            <a:endParaRPr sz="2000" b="1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369332"/>
            <a:chOff x="770268" y="1913258"/>
            <a:chExt cx="8295927" cy="369332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</a:rPr>
                <a:t>https://nostroy.ru/nostroy/nk-komissiya/about/</a:t>
              </a:r>
              <a:endParaRPr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9" name="Graphic 9">
            <a:extLst>
              <a:ext uri="{FF2B5EF4-FFF2-40B4-BE49-F238E27FC236}">
                <a16:creationId xmlns:a16="http://schemas.microsoft.com/office/drawing/2014/main" xmlns="" id="{5F791657-8233-40C9-94C1-61BECD71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0268" y="2709680"/>
            <a:ext cx="271690" cy="2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89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5" descr="Picture 5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316776" y="0"/>
            <a:ext cx="9708382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88572" y="974136"/>
            <a:ext cx="10580264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Подготовлено по материалам документов НКК: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 smtClean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/>
              <a:t>Справка по </a:t>
            </a:r>
            <a:r>
              <a:rPr lang="ru-RU" sz="1600" dirty="0"/>
              <a:t>итогу обобщения материалов судебной практики по </a:t>
            </a:r>
            <a:r>
              <a:rPr lang="ru-RU" sz="1600" dirty="0" smtClean="0"/>
              <a:t>вопросу последствий </a:t>
            </a:r>
            <a:r>
              <a:rPr lang="ru-RU" sz="1600" dirty="0"/>
              <a:t>необоснованного демпинга участниками закупок (</a:t>
            </a:r>
            <a:r>
              <a:rPr lang="ru-RU" sz="1600" dirty="0" smtClean="0"/>
              <a:t>торгов) для </a:t>
            </a:r>
            <a:r>
              <a:rPr lang="ru-RU" sz="1600" dirty="0"/>
              <a:t>государственных и муниципальных нужд в сфере </a:t>
            </a:r>
            <a:r>
              <a:rPr lang="ru-RU" sz="1600" dirty="0" smtClean="0"/>
              <a:t>строительства (</a:t>
            </a:r>
            <a:r>
              <a:rPr lang="ru-RU" sz="1600" dirty="0"/>
              <a:t>протокол от </a:t>
            </a:r>
            <a:r>
              <a:rPr lang="ru-RU" sz="1600" dirty="0" smtClean="0"/>
              <a:t>«11» декабря 2020 </a:t>
            </a:r>
            <a:r>
              <a:rPr lang="ru-RU" sz="1600" dirty="0"/>
              <a:t>г. № </a:t>
            </a:r>
            <a:r>
              <a:rPr lang="ru-RU" sz="1600" dirty="0" smtClean="0"/>
              <a:t>4). </a:t>
            </a:r>
            <a:r>
              <a:rPr lang="en-US" sz="16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://nostroy.ru/nostroy/nk-komissiya/documents</a:t>
            </a:r>
            <a:r>
              <a:rPr lang="en-US" sz="20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ru-RU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2887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473775" y="469065"/>
            <a:ext cx="11244450" cy="4632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00050" indent="-400050" algn="just">
              <a:buAutoNum type="romanUcPeriod"/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 smtClean="0">
                <a:sym typeface="Verdana"/>
              </a:rPr>
              <a:t>Понятие </a:t>
            </a:r>
            <a:r>
              <a:rPr lang="ru-RU" sz="2000" b="1" dirty="0">
                <a:sym typeface="Verdana"/>
              </a:rPr>
              <a:t>демпинга при проведении торгов и правовое регулирование соответствующих правоотношений</a:t>
            </a:r>
            <a:r>
              <a:rPr lang="ru-RU" sz="1600" b="1" dirty="0">
                <a:sym typeface="Verdana"/>
              </a:rPr>
              <a:t>. </a:t>
            </a:r>
            <a:endParaRPr lang="ru-RU" sz="1600" b="1" dirty="0" smtClean="0">
              <a:sym typeface="Verdana"/>
            </a:endParaRPr>
          </a:p>
          <a:p>
            <a:pPr marL="400050" indent="-400050" algn="just">
              <a:buAutoNum type="romanUcPeriod"/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 dirty="0"/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Демпинг - искусственное </a:t>
            </a:r>
            <a:r>
              <a:rPr lang="ru-RU" sz="1500" dirty="0">
                <a:sym typeface="Verdana"/>
              </a:rPr>
              <a:t>занижение цены на поставленный </a:t>
            </a:r>
            <a:r>
              <a:rPr lang="ru-RU" sz="1500" dirty="0" smtClean="0">
                <a:sym typeface="Verdana"/>
              </a:rPr>
              <a:t>лот, носит </a:t>
            </a:r>
            <a:r>
              <a:rPr lang="ru-RU" sz="1500" dirty="0">
                <a:sym typeface="Verdana"/>
              </a:rPr>
              <a:t>строго экономический характер и может объясняться различными обстоятельствами, не обязательно негативными и анти-конкурентными</a:t>
            </a:r>
            <a:r>
              <a:rPr lang="ru-RU" sz="1500" dirty="0" smtClean="0">
                <a:sym typeface="Verdana"/>
              </a:rPr>
              <a:t>.</a:t>
            </a:r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 smtClean="0"/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>
                <a:sym typeface="Verdana"/>
              </a:rPr>
              <a:t>Во исполнение принципа добросовестной ценовой конкуренции законодателем в Федеральный закон от 05.04.2013 № 44-ФЗ «О контрактной системе в сфере закупок товаров, работ, услуг для обеспечения государственных и муниципальных нужд» </a:t>
            </a:r>
            <a:r>
              <a:rPr lang="ru-RU" sz="1500" dirty="0" smtClean="0">
                <a:sym typeface="Verdana"/>
              </a:rPr>
              <a:t>включено </a:t>
            </a:r>
            <a:r>
              <a:rPr lang="ru-RU" sz="1500" dirty="0">
                <a:sym typeface="Verdana"/>
              </a:rPr>
              <a:t>правило о том, что участник аукциона не вправе подать предложение о цене контракта, равное нулю (пункт 1 части 9 статьи 68 Закона № 44-ФЗ). </a:t>
            </a:r>
            <a:endParaRPr lang="ru-RU" sz="1500" dirty="0" smtClean="0">
              <a:sym typeface="Verdana"/>
            </a:endParaRPr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>
              <a:sym typeface="Verdana"/>
            </a:endParaRPr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Судебной практикой сформирована позиция, согласно которой </a:t>
            </a:r>
            <a:r>
              <a:rPr lang="ru-RU" sz="1500" dirty="0">
                <a:sym typeface="Verdana"/>
              </a:rPr>
              <a:t>«Соблюдение принципа добросовестной ценовой конкуренции должно выражаться в том числе и в недопущении заключения контракта с искусственно заниженной ценой, то есть ценой ниже суммы необходимых для производства и реализации такого товара расходов и прибыли и ниже цены, которая сформировалась в условиях конкуренции на сопоставимом товарном рынке…Установление цены, равной нулю, противоречит целям деятельности участников закупки ... Указанное распространяется и на случаи установления «отрицательной» цены контракта, поскольку в этом случае победитель закупки при оказании услуг не только не получит прибыль, но и понесет убыток сверх издержек, связанных с непосредственным оказанием услуг»</a:t>
            </a:r>
            <a:endParaRPr sz="15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512234" y="0"/>
              <a:ext cx="8450629" cy="578677"/>
              <a:chOff x="-1" y="0"/>
              <a:chExt cx="8450627" cy="578677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1" y="301681"/>
                <a:ext cx="6532697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Обзор </a:t>
                </a:r>
                <a:r>
                  <a:rPr lang="ru-RU" dirty="0"/>
                  <a:t>судебной практики по вопросу последствий необоснованного демпинга 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23" descr="Picture 23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icture 51" descr="Picture 51"/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4" y="549275"/>
            <a:ext cx="11161715" cy="407475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TextBox 28"/>
          <p:cNvSpPr txBox="1"/>
          <p:nvPr/>
        </p:nvSpPr>
        <p:spPr>
          <a:xfrm>
            <a:off x="695324" y="548699"/>
            <a:ext cx="102653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b="1" dirty="0" smtClean="0">
                <a:sym typeface="Verdana"/>
              </a:rPr>
              <a:t>II. </a:t>
            </a:r>
            <a:r>
              <a:rPr lang="ru-RU" sz="2000" b="1" dirty="0" smtClean="0">
                <a:sym typeface="Verdana"/>
              </a:rPr>
              <a:t>Антидемпинговые </a:t>
            </a:r>
            <a:r>
              <a:rPr lang="ru-RU" sz="2000" b="1" dirty="0">
                <a:sym typeface="Verdana"/>
              </a:rPr>
              <a:t>меры при проведении торгов</a:t>
            </a:r>
            <a:endParaRPr dirty="0"/>
          </a:p>
        </p:txBody>
      </p:sp>
      <p:grpSp>
        <p:nvGrpSpPr>
          <p:cNvPr id="416" name="Группа 1"/>
          <p:cNvGrpSpPr/>
          <p:nvPr/>
        </p:nvGrpSpPr>
        <p:grpSpPr>
          <a:xfrm>
            <a:off x="5297806" y="1497465"/>
            <a:ext cx="6491740" cy="3631546"/>
            <a:chOff x="0" y="0"/>
            <a:chExt cx="3274470" cy="3631544"/>
          </a:xfrm>
        </p:grpSpPr>
        <p:sp>
          <p:nvSpPr>
            <p:cNvPr id="412" name="Rectangle 207"/>
            <p:cNvSpPr/>
            <p:nvPr/>
          </p:nvSpPr>
          <p:spPr>
            <a:xfrm>
              <a:off x="0" y="0"/>
              <a:ext cx="3274470" cy="3631544"/>
            </a:xfrm>
            <a:prstGeom prst="rect">
              <a:avLst/>
            </a:prstGeom>
            <a:solidFill>
              <a:srgbClr val="F2F2F2">
                <a:alpha val="8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13" name="TextBox 35"/>
            <p:cNvSpPr txBox="1"/>
            <p:nvPr/>
          </p:nvSpPr>
          <p:spPr>
            <a:xfrm>
              <a:off x="63782" y="37159"/>
              <a:ext cx="3095289" cy="1246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indent="171450" algn="just">
                <a:spcBef>
                  <a:spcPts val="1800"/>
                </a:spcBef>
                <a:defRPr sz="1500" b="1">
                  <a:solidFill>
                    <a:srgbClr val="DA322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sz="1500" b="1" dirty="0">
                  <a:solidFill>
                    <a:schemeClr val="tx1"/>
                  </a:solidFill>
                  <a:sym typeface="Verdana"/>
                </a:rPr>
                <a:t>Юридическим </a:t>
              </a:r>
              <a:r>
                <a:rPr lang="ru-RU" sz="1500" b="1" dirty="0" smtClean="0">
                  <a:solidFill>
                    <a:schemeClr val="tx1"/>
                  </a:solidFill>
                  <a:sym typeface="Verdana"/>
                </a:rPr>
                <a:t>последствием </a:t>
              </a:r>
              <a:r>
                <a:rPr lang="ru-RU" sz="1500" b="1" dirty="0" err="1">
                  <a:solidFill>
                    <a:schemeClr val="tx1"/>
                  </a:solidFill>
                  <a:sym typeface="Verdana"/>
                </a:rPr>
                <a:t>демпингования</a:t>
              </a:r>
              <a:r>
                <a:rPr lang="ru-RU" sz="1500" b="1" dirty="0">
                  <a:solidFill>
                    <a:schemeClr val="tx1"/>
                  </a:solidFill>
                  <a:sym typeface="Verdana"/>
                </a:rPr>
                <a:t> в ходе проведения торгов являются особые условия заключения контракта с победителем торгов, в случае если цена, им предложенная составила 75 % от НМЦК и ниже (падение на 25 % и более).</a:t>
              </a:r>
              <a:endParaRPr sz="1400" dirty="0">
                <a:solidFill>
                  <a:schemeClr val="tx1"/>
                </a:solidFill>
              </a:endParaRPr>
            </a:p>
          </p:txBody>
        </p:sp>
        <p:sp>
          <p:nvSpPr>
            <p:cNvPr id="414" name="TextBox 36"/>
            <p:cNvSpPr txBox="1"/>
            <p:nvPr/>
          </p:nvSpPr>
          <p:spPr>
            <a:xfrm>
              <a:off x="7859" y="2022526"/>
              <a:ext cx="3151212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indent="17145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sz="1500" dirty="0"/>
                <a:t>Статья </a:t>
              </a:r>
              <a:r>
                <a:rPr lang="ru-RU" sz="1500" dirty="0" smtClean="0"/>
                <a:t>37 Закона № 44-ФЗ: </a:t>
              </a:r>
              <a:r>
                <a:rPr lang="ru-RU" sz="1500" b="1" dirty="0" smtClean="0"/>
                <a:t>«Антидемпинговые </a:t>
              </a:r>
              <a:r>
                <a:rPr lang="ru-RU" sz="1500" b="1" dirty="0"/>
                <a:t>меры при проведении конкурса и </a:t>
              </a:r>
              <a:r>
                <a:rPr lang="ru-RU" sz="1500" b="1" dirty="0" smtClean="0"/>
                <a:t>аукциона»</a:t>
              </a:r>
              <a:endParaRPr sz="1500" b="1" dirty="0"/>
            </a:p>
          </p:txBody>
        </p:sp>
        <p:pic>
          <p:nvPicPr>
            <p:cNvPr id="415" name="Рисунок 23" descr="Рисунок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H="1">
              <a:off x="257715" y="1859584"/>
              <a:ext cx="2740836" cy="47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" name="Группа 3"/>
          <p:cNvGrpSpPr/>
          <p:nvPr/>
        </p:nvGrpSpPr>
        <p:grpSpPr>
          <a:xfrm>
            <a:off x="833640" y="3725637"/>
            <a:ext cx="4066834" cy="902517"/>
            <a:chOff x="833640" y="4000848"/>
            <a:chExt cx="4066834" cy="902517"/>
          </a:xfrm>
        </p:grpSpPr>
        <p:sp>
          <p:nvSpPr>
            <p:cNvPr id="410" name="TextBox 31"/>
            <p:cNvSpPr txBox="1"/>
            <p:nvPr/>
          </p:nvSpPr>
          <p:spPr>
            <a:xfrm>
              <a:off x="1691224" y="4000848"/>
              <a:ext cx="3209250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3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dirty="0" smtClean="0"/>
                <a:t>Свыше 25 %</a:t>
              </a:r>
              <a:endParaRPr dirty="0"/>
            </a:p>
          </p:txBody>
        </p:sp>
        <p:pic>
          <p:nvPicPr>
            <p:cNvPr id="418" name="Рисунок 28" descr="Рисунок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640" y="4062798"/>
              <a:ext cx="840567" cy="84056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424" name="Group 45"/>
          <p:cNvGrpSpPr/>
          <p:nvPr/>
        </p:nvGrpSpPr>
        <p:grpSpPr>
          <a:xfrm>
            <a:off x="926380" y="6016930"/>
            <a:ext cx="10962862" cy="545027"/>
            <a:chOff x="0" y="0"/>
            <a:chExt cx="10962861" cy="545025"/>
          </a:xfrm>
        </p:grpSpPr>
        <p:pic>
          <p:nvPicPr>
            <p:cNvPr id="420" name="Picture 46" descr="Picture 46"/>
            <p:cNvPicPr>
              <a:picLocks noChangeAspect="1"/>
            </p:cNvPicPr>
            <p:nvPr/>
          </p:nvPicPr>
          <p:blipFill>
            <a:blip r:embed="rId5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Picture 50" descr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" name="Группа 26"/>
          <p:cNvGrpSpPr/>
          <p:nvPr/>
        </p:nvGrpSpPr>
        <p:grpSpPr>
          <a:xfrm>
            <a:off x="833640" y="1694986"/>
            <a:ext cx="3575815" cy="897199"/>
            <a:chOff x="833640" y="2698165"/>
            <a:chExt cx="3575815" cy="897199"/>
          </a:xfrm>
        </p:grpSpPr>
        <p:sp>
          <p:nvSpPr>
            <p:cNvPr id="28" name="TextBox 25"/>
            <p:cNvSpPr txBox="1"/>
            <p:nvPr/>
          </p:nvSpPr>
          <p:spPr>
            <a:xfrm>
              <a:off x="1930814" y="2698165"/>
              <a:ext cx="2478641" cy="586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3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dirty="0" smtClean="0"/>
                <a:t>До 25 %</a:t>
              </a:r>
              <a:endParaRPr dirty="0"/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1930814" y="3191176"/>
              <a:ext cx="2107909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endParaRPr dirty="0"/>
            </a:p>
          </p:txBody>
        </p:sp>
        <p:pic>
          <p:nvPicPr>
            <p:cNvPr id="30" name="Рисунок 27" descr="Рисунок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3640" y="2737779"/>
              <a:ext cx="857584" cy="85758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3" name="TextBox 17"/>
          <p:cNvSpPr txBox="1"/>
          <p:nvPr/>
        </p:nvSpPr>
        <p:spPr>
          <a:xfrm>
            <a:off x="3438614" y="6318612"/>
            <a:ext cx="65326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Обзор </a:t>
            </a:r>
            <a:r>
              <a:rPr lang="ru-RU" dirty="0"/>
              <a:t>судебной практики по вопросу последствий необоснованного демпинга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Box 46"/>
          <p:cNvSpPr txBox="1"/>
          <p:nvPr/>
        </p:nvSpPr>
        <p:spPr>
          <a:xfrm>
            <a:off x="707039" y="550519"/>
            <a:ext cx="11182203" cy="4001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Антидемпинговые меры при проведении конкурса и </a:t>
            </a:r>
            <a:r>
              <a:rPr lang="ru-RU" sz="2000" b="1" dirty="0" smtClean="0">
                <a:sym typeface="Verdana"/>
              </a:rPr>
              <a:t>аукциона</a:t>
            </a:r>
            <a:endParaRPr lang="ru-RU" sz="2000" dirty="0">
              <a:sym typeface="Verdana"/>
            </a:endParaRPr>
          </a:p>
        </p:txBody>
      </p:sp>
      <p:sp>
        <p:nvSpPr>
          <p:cNvPr id="50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507" name="Group 75"/>
          <p:cNvGrpSpPr/>
          <p:nvPr/>
        </p:nvGrpSpPr>
        <p:grpSpPr>
          <a:xfrm>
            <a:off x="926380" y="6016930"/>
            <a:ext cx="10962862" cy="545027"/>
            <a:chOff x="0" y="0"/>
            <a:chExt cx="10962861" cy="545025"/>
          </a:xfrm>
        </p:grpSpPr>
        <p:pic>
          <p:nvPicPr>
            <p:cNvPr id="503" name="Picture 93" descr="Picture 93"/>
            <p:cNvPicPr>
              <a:picLocks noChangeAspect="1"/>
            </p:cNvPicPr>
            <p:nvPr/>
          </p:nvPicPr>
          <p:blipFill>
            <a:blip r:embed="rId2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5" name="Picture 97" descr="Picture 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07268917"/>
              </p:ext>
            </p:extLst>
          </p:nvPr>
        </p:nvGraphicFramePr>
        <p:xfrm>
          <a:off x="1629955" y="1258631"/>
          <a:ext cx="8932091" cy="434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7"/>
          <p:cNvSpPr txBox="1"/>
          <p:nvPr/>
        </p:nvSpPr>
        <p:spPr>
          <a:xfrm>
            <a:off x="3438614" y="6318612"/>
            <a:ext cx="65326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Обзор </a:t>
            </a:r>
            <a:r>
              <a:rPr lang="ru-RU" dirty="0"/>
              <a:t>судебной практики по вопросу последствий необоснованного демпинга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28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35"/>
          <p:cNvSpPr txBox="1"/>
          <p:nvPr/>
        </p:nvSpPr>
        <p:spPr>
          <a:xfrm>
            <a:off x="786268" y="596934"/>
            <a:ext cx="435178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Последствия несоблюдения требований статьи 37 Закона № 44-ФЗ</a:t>
            </a:r>
            <a:endParaRPr dirty="0"/>
          </a:p>
        </p:txBody>
      </p:sp>
      <p:sp>
        <p:nvSpPr>
          <p:cNvPr id="512" name="Rectangle 36"/>
          <p:cNvSpPr txBox="1"/>
          <p:nvPr/>
        </p:nvSpPr>
        <p:spPr>
          <a:xfrm>
            <a:off x="756542" y="2126771"/>
            <a:ext cx="5374292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В части 13 статьи 70 Закона № 44-ФЗ предусмотрено, что победитель</a:t>
            </a:r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электронного аукциона признается уклонившимся от заключения контракта, в</a:t>
            </a:r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том случае, если он не исполнил требования, предусмотренные статьей 37</a:t>
            </a:r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настоящего Федерального закона (в случае снижения при проведении такого</a:t>
            </a:r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аукциона цены контракта на двадцать пять процентов и более от НМЦК).</a:t>
            </a:r>
            <a:endParaRPr dirty="0"/>
          </a:p>
        </p:txBody>
      </p:sp>
      <p:sp>
        <p:nvSpPr>
          <p:cNvPr id="51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518" name="Group 25"/>
          <p:cNvGrpSpPr/>
          <p:nvPr/>
        </p:nvGrpSpPr>
        <p:grpSpPr>
          <a:xfrm>
            <a:off x="926380" y="6016930"/>
            <a:ext cx="10962862" cy="545027"/>
            <a:chOff x="0" y="0"/>
            <a:chExt cx="10962861" cy="545025"/>
          </a:xfrm>
        </p:grpSpPr>
        <p:pic>
          <p:nvPicPr>
            <p:cNvPr id="514" name="Picture 26" descr="Picture 26"/>
            <p:cNvPicPr>
              <a:picLocks noChangeAspect="1"/>
            </p:cNvPicPr>
            <p:nvPr/>
          </p:nvPicPr>
          <p:blipFill>
            <a:blip r:embed="rId2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6" name="Picture 30" descr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19" name="Picture 31" descr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045" y="2277978"/>
            <a:ext cx="5540992" cy="3351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 descr="ÐÐ°ÑÑÐ¸Ð½ÐºÐ¸ Ð¿Ð¾ Ð·Ð°Ð¿ÑÐ¾ÑÑ &quot;ÑÐ°Ñ ÑÐ¾ÑÑÐ¸Ð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84" y="596934"/>
            <a:ext cx="6572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7"/>
          <p:cNvSpPr txBox="1"/>
          <p:nvPr/>
        </p:nvSpPr>
        <p:spPr>
          <a:xfrm>
            <a:off x="3438614" y="6318612"/>
            <a:ext cx="65326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Обзор </a:t>
            </a:r>
            <a:r>
              <a:rPr lang="ru-RU" dirty="0"/>
              <a:t>судебной практики по вопросу последствий необоснованного демпинга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433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10467343" cy="497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III. Судебная практика о признании победителя торгов уклонившимся от заключения контракта и включения его в реестр недобросовестных поставщиков. </a:t>
            </a:r>
            <a:endParaRPr lang="ru-RU" sz="2000" b="1" dirty="0" smtClean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b="1" dirty="0" smtClean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b="1" dirty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US" sz="1600" b="1" dirty="0" smtClean="0">
              <a:sym typeface="Verdana"/>
            </a:endParaRPr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>
                <a:sym typeface="Verdana"/>
              </a:rPr>
              <a:t>Административная и судебная практика однозначно исходит из того, что победитель аукциона признается уклонившимся от заключения контракта в случае, если в установленные сроки не исполнил требования, предусмотренные статьей 37 Закона № 44-ФЗ</a:t>
            </a:r>
            <a:r>
              <a:rPr lang="ru-RU" sz="1500" dirty="0" smtClean="0">
                <a:sym typeface="Verdana"/>
              </a:rPr>
              <a:t>.</a:t>
            </a:r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>
                <a:sym typeface="Verdana"/>
              </a:rPr>
              <a:t>Постановление Арбитражного суд Волго-Вятского округа от 23.11.2015 № Ф01-4760/2015 по делу № А43-21670/2014 </a:t>
            </a:r>
            <a:endParaRPr lang="ru-RU" sz="1500" dirty="0" smtClean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>
                <a:sym typeface="Verdana"/>
              </a:rPr>
              <a:t>Постановление Арбитражного суда Московского округа от 30.07.2020 г. № Ф05-7990/2020 по делу № </a:t>
            </a:r>
            <a:r>
              <a:rPr lang="ru-RU" sz="1500" dirty="0" smtClean="0">
                <a:sym typeface="Verdana"/>
              </a:rPr>
              <a:t>А40-205318/19-145-187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>
                <a:sym typeface="Verdana"/>
              </a:rPr>
              <a:t>Постановление Арбитражного суда Северо-Западного округа от 30.09.2019 г. № Ф07-10620/2019 по делу № А56-60081/2018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>
                <a:sym typeface="Verdana"/>
              </a:rPr>
              <a:t>И другие…</a:t>
            </a:r>
            <a:endParaRPr lang="ru-RU" sz="1500" dirty="0"/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dirty="0" smtClean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512234" y="0"/>
              <a:ext cx="8450629" cy="578677"/>
              <a:chOff x="-1" y="0"/>
              <a:chExt cx="8450627" cy="578677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1" y="301681"/>
                <a:ext cx="6532697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Обзор </a:t>
                </a:r>
                <a:r>
                  <a:rPr lang="ru-RU" dirty="0"/>
                  <a:t>судебной практики по вопросу последствий необоснованного демпинга 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803487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35"/>
          <p:cNvSpPr txBox="1"/>
          <p:nvPr/>
        </p:nvSpPr>
        <p:spPr>
          <a:xfrm>
            <a:off x="786268" y="596934"/>
            <a:ext cx="435178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Ключевое условие: </a:t>
            </a:r>
            <a:r>
              <a:rPr lang="ru-RU" sz="2000" b="1" dirty="0">
                <a:sym typeface="Verdana"/>
              </a:rPr>
              <a:t>добросовестность и предсказуемость действий</a:t>
            </a:r>
            <a:endParaRPr dirty="0"/>
          </a:p>
        </p:txBody>
      </p:sp>
      <p:sp>
        <p:nvSpPr>
          <p:cNvPr id="512" name="Rectangle 36"/>
          <p:cNvSpPr txBox="1"/>
          <p:nvPr/>
        </p:nvSpPr>
        <p:spPr>
          <a:xfrm>
            <a:off x="756541" y="2126771"/>
            <a:ext cx="6732829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>
                <a:sym typeface="Verdana"/>
              </a:rPr>
              <a:t>В </a:t>
            </a:r>
            <a:r>
              <a:rPr lang="ru-RU" dirty="0">
                <a:sym typeface="Verdana"/>
              </a:rPr>
              <a:t>ходе рассмотрения споров относительно правомерности принятия решения о признании победителя торгов уклоняющимся от заключения контракта, суды как правило исходят из того, предпринимались ли таким лицом меры по выполнению условий завершения торгов, а равно оцениваются действия заказчика на предмет предоставления возможности устранить выявленные недостатки.</a:t>
            </a:r>
            <a:endParaRPr dirty="0"/>
          </a:p>
        </p:txBody>
      </p:sp>
      <p:sp>
        <p:nvSpPr>
          <p:cNvPr id="51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518" name="Group 25"/>
          <p:cNvGrpSpPr/>
          <p:nvPr/>
        </p:nvGrpSpPr>
        <p:grpSpPr>
          <a:xfrm>
            <a:off x="926380" y="6016930"/>
            <a:ext cx="10962862" cy="545027"/>
            <a:chOff x="0" y="0"/>
            <a:chExt cx="10962861" cy="545025"/>
          </a:xfrm>
        </p:grpSpPr>
        <p:pic>
          <p:nvPicPr>
            <p:cNvPr id="514" name="Picture 26" descr="Picture 26"/>
            <p:cNvPicPr>
              <a:picLocks noChangeAspect="1"/>
            </p:cNvPicPr>
            <p:nvPr/>
          </p:nvPicPr>
          <p:blipFill>
            <a:blip r:embed="rId2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6" name="Picture 30" descr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19" name="Picture 31" descr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045" y="2277978"/>
            <a:ext cx="5540992" cy="3351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6" descr="ÐÐ°ÑÑÐ¸Ð½ÐºÐ¸ Ð¿Ð¾ Ð·Ð°Ð¿ÑÐ¾ÑÑ &quot;ÑÐµÐ¼Ð¸Ð´Ð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55" y="670560"/>
            <a:ext cx="2486621" cy="39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7"/>
          <p:cNvSpPr txBox="1"/>
          <p:nvPr/>
        </p:nvSpPr>
        <p:spPr>
          <a:xfrm>
            <a:off x="3438614" y="6318612"/>
            <a:ext cx="65326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Обзор </a:t>
            </a:r>
            <a:r>
              <a:rPr lang="ru-RU" dirty="0"/>
              <a:t>судебной практики по вопросу последствий необоснованного демпинга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81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4" y="469065"/>
            <a:ext cx="9109470" cy="495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IV. Судебная практика относительно представления участником торгов информации, подтверждающей его добросовестность</a:t>
            </a:r>
            <a:r>
              <a:rPr lang="ru-RU" sz="2000" b="1" dirty="0" smtClean="0">
                <a:sym typeface="Verdana"/>
              </a:rPr>
              <a:t>.</a:t>
            </a: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b="1" dirty="0" smtClean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b="1" dirty="0" smtClean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 smtClean="0"/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>
                <a:sym typeface="Verdana"/>
              </a:rPr>
              <a:t>Административная и судебная практика однозначно исходит из того, что победитель аукциона признается уклонившимся от заключения контракта в случае, если в установленные сроки не исполнил требования, предусмотренные статьей 37 Закона № 44-ФЗ</a:t>
            </a:r>
            <a:r>
              <a:rPr lang="ru-RU" sz="1500" dirty="0" smtClean="0">
                <a:sym typeface="Verdana"/>
              </a:rPr>
              <a:t>.</a:t>
            </a:r>
          </a:p>
          <a:p>
            <a:pPr algn="just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en-US" sz="1500" dirty="0" smtClean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Постановление Арбитражного </a:t>
            </a:r>
            <a:r>
              <a:rPr lang="ru-RU" sz="1500" dirty="0">
                <a:sym typeface="Verdana"/>
              </a:rPr>
              <a:t>суд Волго-Вятского округа </a:t>
            </a:r>
            <a:r>
              <a:rPr lang="ru-RU" sz="1500" dirty="0" smtClean="0">
                <a:sym typeface="Verdana"/>
              </a:rPr>
              <a:t>от </a:t>
            </a:r>
            <a:r>
              <a:rPr lang="ru-RU" sz="1500" dirty="0">
                <a:sym typeface="Verdana"/>
              </a:rPr>
              <a:t>23.11.2015 № Ф01-4760/2015 по делу № А43-21670/2014 </a:t>
            </a:r>
            <a:endParaRPr lang="ru-RU" sz="1500" dirty="0" smtClean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 smtClean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Постановление </a:t>
            </a:r>
            <a:r>
              <a:rPr lang="ru-RU" sz="1500" dirty="0">
                <a:sym typeface="Verdana"/>
              </a:rPr>
              <a:t>Арбитражного суда Московского округа от 30.07.2020 г. № Ф05-7990/2020 по делу № </a:t>
            </a:r>
            <a:r>
              <a:rPr lang="ru-RU" sz="1500" dirty="0" smtClean="0">
                <a:sym typeface="Verdana"/>
              </a:rPr>
              <a:t>А40-205318/19-145-187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 smtClean="0">
              <a:sym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Постановление </a:t>
            </a:r>
            <a:r>
              <a:rPr lang="ru-RU" sz="1500" dirty="0">
                <a:sym typeface="Verdana"/>
              </a:rPr>
              <a:t>Арбитражного суда Северо-Западного округа от 30.09.2019 г. № Ф07-10620/2019 по делу № </a:t>
            </a:r>
            <a:r>
              <a:rPr lang="ru-RU" sz="1500" dirty="0" smtClean="0">
                <a:sym typeface="Verdana"/>
              </a:rPr>
              <a:t>А56-60081/2018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И другие…</a:t>
            </a:r>
            <a:endParaRPr sz="15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512234" y="0"/>
              <a:ext cx="8450629" cy="578677"/>
              <a:chOff x="-1" y="0"/>
              <a:chExt cx="8450627" cy="578677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1" y="301681"/>
                <a:ext cx="6532697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Обзор </a:t>
                </a:r>
                <a:r>
                  <a:rPr lang="ru-RU" dirty="0"/>
                  <a:t>судебной практики по вопросу последствий необоснованного демпинга 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518906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1222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Коконов Данил Александрович</cp:lastModifiedBy>
  <cp:revision>49</cp:revision>
  <dcterms:modified xsi:type="dcterms:W3CDTF">2021-02-17T10:48:35Z</dcterms:modified>
</cp:coreProperties>
</file>