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7" r:id="rId2"/>
    <p:sldId id="288" r:id="rId3"/>
    <p:sldId id="273" r:id="rId4"/>
    <p:sldId id="283" r:id="rId5"/>
    <p:sldId id="289" r:id="rId6"/>
    <p:sldId id="290" r:id="rId7"/>
    <p:sldId id="282" r:id="rId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3543" userDrawn="1">
          <p15:clr>
            <a:srgbClr val="A4A3A4"/>
          </p15:clr>
        </p15:guide>
        <p15:guide id="2" pos="7242" userDrawn="1">
          <p15:clr>
            <a:srgbClr val="A4A3A4"/>
          </p15:clr>
        </p15:guide>
        <p15:guide id="3" orient="horz" pos="31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579B"/>
    <a:srgbClr val="FF3737"/>
    <a:srgbClr val="AC1B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D6CC"/>
          </a:solidFill>
        </a:fill>
      </a:tcStyle>
    </a:wholeTbl>
    <a:band2H>
      <a:tcTxStyle/>
      <a:tcStyle>
        <a:tcBdr/>
        <a:fill>
          <a:solidFill>
            <a:srgbClr val="FCEC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firstRow>
  </a:tblStyle>
  <a:tblStyle styleId="{C7B018BB-80A7-4F77-B60F-C8B233D01FF8}"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3">
              <a:alpha val="20000"/>
            </a:scheme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3">
              <a:alpha val="20000"/>
            </a:schemeClr>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12700" cap="flat">
              <a:solidFill>
                <a:schemeClr val="accent3"/>
              </a:solidFill>
              <a:prstDash val="solid"/>
              <a:round/>
            </a:ln>
          </a:top>
          <a:bottom>
            <a:ln w="12700" cap="flat">
              <a:solidFill>
                <a:schemeClr val="accent3"/>
              </a:solidFill>
              <a:prstDash val="solid"/>
              <a:round/>
            </a:ln>
          </a:bottom>
          <a:insideH>
            <a:ln w="12700" cap="flat">
              <a:noFill/>
              <a:miter lim="400000"/>
            </a:ln>
          </a:insideH>
          <a:insideV>
            <a:ln w="12700" cap="flat">
              <a:noFill/>
              <a:miter lim="400000"/>
            </a:ln>
          </a:insideV>
        </a:tcBdr>
        <a:fill>
          <a:noFill/>
        </a:fill>
      </a:tcStyle>
    </a:lastRow>
    <a:firstRow>
      <a:tcTxStyle b="on" i="off">
        <a:fontRef idx="major">
          <a:srgbClr val="000000"/>
        </a:fontRef>
        <a:srgbClr val="000000"/>
      </a:tcTxStyle>
      <a:tcStyle>
        <a:tcBdr>
          <a:left>
            <a:ln w="12700" cap="flat">
              <a:noFill/>
              <a:miter lim="400000"/>
            </a:ln>
          </a:left>
          <a:right>
            <a:ln w="12700" cap="flat">
              <a:noFill/>
              <a:miter lim="400000"/>
            </a:ln>
          </a:right>
          <a:top>
            <a:ln w="12700" cap="flat">
              <a:solidFill>
                <a:schemeClr val="accent3"/>
              </a:solidFill>
              <a:prstDash val="solid"/>
              <a:round/>
            </a:ln>
          </a:top>
          <a:bottom>
            <a:ln w="12700" cap="flat">
              <a:solidFill>
                <a:schemeClr val="accent3"/>
              </a:solidFill>
              <a:prstDash val="solid"/>
              <a:round/>
            </a:ln>
          </a:bottom>
          <a:insideH>
            <a:ln w="12700" cap="flat">
              <a:noFill/>
              <a:miter lim="400000"/>
            </a:ln>
          </a:insideH>
          <a:insideV>
            <a:ln w="12700" cap="flat">
              <a:noFill/>
              <a:miter lim="400000"/>
            </a:ln>
          </a:insideV>
        </a:tcBdr>
        <a:fill>
          <a:no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2708684C-4D16-4618-839F-0558EEFCDFE6}"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28"/>
  </p:normalViewPr>
  <p:slideViewPr>
    <p:cSldViewPr snapToGrid="0" snapToObjects="1">
      <p:cViewPr varScale="1">
        <p:scale>
          <a:sx n="110" d="100"/>
          <a:sy n="110" d="100"/>
        </p:scale>
        <p:origin x="594" y="102"/>
      </p:cViewPr>
      <p:guideLst>
        <p:guide orient="horz" pos="3543"/>
        <p:guide pos="7242"/>
        <p:guide orient="horz" pos="318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834638784"/>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11" name="Текст заголовка"/>
          <p:cNvSpPr txBox="1">
            <a:spLocks noGrp="1"/>
          </p:cNvSpPr>
          <p:nvPr>
            <p:ph type="title"/>
          </p:nvPr>
        </p:nvSpPr>
        <p:spPr>
          <a:xfrm>
            <a:off x="1524000" y="1122362"/>
            <a:ext cx="9144000" cy="2387601"/>
          </a:xfrm>
          <a:prstGeom prst="rect">
            <a:avLst/>
          </a:prstGeom>
        </p:spPr>
        <p:txBody>
          <a:bodyPr anchor="b"/>
          <a:lstStyle>
            <a:lvl1pPr algn="ctr">
              <a:defRPr sz="6000"/>
            </a:lvl1pPr>
          </a:lstStyle>
          <a:p>
            <a:r>
              <a:t>Текст заголовка</a:t>
            </a:r>
          </a:p>
        </p:txBody>
      </p:sp>
      <p:sp>
        <p:nvSpPr>
          <p:cNvPr id="12" name="Уровень текста 1…"/>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Заголовок и объект">
    <p:spTree>
      <p:nvGrpSpPr>
        <p:cNvPr id="1" name=""/>
        <p:cNvGrpSpPr/>
        <p:nvPr/>
      </p:nvGrpSpPr>
      <p:grpSpPr>
        <a:xfrm>
          <a:off x="0" y="0"/>
          <a:ext cx="0" cy="0"/>
          <a:chOff x="0" y="0"/>
          <a:chExt cx="0" cy="0"/>
        </a:xfrm>
      </p:grpSpPr>
      <p:sp>
        <p:nvSpPr>
          <p:cNvPr id="20" name="Текст заголовка"/>
          <p:cNvSpPr txBox="1">
            <a:spLocks noGrp="1"/>
          </p:cNvSpPr>
          <p:nvPr>
            <p:ph type="title"/>
          </p:nvPr>
        </p:nvSpPr>
        <p:spPr>
          <a:prstGeom prst="rect">
            <a:avLst/>
          </a:prstGeom>
        </p:spPr>
        <p:txBody>
          <a:bodyPr/>
          <a:lstStyle/>
          <a:p>
            <a:r>
              <a:t>Текст заголовка</a:t>
            </a:r>
          </a:p>
        </p:txBody>
      </p:sp>
      <p:sp>
        <p:nvSpPr>
          <p:cNvPr id="21"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раздела">
    <p:spTree>
      <p:nvGrpSpPr>
        <p:cNvPr id="1" name=""/>
        <p:cNvGrpSpPr/>
        <p:nvPr/>
      </p:nvGrpSpPr>
      <p:grpSpPr>
        <a:xfrm>
          <a:off x="0" y="0"/>
          <a:ext cx="0" cy="0"/>
          <a:chOff x="0" y="0"/>
          <a:chExt cx="0" cy="0"/>
        </a:xfrm>
      </p:grpSpPr>
      <p:sp>
        <p:nvSpPr>
          <p:cNvPr id="29" name="Текст заголовка"/>
          <p:cNvSpPr txBox="1">
            <a:spLocks noGrp="1"/>
          </p:cNvSpPr>
          <p:nvPr>
            <p:ph type="title"/>
          </p:nvPr>
        </p:nvSpPr>
        <p:spPr>
          <a:xfrm>
            <a:off x="831850" y="1709738"/>
            <a:ext cx="10515600" cy="2852737"/>
          </a:xfrm>
          <a:prstGeom prst="rect">
            <a:avLst/>
          </a:prstGeom>
        </p:spPr>
        <p:txBody>
          <a:bodyPr anchor="b"/>
          <a:lstStyle>
            <a:lvl1pPr>
              <a:defRPr sz="6000"/>
            </a:lvl1pPr>
          </a:lstStyle>
          <a:p>
            <a:r>
              <a:t>Текст заголовка</a:t>
            </a:r>
          </a:p>
        </p:txBody>
      </p:sp>
      <p:sp>
        <p:nvSpPr>
          <p:cNvPr id="30" name="Уровень текста 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Два объекта">
    <p:spTree>
      <p:nvGrpSpPr>
        <p:cNvPr id="1" name=""/>
        <p:cNvGrpSpPr/>
        <p:nvPr/>
      </p:nvGrpSpPr>
      <p:grpSpPr>
        <a:xfrm>
          <a:off x="0" y="0"/>
          <a:ext cx="0" cy="0"/>
          <a:chOff x="0" y="0"/>
          <a:chExt cx="0" cy="0"/>
        </a:xfrm>
      </p:grpSpPr>
      <p:sp>
        <p:nvSpPr>
          <p:cNvPr id="38" name="Текст заголовка"/>
          <p:cNvSpPr txBox="1">
            <a:spLocks noGrp="1"/>
          </p:cNvSpPr>
          <p:nvPr>
            <p:ph type="title"/>
          </p:nvPr>
        </p:nvSpPr>
        <p:spPr>
          <a:prstGeom prst="rect">
            <a:avLst/>
          </a:prstGeom>
        </p:spPr>
        <p:txBody>
          <a:bodyPr/>
          <a:lstStyle/>
          <a:p>
            <a:r>
              <a:t>Текст заголовка</a:t>
            </a:r>
          </a:p>
        </p:txBody>
      </p:sp>
      <p:sp>
        <p:nvSpPr>
          <p:cNvPr id="39" name="Уровень текста 1…"/>
          <p:cNvSpPr txBox="1">
            <a:spLocks noGrp="1"/>
          </p:cNvSpPr>
          <p:nvPr>
            <p:ph type="body" sz="half" idx="1"/>
          </p:nvPr>
        </p:nvSpPr>
        <p:spPr>
          <a:xfrm>
            <a:off x="838200" y="1825625"/>
            <a:ext cx="5181600" cy="4351338"/>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Сравнение">
    <p:spTree>
      <p:nvGrpSpPr>
        <p:cNvPr id="1" name=""/>
        <p:cNvGrpSpPr/>
        <p:nvPr/>
      </p:nvGrpSpPr>
      <p:grpSpPr>
        <a:xfrm>
          <a:off x="0" y="0"/>
          <a:ext cx="0" cy="0"/>
          <a:chOff x="0" y="0"/>
          <a:chExt cx="0" cy="0"/>
        </a:xfrm>
      </p:grpSpPr>
      <p:sp>
        <p:nvSpPr>
          <p:cNvPr id="47" name="Текст заголовка"/>
          <p:cNvSpPr txBox="1">
            <a:spLocks noGrp="1"/>
          </p:cNvSpPr>
          <p:nvPr>
            <p:ph type="title"/>
          </p:nvPr>
        </p:nvSpPr>
        <p:spPr>
          <a:xfrm>
            <a:off x="839787" y="365125"/>
            <a:ext cx="10515601" cy="1325563"/>
          </a:xfrm>
          <a:prstGeom prst="rect">
            <a:avLst/>
          </a:prstGeom>
        </p:spPr>
        <p:txBody>
          <a:bodyPr/>
          <a:lstStyle/>
          <a:p>
            <a:r>
              <a:t>Текст заголовка</a:t>
            </a:r>
          </a:p>
        </p:txBody>
      </p:sp>
      <p:sp>
        <p:nvSpPr>
          <p:cNvPr id="48" name="Уровень текста 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9"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Только заголовок">
    <p:spTree>
      <p:nvGrpSpPr>
        <p:cNvPr id="1" name=""/>
        <p:cNvGrpSpPr/>
        <p:nvPr/>
      </p:nvGrpSpPr>
      <p:grpSpPr>
        <a:xfrm>
          <a:off x="0" y="0"/>
          <a:ext cx="0" cy="0"/>
          <a:chOff x="0" y="0"/>
          <a:chExt cx="0" cy="0"/>
        </a:xfrm>
      </p:grpSpPr>
      <p:sp>
        <p:nvSpPr>
          <p:cNvPr id="57" name="Текст заголовка"/>
          <p:cNvSpPr txBox="1">
            <a:spLocks noGrp="1"/>
          </p:cNvSpPr>
          <p:nvPr>
            <p:ph type="title"/>
          </p:nvPr>
        </p:nvSpPr>
        <p:spPr>
          <a:prstGeom prst="rect">
            <a:avLst/>
          </a:prstGeom>
        </p:spPr>
        <p:txBody>
          <a:bodyPr/>
          <a:lstStyle/>
          <a:p>
            <a:r>
              <a:t>Текст заголовка</a:t>
            </a:r>
          </a:p>
        </p:txBody>
      </p:sp>
      <p:sp>
        <p:nvSpPr>
          <p:cNvPr id="5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Пустой слайд">
    <p:spTree>
      <p:nvGrpSpPr>
        <p:cNvPr id="1" name=""/>
        <p:cNvGrpSpPr/>
        <p:nvPr/>
      </p:nvGrpSpPr>
      <p:grpSpPr>
        <a:xfrm>
          <a:off x="0" y="0"/>
          <a:ext cx="0" cy="0"/>
          <a:chOff x="0" y="0"/>
          <a:chExt cx="0" cy="0"/>
        </a:xfrm>
      </p:grpSpPr>
      <p:sp>
        <p:nvSpPr>
          <p:cNvPr id="6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Объект с подписью">
    <p:spTree>
      <p:nvGrpSpPr>
        <p:cNvPr id="1" name=""/>
        <p:cNvGrpSpPr/>
        <p:nvPr/>
      </p:nvGrpSpPr>
      <p:grpSpPr>
        <a:xfrm>
          <a:off x="0" y="0"/>
          <a:ext cx="0" cy="0"/>
          <a:chOff x="0" y="0"/>
          <a:chExt cx="0" cy="0"/>
        </a:xfrm>
      </p:grpSpPr>
      <p:sp>
        <p:nvSpPr>
          <p:cNvPr id="72" name="Текст заголовка"/>
          <p:cNvSpPr txBox="1">
            <a:spLocks noGrp="1"/>
          </p:cNvSpPr>
          <p:nvPr>
            <p:ph type="title"/>
          </p:nvPr>
        </p:nvSpPr>
        <p:spPr>
          <a:xfrm>
            <a:off x="839787" y="457200"/>
            <a:ext cx="3932239" cy="1600200"/>
          </a:xfrm>
          <a:prstGeom prst="rect">
            <a:avLst/>
          </a:prstGeom>
        </p:spPr>
        <p:txBody>
          <a:bodyPr anchor="b"/>
          <a:lstStyle>
            <a:lvl1pPr>
              <a:defRPr sz="3200"/>
            </a:lvl1pPr>
          </a:lstStyle>
          <a:p>
            <a:r>
              <a:t>Текст заголовка</a:t>
            </a:r>
          </a:p>
        </p:txBody>
      </p:sp>
      <p:sp>
        <p:nvSpPr>
          <p:cNvPr id="73" name="Уровень текста 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74" name="Text Placeholder 3"/>
          <p:cNvSpPr>
            <a:spLocks noGrp="1"/>
          </p:cNvSpPr>
          <p:nvPr>
            <p:ph type="body" sz="quarter" idx="13"/>
          </p:nvPr>
        </p:nvSpPr>
        <p:spPr>
          <a:xfrm>
            <a:off x="839787" y="2057400"/>
            <a:ext cx="3932238" cy="3811588"/>
          </a:xfrm>
          <a:prstGeom prst="rect">
            <a:avLst/>
          </a:prstGeom>
        </p:spPr>
        <p:txBody>
          <a:bodyPr/>
          <a:lstStyle/>
          <a:p>
            <a:pPr marL="0" indent="0">
              <a:buSzTx/>
              <a:buFontTx/>
              <a:buNone/>
              <a:defRPr sz="1600"/>
            </a:pPr>
            <a:endParaRPr/>
          </a:p>
        </p:txBody>
      </p:sp>
      <p:sp>
        <p:nvSpPr>
          <p:cNvPr id="7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Рисунок с подписью">
    <p:spTree>
      <p:nvGrpSpPr>
        <p:cNvPr id="1" name=""/>
        <p:cNvGrpSpPr/>
        <p:nvPr/>
      </p:nvGrpSpPr>
      <p:grpSpPr>
        <a:xfrm>
          <a:off x="0" y="0"/>
          <a:ext cx="0" cy="0"/>
          <a:chOff x="0" y="0"/>
          <a:chExt cx="0" cy="0"/>
        </a:xfrm>
      </p:grpSpPr>
      <p:sp>
        <p:nvSpPr>
          <p:cNvPr id="82" name="Текст заголовка"/>
          <p:cNvSpPr txBox="1">
            <a:spLocks noGrp="1"/>
          </p:cNvSpPr>
          <p:nvPr>
            <p:ph type="title"/>
          </p:nvPr>
        </p:nvSpPr>
        <p:spPr>
          <a:xfrm>
            <a:off x="839787" y="457200"/>
            <a:ext cx="3932239" cy="1600200"/>
          </a:xfrm>
          <a:prstGeom prst="rect">
            <a:avLst/>
          </a:prstGeom>
        </p:spPr>
        <p:txBody>
          <a:bodyPr anchor="b"/>
          <a:lstStyle>
            <a:lvl1pPr>
              <a:defRPr sz="3200"/>
            </a:lvl1pPr>
          </a:lstStyle>
          <a:p>
            <a:r>
              <a:t>Текст заголовка</a:t>
            </a:r>
          </a:p>
        </p:txBody>
      </p:sp>
      <p:sp>
        <p:nvSpPr>
          <p:cNvPr id="83"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Уровень текста 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8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Текст заголовка</a:t>
            </a:r>
          </a:p>
        </p:txBody>
      </p:sp>
      <p:sp>
        <p:nvSpPr>
          <p:cNvPr id="3" name="Уровень текста 1…"/>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14.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mailto:a.sidorkin@nostroy.ru" TargetMode="External"/><Relationship Id="rId4" Type="http://schemas.openxmlformats.org/officeDocument/2006/relationships/hyperlink" Target="mailto:a.kokonov@nostroy.ru" TargetMode="External"/><Relationship Id="rId9"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Picture 21" descr="Picture 21"/>
          <p:cNvPicPr>
            <a:picLocks noChangeAspect="1"/>
          </p:cNvPicPr>
          <p:nvPr/>
        </p:nvPicPr>
        <p:blipFill>
          <a:blip r:embed="rId2"/>
          <a:stretch>
            <a:fillRect/>
          </a:stretch>
        </p:blipFill>
        <p:spPr>
          <a:xfrm>
            <a:off x="8614167" y="4954307"/>
            <a:ext cx="2924334" cy="1188451"/>
          </a:xfrm>
          <a:prstGeom prst="rect">
            <a:avLst/>
          </a:prstGeom>
          <a:ln w="12700">
            <a:miter lim="400000"/>
          </a:ln>
        </p:spPr>
      </p:pic>
      <p:pic>
        <p:nvPicPr>
          <p:cNvPr id="19" name="Рисунок 18">
            <a:extLst>
              <a:ext uri="{FF2B5EF4-FFF2-40B4-BE49-F238E27FC236}">
                <a16:creationId xmlns="" xmlns:a16="http://schemas.microsoft.com/office/drawing/2014/main" id="{488B6D79-C5C6-46E9-B7B9-1A08B7DE8D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592" y="748515"/>
            <a:ext cx="7589514" cy="4170572"/>
          </a:xfrm>
          <a:prstGeom prst="rect">
            <a:avLst/>
          </a:prstGeom>
        </p:spPr>
      </p:pic>
      <p:pic>
        <p:nvPicPr>
          <p:cNvPr id="103" name="Picture 8" descr="Picture 8"/>
          <p:cNvPicPr>
            <a:picLocks noChangeAspect="1"/>
          </p:cNvPicPr>
          <p:nvPr/>
        </p:nvPicPr>
        <p:blipFill>
          <a:blip r:embed="rId4"/>
          <a:stretch>
            <a:fillRect/>
          </a:stretch>
        </p:blipFill>
        <p:spPr>
          <a:xfrm>
            <a:off x="0" y="369462"/>
            <a:ext cx="11918833" cy="4567297"/>
          </a:xfrm>
          <a:prstGeom prst="rect">
            <a:avLst/>
          </a:prstGeom>
          <a:ln w="12700">
            <a:miter lim="400000"/>
          </a:ln>
        </p:spPr>
      </p:pic>
      <p:sp>
        <p:nvSpPr>
          <p:cNvPr id="101" name="TextBox 7"/>
          <p:cNvSpPr txBox="1"/>
          <p:nvPr/>
        </p:nvSpPr>
        <p:spPr>
          <a:xfrm>
            <a:off x="644534" y="5010926"/>
            <a:ext cx="5635600" cy="116955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1400" b="1">
                <a:solidFill>
                  <a:srgbClr val="4859A8"/>
                </a:solidFill>
                <a:latin typeface="Verdana"/>
                <a:ea typeface="Verdana"/>
                <a:cs typeface="Verdana"/>
                <a:sym typeface="Verdana"/>
              </a:defRPr>
            </a:pPr>
            <a:r>
              <a:rPr lang="ru-RU" dirty="0" smtClean="0"/>
              <a:t>Москвитин Максим Валерьевич</a:t>
            </a:r>
            <a:r>
              <a:rPr dirty="0" smtClean="0"/>
              <a:t>,</a:t>
            </a:r>
            <a:endParaRPr dirty="0"/>
          </a:p>
          <a:p>
            <a:r>
              <a:rPr lang="ru-RU" sz="1400" dirty="0">
                <a:solidFill>
                  <a:srgbClr val="4859A8"/>
                </a:solidFill>
                <a:latin typeface="Verdana"/>
                <a:ea typeface="Verdana"/>
              </a:rPr>
              <a:t>Вице-президент СРО Ассоциация строителей «Альянс строителей профессионалов</a:t>
            </a:r>
            <a:r>
              <a:rPr lang="ru-RU" sz="1400" dirty="0" smtClean="0">
                <a:solidFill>
                  <a:srgbClr val="4859A8"/>
                </a:solidFill>
                <a:latin typeface="Verdana"/>
                <a:ea typeface="Verdana"/>
              </a:rPr>
              <a:t>»,</a:t>
            </a:r>
          </a:p>
          <a:p>
            <a:r>
              <a:rPr lang="ru-RU" sz="1400" dirty="0" smtClean="0">
                <a:solidFill>
                  <a:srgbClr val="4859A8"/>
                </a:solidFill>
                <a:latin typeface="Verdana"/>
                <a:ea typeface="Verdana"/>
              </a:rPr>
              <a:t>член Научно-консультативной комиссии </a:t>
            </a:r>
            <a:r>
              <a:rPr lang="ru-RU" sz="1400" dirty="0">
                <a:solidFill>
                  <a:srgbClr val="4859A8"/>
                </a:solidFill>
                <a:latin typeface="Verdana"/>
                <a:ea typeface="Verdana"/>
              </a:rPr>
              <a:t>НОСТРОЙ</a:t>
            </a:r>
          </a:p>
          <a:p>
            <a:pPr>
              <a:defRPr sz="1400">
                <a:solidFill>
                  <a:srgbClr val="4859A8"/>
                </a:solidFill>
                <a:latin typeface="Verdana"/>
                <a:ea typeface="Verdana"/>
                <a:cs typeface="Verdana"/>
                <a:sym typeface="Verdana"/>
              </a:defRPr>
            </a:pPr>
            <a:r>
              <a:rPr lang="ru-RU" b="1" dirty="0"/>
              <a:t>17</a:t>
            </a:r>
            <a:r>
              <a:rPr b="1" dirty="0"/>
              <a:t> </a:t>
            </a:r>
            <a:r>
              <a:rPr lang="ru-RU" b="1" dirty="0"/>
              <a:t>февраля</a:t>
            </a:r>
            <a:r>
              <a:rPr b="1" dirty="0"/>
              <a:t> 20</a:t>
            </a:r>
            <a:r>
              <a:rPr lang="ru-RU" b="1" dirty="0"/>
              <a:t>21</a:t>
            </a:r>
            <a:r>
              <a:rPr b="1" dirty="0"/>
              <a:t> года</a:t>
            </a:r>
          </a:p>
        </p:txBody>
      </p:sp>
      <p:sp>
        <p:nvSpPr>
          <p:cNvPr id="104" name="TextBox 6"/>
          <p:cNvSpPr txBox="1"/>
          <p:nvPr/>
        </p:nvSpPr>
        <p:spPr>
          <a:xfrm>
            <a:off x="6479177" y="674348"/>
            <a:ext cx="5439655" cy="230832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r"/>
            <a:r>
              <a:rPr lang="ru-RU" b="1" dirty="0">
                <a:solidFill>
                  <a:srgbClr val="3E4E95"/>
                </a:solidFill>
                <a:latin typeface="Verdana"/>
                <a:ea typeface="Verdana"/>
              </a:rPr>
              <a:t>О судебной практике по обжалованию предписаний об устранении выявленных нарушений, выданных </a:t>
            </a:r>
            <a:r>
              <a:rPr lang="ru-RU" b="1" dirty="0" err="1">
                <a:solidFill>
                  <a:srgbClr val="3E4E95"/>
                </a:solidFill>
                <a:latin typeface="Verdana"/>
                <a:ea typeface="Verdana"/>
              </a:rPr>
              <a:t>Ростехнадзором</a:t>
            </a:r>
            <a:r>
              <a:rPr lang="ru-RU" b="1" dirty="0">
                <a:solidFill>
                  <a:srgbClr val="3E4E95"/>
                </a:solidFill>
                <a:latin typeface="Verdana"/>
                <a:ea typeface="Verdana"/>
              </a:rPr>
              <a:t> по результатам проверок </a:t>
            </a:r>
            <a:r>
              <a:rPr lang="ru-RU" b="1" dirty="0" smtClean="0">
                <a:solidFill>
                  <a:srgbClr val="3E4E95"/>
                </a:solidFill>
                <a:latin typeface="Verdana"/>
                <a:ea typeface="Verdana"/>
              </a:rPr>
              <a:t>СРО на </a:t>
            </a:r>
            <a:r>
              <a:rPr lang="ru-RU" b="1" dirty="0">
                <a:solidFill>
                  <a:srgbClr val="3E4E95"/>
                </a:solidFill>
                <a:latin typeface="Verdana"/>
                <a:ea typeface="Verdana"/>
              </a:rPr>
              <a:t>предмет соблюдения обязательных требований к СРО и их деятельности (в части порядка формирования </a:t>
            </a:r>
            <a:r>
              <a:rPr lang="ru-RU" b="1" dirty="0" smtClean="0">
                <a:solidFill>
                  <a:srgbClr val="3E4E95"/>
                </a:solidFill>
                <a:latin typeface="Verdana"/>
                <a:ea typeface="Verdana"/>
              </a:rPr>
              <a:t>КФ)</a:t>
            </a:r>
            <a:endParaRPr lang="ru-RU" b="1" dirty="0">
              <a:solidFill>
                <a:srgbClr val="3E4E95"/>
              </a:solidFill>
              <a:latin typeface="Verdana"/>
              <a:ea typeface="Verdana"/>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6" name="Picture 5" descr="Picture 5"/>
          <p:cNvPicPr>
            <a:picLocks noChangeAspect="1"/>
          </p:cNvPicPr>
          <p:nvPr/>
        </p:nvPicPr>
        <p:blipFill>
          <a:blip r:embed="rId2"/>
          <a:srcRect t="28148"/>
          <a:stretch>
            <a:fillRect/>
          </a:stretch>
        </p:blipFill>
        <p:spPr>
          <a:xfrm>
            <a:off x="1316776" y="0"/>
            <a:ext cx="9708382" cy="4927523"/>
          </a:xfrm>
          <a:prstGeom prst="rect">
            <a:avLst/>
          </a:prstGeom>
          <a:ln w="12700">
            <a:miter lim="400000"/>
          </a:ln>
        </p:spPr>
      </p:pic>
      <p:pic>
        <p:nvPicPr>
          <p:cNvPr id="357" name="Picture 12" descr="Picture 12"/>
          <p:cNvPicPr>
            <a:picLocks noChangeAspect="1"/>
          </p:cNvPicPr>
          <p:nvPr/>
        </p:nvPicPr>
        <p:blipFill>
          <a:blip r:embed="rId3"/>
          <a:stretch>
            <a:fillRect/>
          </a:stretch>
        </p:blipFill>
        <p:spPr>
          <a:xfrm>
            <a:off x="8575047" y="4918447"/>
            <a:ext cx="2924334" cy="1188451"/>
          </a:xfrm>
          <a:prstGeom prst="rect">
            <a:avLst/>
          </a:prstGeom>
          <a:ln w="12700">
            <a:miter lim="400000"/>
          </a:ln>
        </p:spPr>
      </p:pic>
      <p:sp>
        <p:nvSpPr>
          <p:cNvPr id="358" name="TextBox 9"/>
          <p:cNvSpPr txBox="1"/>
          <p:nvPr/>
        </p:nvSpPr>
        <p:spPr>
          <a:xfrm>
            <a:off x="1088572" y="974136"/>
            <a:ext cx="10410810" cy="261610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just">
              <a:defRPr sz="2400" b="1">
                <a:solidFill>
                  <a:srgbClr val="3E4E95"/>
                </a:solidFill>
                <a:latin typeface="Verdana"/>
                <a:ea typeface="Verdana"/>
                <a:cs typeface="Verdana"/>
                <a:sym typeface="Verdana"/>
              </a:defRPr>
            </a:pPr>
            <a:r>
              <a:rPr lang="ru-RU" sz="2000" dirty="0" smtClean="0"/>
              <a:t>Подготовлено по материалам документов НКК:</a:t>
            </a:r>
          </a:p>
          <a:p>
            <a:pPr algn="just">
              <a:defRPr sz="2400" b="1">
                <a:solidFill>
                  <a:srgbClr val="3E4E95"/>
                </a:solidFill>
                <a:latin typeface="Verdana"/>
                <a:ea typeface="Verdana"/>
                <a:cs typeface="Verdana"/>
                <a:sym typeface="Verdana"/>
              </a:defRPr>
            </a:pPr>
            <a:endParaRPr lang="ru-RU" sz="2000" dirty="0" smtClean="0"/>
          </a:p>
          <a:p>
            <a:pPr algn="just">
              <a:defRPr sz="2400" b="1">
                <a:solidFill>
                  <a:srgbClr val="3E4E95"/>
                </a:solidFill>
                <a:latin typeface="Verdana"/>
                <a:ea typeface="Verdana"/>
                <a:cs typeface="Verdana"/>
                <a:sym typeface="Verdana"/>
              </a:defRPr>
            </a:pPr>
            <a:r>
              <a:rPr lang="ru-RU" sz="1600" dirty="0"/>
              <a:t>Справка по итогу обобщения материалов судебной практики по обжалованию предписаний об устранении выявленных нарушений, выданных </a:t>
            </a:r>
            <a:r>
              <a:rPr lang="ru-RU" sz="1600" dirty="0" err="1"/>
              <a:t>Ростехнадзором</a:t>
            </a:r>
            <a:r>
              <a:rPr lang="ru-RU" sz="1600" dirty="0"/>
              <a:t> по результатам проверок СРО на предмет соблюдения обязательных требований к СРО и их деятельности, установленных законодательством России (в части порядка формирования </a:t>
            </a:r>
            <a:r>
              <a:rPr lang="ru-RU" sz="1600" dirty="0" smtClean="0"/>
              <a:t>КФ</a:t>
            </a:r>
            <a:r>
              <a:rPr lang="ru-RU" sz="1600" dirty="0"/>
              <a:t>) (протокол от 13.11.2020 № 2).</a:t>
            </a:r>
            <a:endParaRPr lang="ru-RU" sz="1600" dirty="0" smtClean="0"/>
          </a:p>
          <a:p>
            <a:pPr algn="just">
              <a:defRPr sz="2400" b="1">
                <a:solidFill>
                  <a:srgbClr val="3E4E95"/>
                </a:solidFill>
                <a:latin typeface="Verdana"/>
                <a:ea typeface="Verdana"/>
                <a:cs typeface="Verdana"/>
                <a:sym typeface="Verdana"/>
              </a:defRPr>
            </a:pPr>
            <a:r>
              <a:rPr lang="en-US" sz="1600" u="sng" dirty="0" smtClean="0">
                <a:solidFill>
                  <a:srgbClr val="0563C1"/>
                </a:solidFill>
                <a:uFill>
                  <a:solidFill>
                    <a:srgbClr val="0563C1"/>
                  </a:solidFill>
                </a:uFill>
                <a:latin typeface="Verdana"/>
                <a:ea typeface="Verdana"/>
                <a:cs typeface="Verdana"/>
              </a:rPr>
              <a:t>https://nostroy.ru/nostroy/nk-komissiya/documents</a:t>
            </a:r>
            <a:r>
              <a:rPr lang="en-US" sz="2000" u="sng" dirty="0" smtClean="0">
                <a:solidFill>
                  <a:srgbClr val="0563C1"/>
                </a:solidFill>
                <a:uFill>
                  <a:solidFill>
                    <a:srgbClr val="0563C1"/>
                  </a:solidFill>
                </a:uFill>
                <a:latin typeface="Verdana"/>
                <a:ea typeface="Verdana"/>
                <a:cs typeface="Verdana"/>
              </a:rPr>
              <a:t>/</a:t>
            </a:r>
            <a:endParaRPr lang="ru-RU" dirty="0" smtClean="0"/>
          </a:p>
          <a:p>
            <a:pPr algn="just">
              <a:defRPr sz="2400" b="1">
                <a:solidFill>
                  <a:srgbClr val="3E4E95"/>
                </a:solidFill>
                <a:latin typeface="Verdana"/>
                <a:ea typeface="Verdana"/>
                <a:cs typeface="Verdana"/>
                <a:sym typeface="Verdana"/>
              </a:defRPr>
            </a:pPr>
            <a:endParaRPr dirty="0"/>
          </a:p>
        </p:txBody>
      </p:sp>
    </p:spTree>
    <p:extLst>
      <p:ext uri="{BB962C8B-B14F-4D97-AF65-F5344CB8AC3E}">
        <p14:creationId xmlns:p14="http://schemas.microsoft.com/office/powerpoint/2010/main" val="383367111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1" descr="Picture 41">
            <a:extLst>
              <a:ext uri="{FF2B5EF4-FFF2-40B4-BE49-F238E27FC236}">
                <a16:creationId xmlns="" xmlns:a16="http://schemas.microsoft.com/office/drawing/2014/main" id="{39C64C8C-2D83-43BB-A8FA-4513DD3EF9D6}"/>
              </a:ext>
            </a:extLst>
          </p:cNvPr>
          <p:cNvPicPr>
            <a:picLocks noChangeAspect="1"/>
          </p:cNvPicPr>
          <p:nvPr/>
        </p:nvPicPr>
        <p:blipFill>
          <a:blip r:embed="rId2"/>
          <a:srcRect l="14016" t="95562" r="39388"/>
          <a:stretch>
            <a:fillRect/>
          </a:stretch>
        </p:blipFill>
        <p:spPr>
          <a:xfrm>
            <a:off x="695325" y="439903"/>
            <a:ext cx="11496676" cy="431095"/>
          </a:xfrm>
          <a:prstGeom prst="rect">
            <a:avLst/>
          </a:prstGeom>
          <a:ln w="12700">
            <a:miter lim="400000"/>
          </a:ln>
        </p:spPr>
      </p:pic>
      <p:pic>
        <p:nvPicPr>
          <p:cNvPr id="347" name="Picture 10" descr="Picture 10"/>
          <p:cNvPicPr>
            <a:picLocks noChangeAspect="1"/>
          </p:cNvPicPr>
          <p:nvPr/>
        </p:nvPicPr>
        <p:blipFill>
          <a:blip r:embed="rId2"/>
          <a:srcRect l="12125" t="45392" r="42567"/>
          <a:stretch>
            <a:fillRect/>
          </a:stretch>
        </p:blipFill>
        <p:spPr>
          <a:xfrm>
            <a:off x="0" y="-21651"/>
            <a:ext cx="12192000" cy="5630956"/>
          </a:xfrm>
          <a:prstGeom prst="rect">
            <a:avLst/>
          </a:prstGeom>
          <a:ln w="12700">
            <a:miter lim="400000"/>
          </a:ln>
        </p:spPr>
      </p:pic>
      <p:sp>
        <p:nvSpPr>
          <p:cNvPr id="348" name="TextBox 30"/>
          <p:cNvSpPr txBox="1"/>
          <p:nvPr/>
        </p:nvSpPr>
        <p:spPr>
          <a:xfrm>
            <a:off x="644793" y="438705"/>
            <a:ext cx="11244451" cy="504753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1400" b="1">
                <a:solidFill>
                  <a:srgbClr val="485AA6"/>
                </a:solidFill>
                <a:latin typeface="Verdana"/>
                <a:ea typeface="Verdana"/>
                <a:cs typeface="Verdana"/>
                <a:sym typeface="Verdana"/>
              </a:defRPr>
            </a:pPr>
            <a:r>
              <a:rPr lang="ru-RU" sz="2000" b="1" dirty="0" smtClean="0">
                <a:sym typeface="Verdana"/>
              </a:rPr>
              <a:t>Общий вывод по результатам обобщения</a:t>
            </a:r>
            <a:endParaRPr dirty="0"/>
          </a:p>
          <a:p>
            <a:endParaRPr lang="ru-RU" sz="1400" dirty="0">
              <a:latin typeface="Verdana"/>
              <a:ea typeface="Verdana"/>
            </a:endParaRPr>
          </a:p>
          <a:p>
            <a:endParaRPr lang="ru-RU" sz="1600" dirty="0" smtClean="0">
              <a:latin typeface="Verdana"/>
              <a:ea typeface="Verdana"/>
            </a:endParaRPr>
          </a:p>
          <a:p>
            <a:r>
              <a:rPr lang="ru-RU" sz="1600" dirty="0" smtClean="0">
                <a:latin typeface="Verdana"/>
                <a:ea typeface="Verdana"/>
              </a:rPr>
              <a:t>Период </a:t>
            </a:r>
            <a:r>
              <a:rPr lang="ru-RU" sz="1600" dirty="0">
                <a:latin typeface="Verdana"/>
                <a:ea typeface="Verdana"/>
              </a:rPr>
              <a:t>обобщения: 24.10.2017 – 25.08.2020</a:t>
            </a:r>
            <a:r>
              <a:rPr lang="ru-RU" sz="1600" b="1" dirty="0" smtClean="0">
                <a:latin typeface="Verdana"/>
                <a:ea typeface="Verdana"/>
              </a:rPr>
              <a:t>.</a:t>
            </a:r>
          </a:p>
          <a:p>
            <a:r>
              <a:rPr lang="ru-RU" sz="1600" b="1" dirty="0">
                <a:latin typeface="Verdana"/>
                <a:ea typeface="Verdana"/>
              </a:rPr>
              <a:t>	</a:t>
            </a:r>
            <a:endParaRPr lang="ru-RU" sz="1600" b="1" dirty="0" smtClean="0">
              <a:latin typeface="Verdana"/>
              <a:ea typeface="Verdana"/>
            </a:endParaRPr>
          </a:p>
          <a:p>
            <a:r>
              <a:rPr lang="ru-RU" sz="1600" dirty="0" smtClean="0">
                <a:latin typeface="Verdana"/>
                <a:ea typeface="Verdana"/>
              </a:rPr>
              <a:t>В </a:t>
            </a:r>
            <a:r>
              <a:rPr lang="ru-RU" sz="1600" dirty="0">
                <a:latin typeface="Verdana"/>
                <a:ea typeface="Verdana"/>
              </a:rPr>
              <a:t>Обзоре рассмотрено 19 дел об обжаловании предписаний </a:t>
            </a:r>
            <a:r>
              <a:rPr lang="ru-RU" sz="1600" dirty="0" err="1">
                <a:latin typeface="Verdana"/>
                <a:ea typeface="Verdana"/>
              </a:rPr>
              <a:t>Ростехнадзора</a:t>
            </a:r>
            <a:r>
              <a:rPr lang="ru-RU" sz="1600" dirty="0">
                <a:latin typeface="Verdana"/>
                <a:ea typeface="Verdana"/>
              </a:rPr>
              <a:t> в части порядка формирования (восстановления) КФ СРО (всего 54 решений Арбитражного суда, в том числе 7 Определений Верховного Суда РФ).</a:t>
            </a:r>
            <a:endParaRPr lang="ru-RU" sz="1600" dirty="0" smtClean="0">
              <a:latin typeface="Verdana"/>
              <a:ea typeface="Verdana"/>
            </a:endParaRPr>
          </a:p>
          <a:p>
            <a:endParaRPr lang="ru-RU" sz="1600" dirty="0">
              <a:latin typeface="Verdana"/>
              <a:ea typeface="Verdana"/>
            </a:endParaRPr>
          </a:p>
          <a:p>
            <a:r>
              <a:rPr lang="ru-RU" sz="1600" dirty="0" smtClean="0">
                <a:latin typeface="Verdana"/>
                <a:ea typeface="Verdana"/>
              </a:rPr>
              <a:t>Выводы </a:t>
            </a:r>
            <a:r>
              <a:rPr lang="ru-RU" sz="1600" dirty="0">
                <a:latin typeface="Verdana"/>
                <a:ea typeface="Verdana"/>
              </a:rPr>
              <a:t>из </a:t>
            </a:r>
            <a:r>
              <a:rPr lang="ru-RU" sz="1600" dirty="0" smtClean="0">
                <a:latin typeface="Verdana"/>
                <a:ea typeface="Verdana"/>
              </a:rPr>
              <a:t>обзора практики </a:t>
            </a:r>
            <a:r>
              <a:rPr lang="ru-RU" sz="1600" dirty="0">
                <a:latin typeface="Verdana"/>
                <a:ea typeface="Verdana"/>
              </a:rPr>
              <a:t>можно сгруппировать в три большие темы, которые закрывают собой основную </a:t>
            </a:r>
            <a:r>
              <a:rPr lang="ru-RU" sz="1600" dirty="0" smtClean="0">
                <a:latin typeface="Verdana"/>
                <a:ea typeface="Verdana"/>
              </a:rPr>
              <a:t>проблематику:</a:t>
            </a:r>
          </a:p>
          <a:p>
            <a:endParaRPr lang="ru-RU" sz="1600" dirty="0">
              <a:latin typeface="Verdana"/>
              <a:ea typeface="Verdana"/>
            </a:endParaRPr>
          </a:p>
          <a:p>
            <a:pPr marL="285750" indent="-285750">
              <a:buFont typeface="Arial" panose="020B0604020202020204" pitchFamily="34" charset="0"/>
              <a:buChar char="•"/>
            </a:pPr>
            <a:r>
              <a:rPr lang="ru-RU" sz="1600" dirty="0">
                <a:latin typeface="Verdana"/>
                <a:ea typeface="Verdana"/>
              </a:rPr>
              <a:t>	общий процедурный вывод касательно исполнимости предписания в целом и возможности оспаривания предписания в связи с его неопределенностью и неисполнимостью</a:t>
            </a:r>
            <a:r>
              <a:rPr lang="ru-RU" sz="1600" dirty="0" smtClean="0">
                <a:latin typeface="Verdana"/>
                <a:ea typeface="Verdana"/>
              </a:rPr>
              <a:t>;</a:t>
            </a:r>
          </a:p>
          <a:p>
            <a:endParaRPr lang="ru-RU" sz="1600" dirty="0">
              <a:latin typeface="Verdana"/>
              <a:ea typeface="Verdana"/>
            </a:endParaRPr>
          </a:p>
          <a:p>
            <a:pPr marL="285750" indent="-285750">
              <a:buFont typeface="Arial" panose="020B0604020202020204" pitchFamily="34" charset="0"/>
              <a:buChar char="•"/>
            </a:pPr>
            <a:r>
              <a:rPr lang="ru-RU" sz="1600" dirty="0">
                <a:latin typeface="Verdana"/>
                <a:ea typeface="Verdana"/>
              </a:rPr>
              <a:t>	первый специальный вывод о невозможности истребования денежных средств в обход конкурсных процедур ликвидируемых банков – держателей компенсационных фондов</a:t>
            </a:r>
            <a:r>
              <a:rPr lang="ru-RU" sz="1600" dirty="0" smtClean="0">
                <a:latin typeface="Verdana"/>
                <a:ea typeface="Verdana"/>
              </a:rPr>
              <a:t>;</a:t>
            </a:r>
          </a:p>
          <a:p>
            <a:endParaRPr lang="ru-RU" sz="1600" dirty="0">
              <a:latin typeface="Verdana"/>
              <a:ea typeface="Verdana"/>
            </a:endParaRPr>
          </a:p>
          <a:p>
            <a:pPr marL="285750" indent="-285750">
              <a:buFont typeface="Arial" panose="020B0604020202020204" pitchFamily="34" charset="0"/>
              <a:buChar char="•"/>
            </a:pPr>
            <a:r>
              <a:rPr lang="ru-RU" sz="1600" dirty="0">
                <a:latin typeface="Verdana"/>
                <a:ea typeface="Verdana"/>
              </a:rPr>
              <a:t>	второй специальный вывод о порядке расчета минимального размера компенсационного фонда исходя из фактического количества членов саморегулируемой организации.</a:t>
            </a:r>
          </a:p>
        </p:txBody>
      </p:sp>
      <p:sp>
        <p:nvSpPr>
          <p:cNvPr id="349" name="Slide Number Placeholder 4"/>
          <p:cNvSpPr txBox="1">
            <a:spLocks noGrp="1"/>
          </p:cNvSpPr>
          <p:nvPr>
            <p:ph type="sldNum" sz="quarter" idx="2"/>
          </p:nvPr>
        </p:nvSpPr>
        <p:spPr>
          <a:xfrm>
            <a:off x="595224" y="6366787"/>
            <a:ext cx="266662" cy="231141"/>
          </a:xfrm>
          <a:prstGeom prst="rect">
            <a:avLst/>
          </a:prstGeom>
          <a:extLst>
            <a:ext uri="{C572A759-6A51-4108-AA02-DFA0A04FC94B}">
              <ma14:wrappingTextBoxFlag xmlns="" xmlns:ma14="http://schemas.microsoft.com/office/mac/drawingml/2011/main" val="1"/>
            </a:ext>
          </a:extLst>
        </p:spPr>
        <p:txBody>
          <a:bodyPr/>
          <a:lstStyle>
            <a:lvl1pPr algn="l">
              <a:defRPr sz="900" b="1">
                <a:solidFill>
                  <a:srgbClr val="4859A8"/>
                </a:solidFill>
                <a:latin typeface="Verdana"/>
                <a:ea typeface="Verdana"/>
                <a:cs typeface="Verdana"/>
                <a:sym typeface="Verdana"/>
              </a:defRPr>
            </a:lvl1pPr>
          </a:lstStyle>
          <a:p>
            <a:fld id="{86CB4B4D-7CA3-9044-876B-883B54F8677D}" type="slidenum">
              <a:t>3</a:t>
            </a:fld>
            <a:endParaRPr/>
          </a:p>
        </p:txBody>
      </p:sp>
      <p:grpSp>
        <p:nvGrpSpPr>
          <p:cNvPr id="354" name="Group 14"/>
          <p:cNvGrpSpPr/>
          <p:nvPr/>
        </p:nvGrpSpPr>
        <p:grpSpPr>
          <a:xfrm>
            <a:off x="926380" y="6016930"/>
            <a:ext cx="10962864" cy="693467"/>
            <a:chOff x="0" y="0"/>
            <a:chExt cx="10962863" cy="693465"/>
          </a:xfrm>
        </p:grpSpPr>
        <p:pic>
          <p:nvPicPr>
            <p:cNvPr id="350" name="Picture 15" descr="Picture 15"/>
            <p:cNvPicPr>
              <a:picLocks noChangeAspect="1"/>
            </p:cNvPicPr>
            <p:nvPr/>
          </p:nvPicPr>
          <p:blipFill>
            <a:blip r:embed="rId3"/>
            <a:srcRect t="66112"/>
            <a:stretch>
              <a:fillRect/>
            </a:stretch>
          </p:blipFill>
          <p:spPr>
            <a:xfrm>
              <a:off x="0" y="343441"/>
              <a:ext cx="5110709" cy="201584"/>
            </a:xfrm>
            <a:prstGeom prst="rect">
              <a:avLst/>
            </a:prstGeom>
            <a:ln w="12700" cap="flat">
              <a:noFill/>
              <a:miter lim="400000"/>
            </a:ln>
            <a:effectLst/>
          </p:spPr>
        </p:pic>
        <p:grpSp>
          <p:nvGrpSpPr>
            <p:cNvPr id="353" name="Group 16"/>
            <p:cNvGrpSpPr/>
            <p:nvPr/>
          </p:nvGrpSpPr>
          <p:grpSpPr>
            <a:xfrm>
              <a:off x="1824257" y="0"/>
              <a:ext cx="9138606" cy="693465"/>
              <a:chOff x="-687978" y="0"/>
              <a:chExt cx="9138604" cy="693465"/>
            </a:xfrm>
          </p:grpSpPr>
          <p:sp>
            <p:nvSpPr>
              <p:cNvPr id="351" name="TextBox 17"/>
              <p:cNvSpPr txBox="1"/>
              <p:nvPr/>
            </p:nvSpPr>
            <p:spPr>
              <a:xfrm>
                <a:off x="-687978" y="47138"/>
                <a:ext cx="7690936" cy="6463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r"/>
                <a:r>
                  <a:rPr lang="ru-RU" sz="1200" dirty="0">
                    <a:solidFill>
                      <a:srgbClr val="3E4E95"/>
                    </a:solidFill>
                    <a:latin typeface="Verdana"/>
                    <a:ea typeface="Verdana"/>
                  </a:rPr>
                  <a:t>О судебной практике по обжалованию предписаний об устранении выявленных нарушений, выданных </a:t>
                </a:r>
                <a:r>
                  <a:rPr lang="ru-RU" sz="1200" dirty="0" err="1">
                    <a:solidFill>
                      <a:srgbClr val="3E4E95"/>
                    </a:solidFill>
                    <a:latin typeface="Verdana"/>
                    <a:ea typeface="Verdana"/>
                  </a:rPr>
                  <a:t>Ростехнадзором</a:t>
                </a:r>
                <a:r>
                  <a:rPr lang="ru-RU" sz="1200" dirty="0">
                    <a:solidFill>
                      <a:srgbClr val="3E4E95"/>
                    </a:solidFill>
                    <a:latin typeface="Verdana"/>
                    <a:ea typeface="Verdana"/>
                  </a:rPr>
                  <a:t> по результатам проверок СРО на предмет соблюдения обязательных требований к СРО и их деятельности (в части порядка формирования КФ)</a:t>
                </a:r>
              </a:p>
            </p:txBody>
          </p:sp>
          <p:pic>
            <p:nvPicPr>
              <p:cNvPr id="352" name="Picture 19" descr="Picture 19"/>
              <p:cNvPicPr>
                <a:picLocks noChangeAspect="1"/>
              </p:cNvPicPr>
              <p:nvPr/>
            </p:nvPicPr>
            <p:blipFill>
              <a:blip r:embed="rId4"/>
              <a:stretch>
                <a:fillRect/>
              </a:stretch>
            </p:blipFill>
            <p:spPr>
              <a:xfrm>
                <a:off x="7245866" y="0"/>
                <a:ext cx="1204760" cy="538341"/>
              </a:xfrm>
              <a:prstGeom prst="rect">
                <a:avLst/>
              </a:prstGeom>
              <a:ln w="12700" cap="flat">
                <a:noFill/>
                <a:miter lim="400000"/>
              </a:ln>
              <a:effectLst/>
            </p:spPr>
          </p:pic>
        </p:grp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1" descr="Picture 41">
            <a:extLst>
              <a:ext uri="{FF2B5EF4-FFF2-40B4-BE49-F238E27FC236}">
                <a16:creationId xmlns="" xmlns:a16="http://schemas.microsoft.com/office/drawing/2014/main" id="{E52F0DA6-00AD-4DDB-AC0A-4AF6BF9A754F}"/>
              </a:ext>
            </a:extLst>
          </p:cNvPr>
          <p:cNvPicPr>
            <a:picLocks noChangeAspect="1"/>
          </p:cNvPicPr>
          <p:nvPr/>
        </p:nvPicPr>
        <p:blipFill>
          <a:blip r:embed="rId2"/>
          <a:srcRect l="14016" t="95562" r="39388"/>
          <a:stretch>
            <a:fillRect/>
          </a:stretch>
        </p:blipFill>
        <p:spPr>
          <a:xfrm>
            <a:off x="695325" y="439903"/>
            <a:ext cx="11496676" cy="431095"/>
          </a:xfrm>
          <a:prstGeom prst="rect">
            <a:avLst/>
          </a:prstGeom>
          <a:ln w="12700">
            <a:miter lim="400000"/>
          </a:ln>
        </p:spPr>
      </p:pic>
      <p:pic>
        <p:nvPicPr>
          <p:cNvPr id="347" name="Picture 10" descr="Picture 10"/>
          <p:cNvPicPr>
            <a:picLocks noChangeAspect="1"/>
          </p:cNvPicPr>
          <p:nvPr/>
        </p:nvPicPr>
        <p:blipFill>
          <a:blip r:embed="rId2"/>
          <a:srcRect l="12125" t="45392" r="42567"/>
          <a:stretch>
            <a:fillRect/>
          </a:stretch>
        </p:blipFill>
        <p:spPr>
          <a:xfrm>
            <a:off x="0" y="0"/>
            <a:ext cx="12192000" cy="5630956"/>
          </a:xfrm>
          <a:prstGeom prst="rect">
            <a:avLst/>
          </a:prstGeom>
          <a:ln w="12700">
            <a:miter lim="400000"/>
          </a:ln>
        </p:spPr>
      </p:pic>
      <p:sp>
        <p:nvSpPr>
          <p:cNvPr id="348" name="TextBox 30"/>
          <p:cNvSpPr txBox="1"/>
          <p:nvPr/>
        </p:nvSpPr>
        <p:spPr>
          <a:xfrm>
            <a:off x="644793" y="469065"/>
            <a:ext cx="11024693" cy="523220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defRPr sz="1400" b="1">
                <a:solidFill>
                  <a:srgbClr val="485AA6"/>
                </a:solidFill>
                <a:latin typeface="Verdana"/>
                <a:ea typeface="Verdana"/>
                <a:cs typeface="Verdana"/>
                <a:sym typeface="Verdana"/>
              </a:defRPr>
            </a:pPr>
            <a:endParaRPr lang="ru-RU" sz="1400" b="1" dirty="0">
              <a:sym typeface="Verdana"/>
            </a:endParaRPr>
          </a:p>
          <a:p>
            <a:pPr algn="just"/>
            <a:endParaRPr lang="ru-RU" sz="1600" dirty="0">
              <a:latin typeface="Verdana" panose="020B0604030504040204" pitchFamily="34" charset="0"/>
              <a:ea typeface="Verdana" panose="020B0604030504040204" pitchFamily="34" charset="0"/>
            </a:endParaRPr>
          </a:p>
          <a:p>
            <a:pPr algn="just"/>
            <a:r>
              <a:rPr lang="ru-RU" sz="1600" dirty="0" smtClean="0">
                <a:latin typeface="Verdana" panose="020B0604030504040204" pitchFamily="34" charset="0"/>
                <a:ea typeface="Verdana" panose="020B0604030504040204" pitchFamily="34" charset="0"/>
              </a:rPr>
              <a:t>	</a:t>
            </a:r>
          </a:p>
          <a:p>
            <a:pPr algn="just"/>
            <a:endParaRPr lang="ru-RU" sz="1600" dirty="0">
              <a:latin typeface="Verdana" panose="020B0604030504040204" pitchFamily="34" charset="0"/>
              <a:ea typeface="Verdana" panose="020B0604030504040204" pitchFamily="34" charset="0"/>
            </a:endParaRPr>
          </a:p>
          <a:p>
            <a:pPr algn="just"/>
            <a:r>
              <a:rPr lang="ru-RU" sz="1600" dirty="0" smtClean="0">
                <a:latin typeface="Verdana" panose="020B0604030504040204" pitchFamily="34" charset="0"/>
                <a:ea typeface="Verdana" panose="020B0604030504040204" pitchFamily="34" charset="0"/>
              </a:rPr>
              <a:t>В решениях </a:t>
            </a:r>
            <a:r>
              <a:rPr lang="ru-RU" sz="1600" dirty="0">
                <a:latin typeface="Verdana" panose="020B0604030504040204" pitchFamily="34" charset="0"/>
                <a:ea typeface="Verdana" panose="020B0604030504040204" pitchFamily="34" charset="0"/>
              </a:rPr>
              <a:t>присутствует общая аргументация, касающаяся </a:t>
            </a:r>
            <a:r>
              <a:rPr lang="ru-RU" sz="1600" dirty="0" smtClean="0">
                <a:latin typeface="Verdana" panose="020B0604030504040204" pitchFamily="34" charset="0"/>
                <a:ea typeface="Verdana" panose="020B0604030504040204" pitchFamily="34" charset="0"/>
              </a:rPr>
              <a:t>процедурных </a:t>
            </a:r>
            <a:r>
              <a:rPr lang="ru-RU" sz="1600" dirty="0">
                <a:latin typeface="Verdana" panose="020B0604030504040204" pitchFamily="34" charset="0"/>
                <a:ea typeface="Verdana" panose="020B0604030504040204" pitchFamily="34" charset="0"/>
              </a:rPr>
              <a:t>вопросов признания недействительными ненормативных правовых актов, решений и действий (бездействия) </a:t>
            </a:r>
            <a:r>
              <a:rPr lang="ru-RU" sz="1600" dirty="0" smtClean="0">
                <a:latin typeface="Verdana" panose="020B0604030504040204" pitchFamily="34" charset="0"/>
                <a:ea typeface="Verdana" panose="020B0604030504040204" pitchFamily="34" charset="0"/>
              </a:rPr>
              <a:t>публичных органов, </a:t>
            </a:r>
            <a:r>
              <a:rPr lang="ru-RU" sz="1600" dirty="0">
                <a:latin typeface="Verdana" panose="020B0604030504040204" pitchFamily="34" charset="0"/>
                <a:ea typeface="Verdana" panose="020B0604030504040204" pitchFamily="34" charset="0"/>
              </a:rPr>
              <a:t>которые незаконно возлагают </a:t>
            </a:r>
            <a:r>
              <a:rPr lang="ru-RU" sz="1600" dirty="0" smtClean="0">
                <a:latin typeface="Verdana" panose="020B0604030504040204" pitchFamily="34" charset="0"/>
                <a:ea typeface="Verdana" panose="020B0604030504040204" pitchFamily="34" charset="0"/>
              </a:rPr>
              <a:t>какие-либо </a:t>
            </a:r>
            <a:r>
              <a:rPr lang="ru-RU" sz="1600" dirty="0">
                <a:latin typeface="Verdana" panose="020B0604030504040204" pitchFamily="34" charset="0"/>
                <a:ea typeface="Verdana" panose="020B0604030504040204" pitchFamily="34" charset="0"/>
              </a:rPr>
              <a:t>обязанности, создают иные препятствия для осуществления </a:t>
            </a:r>
            <a:r>
              <a:rPr lang="ru-RU" sz="1600" dirty="0" smtClean="0">
                <a:latin typeface="Verdana" panose="020B0604030504040204" pitchFamily="34" charset="0"/>
                <a:ea typeface="Verdana" panose="020B0604030504040204" pitchFamily="34" charset="0"/>
              </a:rPr>
              <a:t>деятельности.</a:t>
            </a:r>
          </a:p>
          <a:p>
            <a:pPr algn="just"/>
            <a:endParaRPr lang="ru-RU" sz="1600" dirty="0">
              <a:latin typeface="Verdana" panose="020B0604030504040204" pitchFamily="34" charset="0"/>
              <a:ea typeface="Verdana" panose="020B0604030504040204" pitchFamily="34" charset="0"/>
            </a:endParaRPr>
          </a:p>
          <a:p>
            <a:pPr algn="just"/>
            <a:r>
              <a:rPr lang="ru-RU" sz="1600" dirty="0" smtClean="0">
                <a:latin typeface="Verdana" panose="020B0604030504040204" pitchFamily="34" charset="0"/>
                <a:ea typeface="Verdana" panose="020B0604030504040204" pitchFamily="34" charset="0"/>
              </a:rPr>
              <a:t>Помимо </a:t>
            </a:r>
            <a:r>
              <a:rPr lang="ru-RU" sz="1600" dirty="0">
                <a:latin typeface="Verdana" panose="020B0604030504040204" pitchFamily="34" charset="0"/>
                <a:ea typeface="Verdana" panose="020B0604030504040204" pitchFamily="34" charset="0"/>
              </a:rPr>
              <a:t>ссылок на процессуальные нормы АПК решения содержат указание на мнение Президиума ВАС РФ о том, что н</a:t>
            </a:r>
            <a:r>
              <a:rPr lang="ru-RU" sz="1600" dirty="0" smtClean="0">
                <a:latin typeface="Verdana" panose="020B0604030504040204" pitchFamily="34" charset="0"/>
                <a:ea typeface="Verdana" panose="020B0604030504040204" pitchFamily="34" charset="0"/>
              </a:rPr>
              <a:t>еопределенность </a:t>
            </a:r>
            <a:r>
              <a:rPr lang="ru-RU" sz="1600" dirty="0">
                <a:latin typeface="Verdana" panose="020B0604030504040204" pitchFamily="34" charset="0"/>
                <a:ea typeface="Verdana" panose="020B0604030504040204" pitchFamily="34" charset="0"/>
              </a:rPr>
              <a:t>и неисполнимость </a:t>
            </a:r>
            <a:r>
              <a:rPr lang="ru-RU" sz="1600" dirty="0" smtClean="0">
                <a:latin typeface="Verdana" panose="020B0604030504040204" pitchFamily="34" charset="0"/>
                <a:ea typeface="Verdana" panose="020B0604030504040204" pitchFamily="34" charset="0"/>
              </a:rPr>
              <a:t>предписания </a:t>
            </a:r>
            <a:r>
              <a:rPr lang="ru-RU" sz="1600" dirty="0">
                <a:latin typeface="Verdana" panose="020B0604030504040204" pitchFamily="34" charset="0"/>
                <a:ea typeface="Verdana" panose="020B0604030504040204" pitchFamily="34" charset="0"/>
              </a:rPr>
              <a:t>влечет признание его недействительным. </a:t>
            </a:r>
            <a:endParaRPr lang="ru-RU" sz="1600" dirty="0" smtClean="0">
              <a:latin typeface="Verdana" panose="020B0604030504040204" pitchFamily="34" charset="0"/>
              <a:ea typeface="Verdana" panose="020B0604030504040204" pitchFamily="34" charset="0"/>
            </a:endParaRPr>
          </a:p>
          <a:p>
            <a:pPr algn="just"/>
            <a:endParaRPr lang="ru-RU" sz="1600" dirty="0" smtClean="0">
              <a:latin typeface="Verdana" panose="020B0604030504040204" pitchFamily="34" charset="0"/>
              <a:ea typeface="Verdana" panose="020B0604030504040204" pitchFamily="34" charset="0"/>
            </a:endParaRPr>
          </a:p>
          <a:p>
            <a:pPr algn="just"/>
            <a:r>
              <a:rPr lang="ru-RU" sz="1600" dirty="0" smtClean="0">
                <a:latin typeface="Verdana" panose="020B0604030504040204" pitchFamily="34" charset="0"/>
                <a:ea typeface="Verdana" panose="020B0604030504040204" pitchFamily="34" charset="0"/>
              </a:rPr>
              <a:t>Указанная </a:t>
            </a:r>
            <a:r>
              <a:rPr lang="ru-RU" sz="1600" dirty="0">
                <a:latin typeface="Verdana" panose="020B0604030504040204" pitchFamily="34" charset="0"/>
                <a:ea typeface="Verdana" panose="020B0604030504040204" pitchFamily="34" charset="0"/>
              </a:rPr>
              <a:t>позиция является крайне важной в связи с основной проблематикой обзора, а именно: невозможностью </a:t>
            </a:r>
            <a:r>
              <a:rPr lang="ru-RU" sz="1600" dirty="0" smtClean="0">
                <a:latin typeface="Verdana" panose="020B0604030504040204" pitchFamily="34" charset="0"/>
                <a:ea typeface="Verdana" panose="020B0604030504040204" pitchFamily="34" charset="0"/>
              </a:rPr>
              <a:t>СРО разместить средства КФ, </a:t>
            </a:r>
            <a:r>
              <a:rPr lang="ru-RU" sz="1600" dirty="0">
                <a:latin typeface="Verdana" panose="020B0604030504040204" pitchFamily="34" charset="0"/>
                <a:ea typeface="Verdana" panose="020B0604030504040204" pitchFamily="34" charset="0"/>
              </a:rPr>
              <a:t>которые находились на счетах банков с </a:t>
            </a:r>
            <a:r>
              <a:rPr lang="ru-RU" sz="1600" dirty="0" smtClean="0">
                <a:latin typeface="Verdana" panose="020B0604030504040204" pitchFamily="34" charset="0"/>
                <a:ea typeface="Verdana" panose="020B0604030504040204" pitchFamily="34" charset="0"/>
              </a:rPr>
              <a:t>отозванной лицензией.</a:t>
            </a:r>
          </a:p>
          <a:p>
            <a:pPr algn="just"/>
            <a:endParaRPr lang="ru-RU" sz="1600" dirty="0">
              <a:latin typeface="Verdana" panose="020B0604030504040204" pitchFamily="34" charset="0"/>
              <a:ea typeface="Verdana" panose="020B0604030504040204" pitchFamily="34" charset="0"/>
            </a:endParaRPr>
          </a:p>
          <a:p>
            <a:pPr algn="just"/>
            <a:r>
              <a:rPr lang="ru-RU" sz="1600" dirty="0" smtClean="0">
                <a:latin typeface="Verdana" panose="020B0604030504040204" pitchFamily="34" charset="0"/>
                <a:ea typeface="Verdana" panose="020B0604030504040204" pitchFamily="34" charset="0"/>
              </a:rPr>
              <a:t>В </a:t>
            </a:r>
            <a:r>
              <a:rPr lang="ru-RU" sz="1600" dirty="0">
                <a:latin typeface="Verdana" panose="020B0604030504040204" pitchFamily="34" charset="0"/>
                <a:ea typeface="Verdana" panose="020B0604030504040204" pitchFamily="34" charset="0"/>
              </a:rPr>
              <a:t>связи со сжатыми сроками исполнения предписания крайне интересна и заслуживает внимания позиция суда о принятии обеспечительных мер в виде запрета </a:t>
            </a:r>
            <a:r>
              <a:rPr lang="ru-RU" sz="1600" dirty="0" err="1">
                <a:latin typeface="Verdana" panose="020B0604030504040204" pitchFamily="34" charset="0"/>
                <a:ea typeface="Verdana" panose="020B0604030504040204" pitchFamily="34" charset="0"/>
              </a:rPr>
              <a:t>Ростехнадзору</a:t>
            </a:r>
            <a:r>
              <a:rPr lang="ru-RU" sz="1600" dirty="0">
                <a:latin typeface="Verdana" panose="020B0604030504040204" pitchFamily="34" charset="0"/>
                <a:ea typeface="Verdana" panose="020B0604030504040204" pitchFamily="34" charset="0"/>
              </a:rPr>
              <a:t> совершать в отношении </a:t>
            </a:r>
            <a:r>
              <a:rPr lang="ru-RU" sz="1600" dirty="0" smtClean="0">
                <a:latin typeface="Verdana" panose="020B0604030504040204" pitchFamily="34" charset="0"/>
                <a:ea typeface="Verdana" panose="020B0604030504040204" pitchFamily="34" charset="0"/>
              </a:rPr>
              <a:t>СРО (заявителя</a:t>
            </a:r>
            <a:r>
              <a:rPr lang="ru-RU" sz="1600" dirty="0">
                <a:latin typeface="Verdana" panose="020B0604030504040204" pitchFamily="34" charset="0"/>
                <a:ea typeface="Verdana" panose="020B0604030504040204" pitchFamily="34" charset="0"/>
              </a:rPr>
              <a:t>) действия по исключению сведений о заявителе из государственного реестра </a:t>
            </a:r>
            <a:r>
              <a:rPr lang="ru-RU" sz="1600" dirty="0" smtClean="0">
                <a:latin typeface="Verdana" panose="020B0604030504040204" pitchFamily="34" charset="0"/>
                <a:ea typeface="Verdana" panose="020B0604030504040204" pitchFamily="34" charset="0"/>
              </a:rPr>
              <a:t>СРО (А40-248220/2018</a:t>
            </a:r>
            <a:r>
              <a:rPr lang="ru-RU" sz="1600" dirty="0">
                <a:latin typeface="Verdana" panose="020B0604030504040204" pitchFamily="34" charset="0"/>
                <a:ea typeface="Verdana" panose="020B0604030504040204" pitchFamily="34" charset="0"/>
              </a:rPr>
              <a:t>).</a:t>
            </a:r>
          </a:p>
        </p:txBody>
      </p:sp>
      <p:sp>
        <p:nvSpPr>
          <p:cNvPr id="349" name="Slide Number Placeholder 4"/>
          <p:cNvSpPr txBox="1">
            <a:spLocks noGrp="1"/>
          </p:cNvSpPr>
          <p:nvPr>
            <p:ph type="sldNum" sz="quarter" idx="2"/>
          </p:nvPr>
        </p:nvSpPr>
        <p:spPr>
          <a:xfrm>
            <a:off x="595224" y="6366787"/>
            <a:ext cx="266662" cy="231141"/>
          </a:xfrm>
          <a:prstGeom prst="rect">
            <a:avLst/>
          </a:prstGeom>
          <a:extLst>
            <a:ext uri="{C572A759-6A51-4108-AA02-DFA0A04FC94B}">
              <ma14:wrappingTextBoxFlag xmlns:ma14="http://schemas.microsoft.com/office/mac/drawingml/2011/main" xmlns="" val="1"/>
            </a:ext>
          </a:extLst>
        </p:spPr>
        <p:txBody>
          <a:bodyPr/>
          <a:lstStyle>
            <a:lvl1pPr algn="l">
              <a:defRPr sz="900" b="1">
                <a:solidFill>
                  <a:srgbClr val="4859A8"/>
                </a:solidFill>
                <a:latin typeface="Verdana"/>
                <a:ea typeface="Verdana"/>
                <a:cs typeface="Verdana"/>
                <a:sym typeface="Verdana"/>
              </a:defRPr>
            </a:lvl1pPr>
          </a:lstStyle>
          <a:p>
            <a:fld id="{86CB4B4D-7CA3-9044-876B-883B54F8677D}" type="slidenum">
              <a:t>4</a:t>
            </a:fld>
            <a:endParaRPr/>
          </a:p>
        </p:txBody>
      </p:sp>
      <p:grpSp>
        <p:nvGrpSpPr>
          <p:cNvPr id="354" name="Group 14"/>
          <p:cNvGrpSpPr/>
          <p:nvPr/>
        </p:nvGrpSpPr>
        <p:grpSpPr>
          <a:xfrm>
            <a:off x="926380" y="6016930"/>
            <a:ext cx="10962864" cy="545026"/>
            <a:chOff x="0" y="0"/>
            <a:chExt cx="10962863" cy="545025"/>
          </a:xfrm>
        </p:grpSpPr>
        <p:pic>
          <p:nvPicPr>
            <p:cNvPr id="350" name="Picture 15" descr="Picture 15"/>
            <p:cNvPicPr>
              <a:picLocks noChangeAspect="1"/>
            </p:cNvPicPr>
            <p:nvPr/>
          </p:nvPicPr>
          <p:blipFill>
            <a:blip r:embed="rId3"/>
            <a:srcRect t="66112"/>
            <a:stretch>
              <a:fillRect/>
            </a:stretch>
          </p:blipFill>
          <p:spPr>
            <a:xfrm>
              <a:off x="0" y="343441"/>
              <a:ext cx="5110709" cy="201584"/>
            </a:xfrm>
            <a:prstGeom prst="rect">
              <a:avLst/>
            </a:prstGeom>
            <a:ln w="12700" cap="flat">
              <a:noFill/>
              <a:miter lim="400000"/>
            </a:ln>
            <a:effectLst/>
          </p:spPr>
        </p:pic>
        <p:pic>
          <p:nvPicPr>
            <p:cNvPr id="352" name="Picture 19" descr="Picture 19"/>
            <p:cNvPicPr>
              <a:picLocks noChangeAspect="1"/>
            </p:cNvPicPr>
            <p:nvPr/>
          </p:nvPicPr>
          <p:blipFill>
            <a:blip r:embed="rId4"/>
            <a:stretch>
              <a:fillRect/>
            </a:stretch>
          </p:blipFill>
          <p:spPr>
            <a:xfrm>
              <a:off x="9758103" y="0"/>
              <a:ext cx="1204760" cy="538341"/>
            </a:xfrm>
            <a:prstGeom prst="rect">
              <a:avLst/>
            </a:prstGeom>
            <a:ln w="12700" cap="flat">
              <a:noFill/>
              <a:miter lim="400000"/>
            </a:ln>
            <a:effectLst/>
          </p:spPr>
        </p:pic>
      </p:grpSp>
      <p:sp>
        <p:nvSpPr>
          <p:cNvPr id="3" name="Прямоугольник 2">
            <a:extLst>
              <a:ext uri="{FF2B5EF4-FFF2-40B4-BE49-F238E27FC236}">
                <a16:creationId xmlns="" xmlns:a16="http://schemas.microsoft.com/office/drawing/2014/main" id="{D745619A-3A8A-48FC-8A99-5968DCB53661}"/>
              </a:ext>
            </a:extLst>
          </p:cNvPr>
          <p:cNvSpPr/>
          <p:nvPr/>
        </p:nvSpPr>
        <p:spPr>
          <a:xfrm>
            <a:off x="584934" y="469065"/>
            <a:ext cx="10204985" cy="400110"/>
          </a:xfrm>
          <a:prstGeom prst="rect">
            <a:avLst/>
          </a:prstGeom>
        </p:spPr>
        <p:txBody>
          <a:bodyPr wrap="square">
            <a:spAutoFit/>
          </a:bodyPr>
          <a:lstStyle/>
          <a:p>
            <a:pPr>
              <a:defRPr sz="1400" b="1">
                <a:solidFill>
                  <a:srgbClr val="485AA6"/>
                </a:solidFill>
                <a:latin typeface="Verdana"/>
                <a:ea typeface="Verdana"/>
                <a:cs typeface="Verdana"/>
                <a:sym typeface="Verdana"/>
              </a:defRPr>
            </a:pPr>
            <a:r>
              <a:rPr lang="ru-RU" sz="2000" b="1" dirty="0">
                <a:sym typeface="Verdana"/>
              </a:rPr>
              <a:t>Общий процедурный вывод (об исполнимости предписания)</a:t>
            </a:r>
          </a:p>
        </p:txBody>
      </p:sp>
      <p:sp>
        <p:nvSpPr>
          <p:cNvPr id="14" name="TextBox 17"/>
          <p:cNvSpPr txBox="1"/>
          <p:nvPr/>
        </p:nvSpPr>
        <p:spPr>
          <a:xfrm>
            <a:off x="2750637" y="6064068"/>
            <a:ext cx="7690939" cy="64632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r"/>
            <a:r>
              <a:rPr lang="ru-RU" sz="1200" dirty="0">
                <a:solidFill>
                  <a:srgbClr val="3E4E95"/>
                </a:solidFill>
                <a:latin typeface="Verdana"/>
                <a:ea typeface="Verdana"/>
              </a:rPr>
              <a:t>О судебной практике по обжалованию предписаний об устранении выявленных нарушений, выданных </a:t>
            </a:r>
            <a:r>
              <a:rPr lang="ru-RU" sz="1200" dirty="0" err="1">
                <a:solidFill>
                  <a:srgbClr val="3E4E95"/>
                </a:solidFill>
                <a:latin typeface="Verdana"/>
                <a:ea typeface="Verdana"/>
              </a:rPr>
              <a:t>Ростехнадзором</a:t>
            </a:r>
            <a:r>
              <a:rPr lang="ru-RU" sz="1200" dirty="0">
                <a:solidFill>
                  <a:srgbClr val="3E4E95"/>
                </a:solidFill>
                <a:latin typeface="Verdana"/>
                <a:ea typeface="Verdana"/>
              </a:rPr>
              <a:t> по результатам проверок СРО на предмет соблюдения обязательных требований к СРО и их деятельности (в части порядка формирования КФ)</a:t>
            </a:r>
          </a:p>
        </p:txBody>
      </p:sp>
    </p:spTree>
    <p:extLst>
      <p:ext uri="{BB962C8B-B14F-4D97-AF65-F5344CB8AC3E}">
        <p14:creationId xmlns:p14="http://schemas.microsoft.com/office/powerpoint/2010/main" val="251446066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1" descr="Picture 41">
            <a:extLst>
              <a:ext uri="{FF2B5EF4-FFF2-40B4-BE49-F238E27FC236}">
                <a16:creationId xmlns="" xmlns:a16="http://schemas.microsoft.com/office/drawing/2014/main" id="{E52F0DA6-00AD-4DDB-AC0A-4AF6BF9A754F}"/>
              </a:ext>
            </a:extLst>
          </p:cNvPr>
          <p:cNvPicPr>
            <a:picLocks noChangeAspect="1"/>
          </p:cNvPicPr>
          <p:nvPr/>
        </p:nvPicPr>
        <p:blipFill>
          <a:blip r:embed="rId2"/>
          <a:srcRect l="14016" t="95562" r="39388"/>
          <a:stretch>
            <a:fillRect/>
          </a:stretch>
        </p:blipFill>
        <p:spPr>
          <a:xfrm>
            <a:off x="695325" y="439903"/>
            <a:ext cx="11496676" cy="431095"/>
          </a:xfrm>
          <a:prstGeom prst="rect">
            <a:avLst/>
          </a:prstGeom>
          <a:ln w="12700">
            <a:miter lim="400000"/>
          </a:ln>
        </p:spPr>
      </p:pic>
      <p:pic>
        <p:nvPicPr>
          <p:cNvPr id="347" name="Picture 10" descr="Picture 10"/>
          <p:cNvPicPr>
            <a:picLocks noChangeAspect="1"/>
          </p:cNvPicPr>
          <p:nvPr/>
        </p:nvPicPr>
        <p:blipFill>
          <a:blip r:embed="rId2"/>
          <a:srcRect l="12125" t="45392" r="42567"/>
          <a:stretch>
            <a:fillRect/>
          </a:stretch>
        </p:blipFill>
        <p:spPr>
          <a:xfrm>
            <a:off x="0" y="0"/>
            <a:ext cx="12192000" cy="5630956"/>
          </a:xfrm>
          <a:prstGeom prst="rect">
            <a:avLst/>
          </a:prstGeom>
          <a:ln w="12700">
            <a:miter lim="400000"/>
          </a:ln>
        </p:spPr>
      </p:pic>
      <p:sp>
        <p:nvSpPr>
          <p:cNvPr id="348" name="TextBox 30"/>
          <p:cNvSpPr txBox="1"/>
          <p:nvPr/>
        </p:nvSpPr>
        <p:spPr>
          <a:xfrm>
            <a:off x="695325" y="469065"/>
            <a:ext cx="11024693" cy="400109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defRPr sz="1400" b="1">
                <a:solidFill>
                  <a:srgbClr val="485AA6"/>
                </a:solidFill>
                <a:latin typeface="Verdana"/>
                <a:ea typeface="Verdana"/>
                <a:cs typeface="Verdana"/>
                <a:sym typeface="Verdana"/>
              </a:defRPr>
            </a:pPr>
            <a:endParaRPr lang="ru-RU" sz="1400" b="1" dirty="0">
              <a:sym typeface="Verdana"/>
            </a:endParaRPr>
          </a:p>
          <a:p>
            <a:pPr algn="just"/>
            <a:endParaRPr lang="ru-RU" sz="1600" dirty="0">
              <a:latin typeface="Verdana" panose="020B0604030504040204" pitchFamily="34" charset="0"/>
              <a:ea typeface="Verdana" panose="020B0604030504040204" pitchFamily="34" charset="0"/>
            </a:endParaRPr>
          </a:p>
          <a:p>
            <a:pPr algn="just"/>
            <a:r>
              <a:rPr lang="ru-RU" sz="1600" dirty="0" smtClean="0">
                <a:latin typeface="Verdana" panose="020B0604030504040204" pitchFamily="34" charset="0"/>
                <a:ea typeface="Verdana" panose="020B0604030504040204" pitchFamily="34" charset="0"/>
              </a:rPr>
              <a:t>	</a:t>
            </a:r>
          </a:p>
          <a:p>
            <a:pPr algn="just"/>
            <a:endParaRPr lang="ru-RU" sz="1600" dirty="0">
              <a:latin typeface="Verdana" panose="020B0604030504040204" pitchFamily="34" charset="0"/>
              <a:ea typeface="Verdana" panose="020B0604030504040204" pitchFamily="34" charset="0"/>
            </a:endParaRPr>
          </a:p>
          <a:p>
            <a:pPr algn="just"/>
            <a:r>
              <a:rPr lang="ru-RU" sz="1600" dirty="0" smtClean="0">
                <a:latin typeface="Verdana" panose="020B0604030504040204" pitchFamily="34" charset="0"/>
                <a:ea typeface="Verdana" panose="020B0604030504040204" pitchFamily="34" charset="0"/>
              </a:rPr>
              <a:t>Суды однозначны </a:t>
            </a:r>
            <a:r>
              <a:rPr lang="ru-RU" sz="1600" dirty="0">
                <a:latin typeface="Verdana" panose="020B0604030504040204" pitchFamily="34" charset="0"/>
                <a:ea typeface="Verdana" panose="020B0604030504040204" pitchFamily="34" charset="0"/>
              </a:rPr>
              <a:t>в своих выводах о неисполнимости предписания по размещению средств </a:t>
            </a:r>
            <a:r>
              <a:rPr lang="ru-RU" sz="1600" dirty="0" smtClean="0">
                <a:latin typeface="Verdana" panose="020B0604030504040204" pitchFamily="34" charset="0"/>
                <a:ea typeface="Verdana" panose="020B0604030504040204" pitchFamily="34" charset="0"/>
              </a:rPr>
              <a:t>КФ в </a:t>
            </a:r>
            <a:r>
              <a:rPr lang="ru-RU" sz="1600" dirty="0">
                <a:latin typeface="Verdana" panose="020B0604030504040204" pitchFamily="34" charset="0"/>
                <a:ea typeface="Verdana" panose="020B0604030504040204" pitchFamily="34" charset="0"/>
              </a:rPr>
              <a:t>полном объеме на специальных банковских счетах в случаях, когда часть средств находится на счетах банка, признанного банкротом и в отношении которого ведется конкурсное производство. Конкурсный управляющий не имеет законных оснований осуществить перечисление средств компенсационных фондов на специальные счета саморегулируемой организации вне очереди или порядка процедур, предусмотренных Федеральным законом от 26.10.2002 № 127-ФЗ «О несостоятельности (банкротстве</a:t>
            </a:r>
            <a:r>
              <a:rPr lang="ru-RU" sz="1600" dirty="0" smtClean="0">
                <a:latin typeface="Verdana" panose="020B0604030504040204" pitchFamily="34" charset="0"/>
                <a:ea typeface="Verdana" panose="020B0604030504040204" pitchFamily="34" charset="0"/>
              </a:rPr>
              <a:t>)».</a:t>
            </a:r>
          </a:p>
          <a:p>
            <a:pPr algn="just"/>
            <a:endParaRPr lang="ru-RU" sz="1600" dirty="0">
              <a:latin typeface="Verdana" panose="020B0604030504040204" pitchFamily="34" charset="0"/>
              <a:ea typeface="Verdana" panose="020B0604030504040204" pitchFamily="34" charset="0"/>
            </a:endParaRPr>
          </a:p>
          <a:p>
            <a:pPr algn="just"/>
            <a:r>
              <a:rPr lang="ru-RU" sz="1600" dirty="0" smtClean="0">
                <a:latin typeface="Verdana" panose="020B0604030504040204" pitchFamily="34" charset="0"/>
                <a:ea typeface="Verdana" panose="020B0604030504040204" pitchFamily="34" charset="0"/>
              </a:rPr>
              <a:t>Отдельно </a:t>
            </a:r>
            <a:r>
              <a:rPr lang="ru-RU" sz="1600" dirty="0">
                <a:latin typeface="Verdana" panose="020B0604030504040204" pitchFamily="34" charset="0"/>
                <a:ea typeface="Verdana" panose="020B0604030504040204" pitchFamily="34" charset="0"/>
              </a:rPr>
              <a:t>стоит упомянуть позицию суда (со ссылкой на Определение Конституционного Суда РФ) о том, что до момента завершения конкурсного производства в отношении кредитного учреждения, размещенные в нем средства саморегулируемой организации, учитываются при определении размеров </a:t>
            </a:r>
            <a:r>
              <a:rPr lang="ru-RU" sz="1600" dirty="0" smtClean="0">
                <a:latin typeface="Verdana" panose="020B0604030504040204" pitchFamily="34" charset="0"/>
                <a:ea typeface="Verdana" panose="020B0604030504040204" pitchFamily="34" charset="0"/>
              </a:rPr>
              <a:t>КФ.</a:t>
            </a:r>
            <a:endParaRPr lang="ru-RU" sz="1600" dirty="0">
              <a:latin typeface="Verdana" panose="020B0604030504040204" pitchFamily="34" charset="0"/>
              <a:ea typeface="Verdana" panose="020B0604030504040204" pitchFamily="34" charset="0"/>
            </a:endParaRPr>
          </a:p>
        </p:txBody>
      </p:sp>
      <p:sp>
        <p:nvSpPr>
          <p:cNvPr id="349" name="Slide Number Placeholder 4"/>
          <p:cNvSpPr txBox="1">
            <a:spLocks noGrp="1"/>
          </p:cNvSpPr>
          <p:nvPr>
            <p:ph type="sldNum" sz="quarter" idx="2"/>
          </p:nvPr>
        </p:nvSpPr>
        <p:spPr>
          <a:xfrm>
            <a:off x="595224" y="6366787"/>
            <a:ext cx="266662" cy="231141"/>
          </a:xfrm>
          <a:prstGeom prst="rect">
            <a:avLst/>
          </a:prstGeom>
          <a:extLst>
            <a:ext uri="{C572A759-6A51-4108-AA02-DFA0A04FC94B}">
              <ma14:wrappingTextBoxFlag xmlns:ma14="http://schemas.microsoft.com/office/mac/drawingml/2011/main" xmlns="" val="1"/>
            </a:ext>
          </a:extLst>
        </p:spPr>
        <p:txBody>
          <a:bodyPr/>
          <a:lstStyle>
            <a:lvl1pPr algn="l">
              <a:defRPr sz="900" b="1">
                <a:solidFill>
                  <a:srgbClr val="4859A8"/>
                </a:solidFill>
                <a:latin typeface="Verdana"/>
                <a:ea typeface="Verdana"/>
                <a:cs typeface="Verdana"/>
                <a:sym typeface="Verdana"/>
              </a:defRPr>
            </a:lvl1pPr>
          </a:lstStyle>
          <a:p>
            <a:fld id="{86CB4B4D-7CA3-9044-876B-883B54F8677D}" type="slidenum">
              <a:t>5</a:t>
            </a:fld>
            <a:endParaRPr/>
          </a:p>
        </p:txBody>
      </p:sp>
      <p:grpSp>
        <p:nvGrpSpPr>
          <p:cNvPr id="354" name="Group 14"/>
          <p:cNvGrpSpPr/>
          <p:nvPr/>
        </p:nvGrpSpPr>
        <p:grpSpPr>
          <a:xfrm>
            <a:off x="926380" y="6016930"/>
            <a:ext cx="10962864" cy="545026"/>
            <a:chOff x="0" y="0"/>
            <a:chExt cx="10962863" cy="545025"/>
          </a:xfrm>
        </p:grpSpPr>
        <p:pic>
          <p:nvPicPr>
            <p:cNvPr id="350" name="Picture 15" descr="Picture 15"/>
            <p:cNvPicPr>
              <a:picLocks noChangeAspect="1"/>
            </p:cNvPicPr>
            <p:nvPr/>
          </p:nvPicPr>
          <p:blipFill>
            <a:blip r:embed="rId3"/>
            <a:srcRect t="66112"/>
            <a:stretch>
              <a:fillRect/>
            </a:stretch>
          </p:blipFill>
          <p:spPr>
            <a:xfrm>
              <a:off x="0" y="343441"/>
              <a:ext cx="5110709" cy="201584"/>
            </a:xfrm>
            <a:prstGeom prst="rect">
              <a:avLst/>
            </a:prstGeom>
            <a:ln w="12700" cap="flat">
              <a:noFill/>
              <a:miter lim="400000"/>
            </a:ln>
            <a:effectLst/>
          </p:spPr>
        </p:pic>
        <p:pic>
          <p:nvPicPr>
            <p:cNvPr id="352" name="Picture 19" descr="Picture 19"/>
            <p:cNvPicPr>
              <a:picLocks noChangeAspect="1"/>
            </p:cNvPicPr>
            <p:nvPr/>
          </p:nvPicPr>
          <p:blipFill>
            <a:blip r:embed="rId4"/>
            <a:stretch>
              <a:fillRect/>
            </a:stretch>
          </p:blipFill>
          <p:spPr>
            <a:xfrm>
              <a:off x="9758103" y="0"/>
              <a:ext cx="1204760" cy="538341"/>
            </a:xfrm>
            <a:prstGeom prst="rect">
              <a:avLst/>
            </a:prstGeom>
            <a:ln w="12700" cap="flat">
              <a:noFill/>
              <a:miter lim="400000"/>
            </a:ln>
            <a:effectLst/>
          </p:spPr>
        </p:pic>
      </p:grpSp>
      <p:sp>
        <p:nvSpPr>
          <p:cNvPr id="3" name="Прямоугольник 2">
            <a:extLst>
              <a:ext uri="{FF2B5EF4-FFF2-40B4-BE49-F238E27FC236}">
                <a16:creationId xmlns="" xmlns:a16="http://schemas.microsoft.com/office/drawing/2014/main" id="{D745619A-3A8A-48FC-8A99-5968DCB53661}"/>
              </a:ext>
            </a:extLst>
          </p:cNvPr>
          <p:cNvSpPr/>
          <p:nvPr/>
        </p:nvSpPr>
        <p:spPr>
          <a:xfrm>
            <a:off x="584934" y="469065"/>
            <a:ext cx="10204985" cy="400110"/>
          </a:xfrm>
          <a:prstGeom prst="rect">
            <a:avLst/>
          </a:prstGeom>
        </p:spPr>
        <p:txBody>
          <a:bodyPr wrap="square">
            <a:spAutoFit/>
          </a:bodyPr>
          <a:lstStyle/>
          <a:p>
            <a:pPr>
              <a:defRPr sz="1400" b="1">
                <a:solidFill>
                  <a:srgbClr val="485AA6"/>
                </a:solidFill>
                <a:latin typeface="Verdana"/>
                <a:ea typeface="Verdana"/>
                <a:cs typeface="Verdana"/>
                <a:sym typeface="Verdana"/>
              </a:defRPr>
            </a:pPr>
            <a:r>
              <a:rPr lang="ru-RU" sz="2000" b="1" dirty="0">
                <a:sym typeface="Verdana"/>
              </a:rPr>
              <a:t>Первый специальный вывод (о ликвидируемых банках)</a:t>
            </a:r>
          </a:p>
        </p:txBody>
      </p:sp>
      <p:sp>
        <p:nvSpPr>
          <p:cNvPr id="11" name="TextBox 17"/>
          <p:cNvSpPr txBox="1"/>
          <p:nvPr/>
        </p:nvSpPr>
        <p:spPr>
          <a:xfrm>
            <a:off x="2750637" y="6064068"/>
            <a:ext cx="7690939" cy="64632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r"/>
            <a:r>
              <a:rPr lang="ru-RU" sz="1200" dirty="0">
                <a:solidFill>
                  <a:srgbClr val="3E4E95"/>
                </a:solidFill>
                <a:latin typeface="Verdana"/>
                <a:ea typeface="Verdana"/>
              </a:rPr>
              <a:t>О судебной практике по обжалованию предписаний об устранении выявленных нарушений, выданных </a:t>
            </a:r>
            <a:r>
              <a:rPr lang="ru-RU" sz="1200" dirty="0" err="1">
                <a:solidFill>
                  <a:srgbClr val="3E4E95"/>
                </a:solidFill>
                <a:latin typeface="Verdana"/>
                <a:ea typeface="Verdana"/>
              </a:rPr>
              <a:t>Ростехнадзором</a:t>
            </a:r>
            <a:r>
              <a:rPr lang="ru-RU" sz="1200" dirty="0">
                <a:solidFill>
                  <a:srgbClr val="3E4E95"/>
                </a:solidFill>
                <a:latin typeface="Verdana"/>
                <a:ea typeface="Verdana"/>
              </a:rPr>
              <a:t> по результатам проверок СРО на предмет соблюдения обязательных требований к СРО и их деятельности (в части порядка формирования КФ)</a:t>
            </a:r>
          </a:p>
        </p:txBody>
      </p:sp>
    </p:spTree>
    <p:extLst>
      <p:ext uri="{BB962C8B-B14F-4D97-AF65-F5344CB8AC3E}">
        <p14:creationId xmlns:p14="http://schemas.microsoft.com/office/powerpoint/2010/main" val="4150407671"/>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1" descr="Picture 41">
            <a:extLst>
              <a:ext uri="{FF2B5EF4-FFF2-40B4-BE49-F238E27FC236}">
                <a16:creationId xmlns="" xmlns:a16="http://schemas.microsoft.com/office/drawing/2014/main" id="{E52F0DA6-00AD-4DDB-AC0A-4AF6BF9A754F}"/>
              </a:ext>
            </a:extLst>
          </p:cNvPr>
          <p:cNvPicPr>
            <a:picLocks noChangeAspect="1"/>
          </p:cNvPicPr>
          <p:nvPr/>
        </p:nvPicPr>
        <p:blipFill>
          <a:blip r:embed="rId2"/>
          <a:srcRect l="14016" t="95562" r="39388"/>
          <a:stretch>
            <a:fillRect/>
          </a:stretch>
        </p:blipFill>
        <p:spPr>
          <a:xfrm>
            <a:off x="695325" y="439903"/>
            <a:ext cx="11496676" cy="431095"/>
          </a:xfrm>
          <a:prstGeom prst="rect">
            <a:avLst/>
          </a:prstGeom>
          <a:ln w="12700">
            <a:miter lim="400000"/>
          </a:ln>
        </p:spPr>
      </p:pic>
      <p:pic>
        <p:nvPicPr>
          <p:cNvPr id="347" name="Picture 10" descr="Picture 10"/>
          <p:cNvPicPr>
            <a:picLocks noChangeAspect="1"/>
          </p:cNvPicPr>
          <p:nvPr/>
        </p:nvPicPr>
        <p:blipFill>
          <a:blip r:embed="rId2"/>
          <a:srcRect l="12125" t="45392" r="42567"/>
          <a:stretch>
            <a:fillRect/>
          </a:stretch>
        </p:blipFill>
        <p:spPr>
          <a:xfrm>
            <a:off x="0" y="311417"/>
            <a:ext cx="12192000" cy="5630956"/>
          </a:xfrm>
          <a:prstGeom prst="rect">
            <a:avLst/>
          </a:prstGeom>
          <a:ln w="12700">
            <a:miter lim="400000"/>
          </a:ln>
        </p:spPr>
      </p:pic>
      <p:sp>
        <p:nvSpPr>
          <p:cNvPr id="348" name="TextBox 30"/>
          <p:cNvSpPr txBox="1"/>
          <p:nvPr/>
        </p:nvSpPr>
        <p:spPr>
          <a:xfrm>
            <a:off x="486319" y="255008"/>
            <a:ext cx="10913201" cy="572464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defRPr sz="1400" b="1">
                <a:solidFill>
                  <a:srgbClr val="485AA6"/>
                </a:solidFill>
                <a:latin typeface="Verdana"/>
                <a:ea typeface="Verdana"/>
                <a:cs typeface="Verdana"/>
                <a:sym typeface="Verdana"/>
              </a:defRPr>
            </a:pPr>
            <a:endParaRPr lang="ru-RU" sz="1400" b="1" dirty="0">
              <a:sym typeface="Verdana"/>
            </a:endParaRPr>
          </a:p>
          <a:p>
            <a:pPr algn="just"/>
            <a:endParaRPr lang="ru-RU" sz="1600" dirty="0">
              <a:latin typeface="Verdana" panose="020B0604030504040204" pitchFamily="34" charset="0"/>
              <a:ea typeface="Verdana" panose="020B0604030504040204" pitchFamily="34" charset="0"/>
            </a:endParaRPr>
          </a:p>
          <a:p>
            <a:pPr algn="just"/>
            <a:r>
              <a:rPr lang="ru-RU" sz="1600" dirty="0" smtClean="0">
                <a:latin typeface="Verdana" panose="020B0604030504040204" pitchFamily="34" charset="0"/>
                <a:ea typeface="Verdana" panose="020B0604030504040204" pitchFamily="34" charset="0"/>
              </a:rPr>
              <a:t>	</a:t>
            </a:r>
            <a:endParaRPr lang="ru-RU" sz="1600" dirty="0">
              <a:latin typeface="Verdana" panose="020B0604030504040204" pitchFamily="34" charset="0"/>
              <a:ea typeface="Verdana" panose="020B0604030504040204" pitchFamily="34" charset="0"/>
            </a:endParaRPr>
          </a:p>
          <a:p>
            <a:pPr algn="just"/>
            <a:r>
              <a:rPr lang="ru-RU" sz="1600" dirty="0" smtClean="0">
                <a:latin typeface="Verdana" panose="020B0604030504040204" pitchFamily="34" charset="0"/>
                <a:ea typeface="Verdana" panose="020B0604030504040204" pitchFamily="34" charset="0"/>
              </a:rPr>
              <a:t>Суды однозначны </a:t>
            </a:r>
            <a:r>
              <a:rPr lang="ru-RU" sz="1600" dirty="0">
                <a:latin typeface="Verdana" panose="020B0604030504040204" pitchFamily="34" charset="0"/>
                <a:ea typeface="Verdana" panose="020B0604030504040204" pitchFamily="34" charset="0"/>
              </a:rPr>
              <a:t>в своих выводах о порядке расчета минимального размера </a:t>
            </a:r>
            <a:r>
              <a:rPr lang="ru-RU" sz="1600" dirty="0" smtClean="0">
                <a:latin typeface="Verdana" panose="020B0604030504040204" pitchFamily="34" charset="0"/>
                <a:ea typeface="Verdana" panose="020B0604030504040204" pitchFamily="34" charset="0"/>
              </a:rPr>
              <a:t>КФ ВВ и КФ ОДО:</a:t>
            </a:r>
          </a:p>
          <a:p>
            <a:pPr algn="just"/>
            <a:endParaRPr lang="ru-RU" sz="1600"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Ø"/>
            </a:pPr>
            <a:r>
              <a:rPr lang="ru-RU" sz="1600" dirty="0">
                <a:latin typeface="Verdana" panose="020B0604030504040204" pitchFamily="34" charset="0"/>
                <a:ea typeface="Verdana" panose="020B0604030504040204" pitchFamily="34" charset="0"/>
              </a:rPr>
              <a:t>	статьей 55.16 </a:t>
            </a:r>
            <a:r>
              <a:rPr lang="ru-RU" sz="1600" dirty="0" err="1">
                <a:latin typeface="Verdana" panose="020B0604030504040204" pitchFamily="34" charset="0"/>
                <a:ea typeface="Verdana" panose="020B0604030504040204" pitchFamily="34" charset="0"/>
              </a:rPr>
              <a:t>ГрК</a:t>
            </a:r>
            <a:r>
              <a:rPr lang="ru-RU" sz="1600" dirty="0">
                <a:latin typeface="Verdana" panose="020B0604030504040204" pitchFamily="34" charset="0"/>
                <a:ea typeface="Verdana" panose="020B0604030504040204" pitchFamily="34" charset="0"/>
              </a:rPr>
              <a:t> РФ установлены минимальные размеры и порядок восстановления </a:t>
            </a:r>
            <a:r>
              <a:rPr lang="ru-RU" sz="1600" dirty="0" smtClean="0">
                <a:latin typeface="Verdana" panose="020B0604030504040204" pitchFamily="34" charset="0"/>
                <a:ea typeface="Verdana" panose="020B0604030504040204" pitchFamily="34" charset="0"/>
              </a:rPr>
              <a:t>КФ при </a:t>
            </a:r>
            <a:r>
              <a:rPr lang="ru-RU" sz="1600" dirty="0">
                <a:latin typeface="Verdana" panose="020B0604030504040204" pitchFamily="34" charset="0"/>
                <a:ea typeface="Verdana" panose="020B0604030504040204" pitchFamily="34" charset="0"/>
              </a:rPr>
              <a:t>уменьшении их размера ниже установленного законом уровня, исходя из фактического количества членов </a:t>
            </a:r>
            <a:r>
              <a:rPr lang="ru-RU" sz="1600" dirty="0" smtClean="0">
                <a:latin typeface="Verdana" panose="020B0604030504040204" pitchFamily="34" charset="0"/>
                <a:ea typeface="Verdana" panose="020B0604030504040204" pitchFamily="34" charset="0"/>
              </a:rPr>
              <a:t>СРО и </a:t>
            </a:r>
            <a:r>
              <a:rPr lang="ru-RU" sz="1600" dirty="0">
                <a:latin typeface="Verdana" panose="020B0604030504040204" pitchFamily="34" charset="0"/>
                <a:ea typeface="Verdana" panose="020B0604030504040204" pitchFamily="34" charset="0"/>
              </a:rPr>
              <a:t>уровня их ответственности по обязательствам;</a:t>
            </a:r>
          </a:p>
          <a:p>
            <a:pPr marL="285750" indent="-285750" algn="just">
              <a:buFont typeface="Wingdings" panose="05000000000000000000" pitchFamily="2" charset="2"/>
              <a:buChar char="Ø"/>
            </a:pPr>
            <a:r>
              <a:rPr lang="ru-RU" sz="1600" dirty="0">
                <a:latin typeface="Verdana" panose="020B0604030504040204" pitchFamily="34" charset="0"/>
                <a:ea typeface="Verdana" panose="020B0604030504040204" pitchFamily="34" charset="0"/>
              </a:rPr>
              <a:t>	законодательством РФ не предусмотрена обязанность </a:t>
            </a:r>
            <a:r>
              <a:rPr lang="ru-RU" sz="1600" dirty="0" smtClean="0">
                <a:latin typeface="Verdana" panose="020B0604030504040204" pitchFamily="34" charset="0"/>
                <a:ea typeface="Verdana" panose="020B0604030504040204" pitchFamily="34" charset="0"/>
              </a:rPr>
              <a:t>СРО формировать КФ </a:t>
            </a:r>
            <a:r>
              <a:rPr lang="ru-RU" sz="1600" dirty="0">
                <a:latin typeface="Verdana" panose="020B0604030504040204" pitchFamily="34" charset="0"/>
                <a:ea typeface="Verdana" panose="020B0604030504040204" pitchFamily="34" charset="0"/>
              </a:rPr>
              <a:t>в отношении тех лиц, которые уже не являются членами </a:t>
            </a:r>
            <a:r>
              <a:rPr lang="ru-RU" sz="1600" dirty="0" smtClean="0">
                <a:latin typeface="Verdana" panose="020B0604030504040204" pitchFamily="34" charset="0"/>
                <a:ea typeface="Verdana" panose="020B0604030504040204" pitchFamily="34" charset="0"/>
              </a:rPr>
              <a:t>Ассоциации, </a:t>
            </a:r>
            <a:r>
              <a:rPr lang="ru-RU" sz="1600" dirty="0">
                <a:latin typeface="Verdana" panose="020B0604030504040204" pitchFamily="34" charset="0"/>
                <a:ea typeface="Verdana" panose="020B0604030504040204" pitchFamily="34" charset="0"/>
              </a:rPr>
              <a:t>а также законодательство РФ не содержит требований о восстановлении средств </a:t>
            </a:r>
            <a:r>
              <a:rPr lang="ru-RU" sz="1600" dirty="0" smtClean="0">
                <a:latin typeface="Verdana" panose="020B0604030504040204" pitchFamily="34" charset="0"/>
                <a:ea typeface="Verdana" panose="020B0604030504040204" pitchFamily="34" charset="0"/>
              </a:rPr>
              <a:t>КФ до </a:t>
            </a:r>
            <a:r>
              <a:rPr lang="ru-RU" sz="1600" dirty="0">
                <a:latin typeface="Verdana" panose="020B0604030504040204" pitchFamily="34" charset="0"/>
                <a:ea typeface="Verdana" panose="020B0604030504040204" pitchFamily="34" charset="0"/>
              </a:rPr>
              <a:t>размера, сформированного с момента создания СРО, включая проценты по депозитам</a:t>
            </a:r>
            <a:r>
              <a:rPr lang="ru-RU" sz="1600" dirty="0" smtClean="0">
                <a:latin typeface="Verdana" panose="020B0604030504040204" pitchFamily="34" charset="0"/>
                <a:ea typeface="Verdana" panose="020B0604030504040204" pitchFamily="34" charset="0"/>
              </a:rPr>
              <a:t>.</a:t>
            </a:r>
          </a:p>
          <a:p>
            <a:pPr marL="285750" indent="-285750" algn="just">
              <a:buFont typeface="Wingdings" panose="05000000000000000000" pitchFamily="2" charset="2"/>
              <a:buChar char="Ø"/>
            </a:pPr>
            <a:endParaRPr lang="ru-RU" sz="1600" dirty="0">
              <a:latin typeface="Verdana" panose="020B0604030504040204" pitchFamily="34" charset="0"/>
              <a:ea typeface="Verdana" panose="020B0604030504040204" pitchFamily="34" charset="0"/>
            </a:endParaRPr>
          </a:p>
          <a:p>
            <a:pPr algn="just"/>
            <a:r>
              <a:rPr lang="ru-RU" sz="1600" dirty="0" smtClean="0">
                <a:latin typeface="Verdana" panose="020B0604030504040204" pitchFamily="34" charset="0"/>
                <a:ea typeface="Verdana" panose="020B0604030504040204" pitchFamily="34" charset="0"/>
              </a:rPr>
              <a:t>Системный </a:t>
            </a:r>
            <a:r>
              <a:rPr lang="ru-RU" sz="1600" dirty="0">
                <a:latin typeface="Verdana" panose="020B0604030504040204" pitchFamily="34" charset="0"/>
                <a:ea typeface="Verdana" panose="020B0604030504040204" pitchFamily="34" charset="0"/>
              </a:rPr>
              <a:t>анализ норм </a:t>
            </a:r>
            <a:r>
              <a:rPr lang="ru-RU" sz="1600" dirty="0" err="1" smtClean="0">
                <a:latin typeface="Verdana" panose="020B0604030504040204" pitchFamily="34" charset="0"/>
                <a:ea typeface="Verdana" panose="020B0604030504040204" pitchFamily="34" charset="0"/>
              </a:rPr>
              <a:t>ГрК</a:t>
            </a:r>
            <a:r>
              <a:rPr lang="ru-RU" sz="1600" dirty="0" smtClean="0">
                <a:latin typeface="Verdana" panose="020B0604030504040204" pitchFamily="34" charset="0"/>
                <a:ea typeface="Verdana" panose="020B0604030504040204" pitchFamily="34" charset="0"/>
              </a:rPr>
              <a:t> РФ, 315-ФЗ, 191-ФЗ, </a:t>
            </a:r>
            <a:r>
              <a:rPr lang="ru-RU" sz="1600" dirty="0">
                <a:latin typeface="Verdana" panose="020B0604030504040204" pitchFamily="34" charset="0"/>
                <a:ea typeface="Verdana" panose="020B0604030504040204" pitchFamily="34" charset="0"/>
              </a:rPr>
              <a:t>позволяет </a:t>
            </a:r>
            <a:r>
              <a:rPr lang="ru-RU" sz="1600" dirty="0" smtClean="0">
                <a:latin typeface="Verdana" panose="020B0604030504040204" pitchFamily="34" charset="0"/>
                <a:ea typeface="Verdana" panose="020B0604030504040204" pitchFamily="34" charset="0"/>
              </a:rPr>
              <a:t>прийти к выводу, </a:t>
            </a:r>
            <a:r>
              <a:rPr lang="ru-RU" sz="1600" dirty="0">
                <a:latin typeface="Verdana" panose="020B0604030504040204" pitchFamily="34" charset="0"/>
                <a:ea typeface="Verdana" panose="020B0604030504040204" pitchFamily="34" charset="0"/>
              </a:rPr>
              <a:t>что </a:t>
            </a:r>
            <a:r>
              <a:rPr lang="ru-RU" sz="1600" dirty="0" smtClean="0">
                <a:latin typeface="Verdana" panose="020B0604030504040204" pitchFamily="34" charset="0"/>
                <a:ea typeface="Verdana" panose="020B0604030504040204" pitchFamily="34" charset="0"/>
              </a:rPr>
              <a:t>законодательство </a:t>
            </a:r>
            <a:r>
              <a:rPr lang="ru-RU" sz="1600" dirty="0">
                <a:latin typeface="Verdana" panose="020B0604030504040204" pitchFamily="34" charset="0"/>
                <a:ea typeface="Verdana" panose="020B0604030504040204" pitchFamily="34" charset="0"/>
              </a:rPr>
              <a:t>предусматривает возможность уменьшения формируемого </a:t>
            </a:r>
            <a:r>
              <a:rPr lang="ru-RU" sz="1600" dirty="0" smtClean="0">
                <a:latin typeface="Verdana" panose="020B0604030504040204" pitchFamily="34" charset="0"/>
                <a:ea typeface="Verdana" panose="020B0604030504040204" pitchFamily="34" charset="0"/>
              </a:rPr>
              <a:t>СРО КФ, </a:t>
            </a:r>
            <a:r>
              <a:rPr lang="ru-RU" sz="1600" dirty="0">
                <a:latin typeface="Verdana" panose="020B0604030504040204" pitchFamily="34" charset="0"/>
                <a:ea typeface="Verdana" panose="020B0604030504040204" pitchFamily="34" charset="0"/>
              </a:rPr>
              <a:t>в случае наличия на то объективных причин, но, при этом, его размер в случае уменьшения не должен быть меньше чем минимальный размер соответствующего </a:t>
            </a:r>
            <a:r>
              <a:rPr lang="ru-RU" sz="1600" dirty="0" smtClean="0">
                <a:latin typeface="Verdana" panose="020B0604030504040204" pitchFamily="34" charset="0"/>
                <a:ea typeface="Verdana" panose="020B0604030504040204" pitchFamily="34" charset="0"/>
              </a:rPr>
              <a:t>КФ, </a:t>
            </a:r>
            <a:r>
              <a:rPr lang="ru-RU" sz="1600" dirty="0">
                <a:latin typeface="Verdana" panose="020B0604030504040204" pitchFamily="34" charset="0"/>
                <a:ea typeface="Verdana" panose="020B0604030504040204" pitchFamily="34" charset="0"/>
              </a:rPr>
              <a:t>рассчитанного с учетом количества действующих членов </a:t>
            </a:r>
            <a:r>
              <a:rPr lang="ru-RU" sz="1600" dirty="0" smtClean="0">
                <a:latin typeface="Verdana" panose="020B0604030504040204" pitchFamily="34" charset="0"/>
                <a:ea typeface="Verdana" panose="020B0604030504040204" pitchFamily="34" charset="0"/>
              </a:rPr>
              <a:t>СРО и </a:t>
            </a:r>
            <a:r>
              <a:rPr lang="ru-RU" sz="1600" dirty="0">
                <a:latin typeface="Verdana" panose="020B0604030504040204" pitchFamily="34" charset="0"/>
                <a:ea typeface="Verdana" panose="020B0604030504040204" pitchFamily="34" charset="0"/>
              </a:rPr>
              <a:t>заявленного ими уровня </a:t>
            </a:r>
            <a:r>
              <a:rPr lang="ru-RU" sz="1600" dirty="0" smtClean="0">
                <a:latin typeface="Verdana" panose="020B0604030504040204" pitchFamily="34" charset="0"/>
                <a:ea typeface="Verdana" panose="020B0604030504040204" pitchFamily="34" charset="0"/>
              </a:rPr>
              <a:t>ответственности.</a:t>
            </a:r>
          </a:p>
          <a:p>
            <a:pPr algn="just"/>
            <a:endParaRPr lang="ru-RU" sz="1600" dirty="0">
              <a:latin typeface="Verdana" panose="020B0604030504040204" pitchFamily="34" charset="0"/>
              <a:ea typeface="Verdana" panose="020B0604030504040204" pitchFamily="34" charset="0"/>
            </a:endParaRPr>
          </a:p>
          <a:p>
            <a:pPr algn="just"/>
            <a:r>
              <a:rPr lang="ru-RU" sz="1600" dirty="0" smtClean="0">
                <a:latin typeface="Verdana" panose="020B0604030504040204" pitchFamily="34" charset="0"/>
                <a:ea typeface="Verdana" panose="020B0604030504040204" pitchFamily="34" charset="0"/>
              </a:rPr>
              <a:t>Здесь </a:t>
            </a:r>
            <a:r>
              <a:rPr lang="ru-RU" sz="1600" dirty="0">
                <a:latin typeface="Verdana" panose="020B0604030504040204" pitchFamily="34" charset="0"/>
                <a:ea typeface="Verdana" panose="020B0604030504040204" pitchFamily="34" charset="0"/>
              </a:rPr>
              <a:t>важным тезисом, который появляется в некоторых судебных решениях, также является позиция о том, что </a:t>
            </a:r>
            <a:r>
              <a:rPr lang="ru-RU" sz="1600" dirty="0" smtClean="0">
                <a:latin typeface="Verdana" panose="020B0604030504040204" pitchFamily="34" charset="0"/>
                <a:ea typeface="Verdana" panose="020B0604030504040204" pitchFamily="34" charset="0"/>
              </a:rPr>
              <a:t>СРО должна </a:t>
            </a:r>
            <a:r>
              <a:rPr lang="ru-RU" sz="1600" dirty="0">
                <a:latin typeface="Verdana" panose="020B0604030504040204" pitchFamily="34" charset="0"/>
                <a:ea typeface="Verdana" panose="020B0604030504040204" pitchFamily="34" charset="0"/>
              </a:rPr>
              <a:t>иметь возможность практической реализации обеспечения имущественной ответственности своих членов в случае причинения ими вреда или ущерба третьим лицам (сформулировано понятие «достаточности» средств компенсационных фондов).</a:t>
            </a:r>
          </a:p>
        </p:txBody>
      </p:sp>
      <p:sp>
        <p:nvSpPr>
          <p:cNvPr id="349" name="Slide Number Placeholder 4"/>
          <p:cNvSpPr txBox="1">
            <a:spLocks noGrp="1"/>
          </p:cNvSpPr>
          <p:nvPr>
            <p:ph type="sldNum" sz="quarter" idx="2"/>
          </p:nvPr>
        </p:nvSpPr>
        <p:spPr>
          <a:xfrm>
            <a:off x="595224" y="6366787"/>
            <a:ext cx="266662" cy="231141"/>
          </a:xfrm>
          <a:prstGeom prst="rect">
            <a:avLst/>
          </a:prstGeom>
          <a:extLst>
            <a:ext uri="{C572A759-6A51-4108-AA02-DFA0A04FC94B}">
              <ma14:wrappingTextBoxFlag xmlns:ma14="http://schemas.microsoft.com/office/mac/drawingml/2011/main" xmlns="" val="1"/>
            </a:ext>
          </a:extLst>
        </p:spPr>
        <p:txBody>
          <a:bodyPr/>
          <a:lstStyle>
            <a:lvl1pPr algn="l">
              <a:defRPr sz="900" b="1">
                <a:solidFill>
                  <a:srgbClr val="4859A8"/>
                </a:solidFill>
                <a:latin typeface="Verdana"/>
                <a:ea typeface="Verdana"/>
                <a:cs typeface="Verdana"/>
                <a:sym typeface="Verdana"/>
              </a:defRPr>
            </a:lvl1pPr>
          </a:lstStyle>
          <a:p>
            <a:fld id="{86CB4B4D-7CA3-9044-876B-883B54F8677D}" type="slidenum">
              <a:t>6</a:t>
            </a:fld>
            <a:endParaRPr/>
          </a:p>
        </p:txBody>
      </p:sp>
      <p:grpSp>
        <p:nvGrpSpPr>
          <p:cNvPr id="354" name="Group 14"/>
          <p:cNvGrpSpPr/>
          <p:nvPr/>
        </p:nvGrpSpPr>
        <p:grpSpPr>
          <a:xfrm>
            <a:off x="926380" y="6016930"/>
            <a:ext cx="10962864" cy="545026"/>
            <a:chOff x="0" y="0"/>
            <a:chExt cx="10962863" cy="545025"/>
          </a:xfrm>
        </p:grpSpPr>
        <p:pic>
          <p:nvPicPr>
            <p:cNvPr id="350" name="Picture 15" descr="Picture 15"/>
            <p:cNvPicPr>
              <a:picLocks noChangeAspect="1"/>
            </p:cNvPicPr>
            <p:nvPr/>
          </p:nvPicPr>
          <p:blipFill>
            <a:blip r:embed="rId3"/>
            <a:srcRect t="66112"/>
            <a:stretch>
              <a:fillRect/>
            </a:stretch>
          </p:blipFill>
          <p:spPr>
            <a:xfrm>
              <a:off x="0" y="343441"/>
              <a:ext cx="5110709" cy="201584"/>
            </a:xfrm>
            <a:prstGeom prst="rect">
              <a:avLst/>
            </a:prstGeom>
            <a:ln w="12700" cap="flat">
              <a:noFill/>
              <a:miter lim="400000"/>
            </a:ln>
            <a:effectLst/>
          </p:spPr>
        </p:pic>
        <p:pic>
          <p:nvPicPr>
            <p:cNvPr id="352" name="Picture 19" descr="Picture 19"/>
            <p:cNvPicPr>
              <a:picLocks noChangeAspect="1"/>
            </p:cNvPicPr>
            <p:nvPr/>
          </p:nvPicPr>
          <p:blipFill>
            <a:blip r:embed="rId4"/>
            <a:stretch>
              <a:fillRect/>
            </a:stretch>
          </p:blipFill>
          <p:spPr>
            <a:xfrm>
              <a:off x="9758103" y="0"/>
              <a:ext cx="1204760" cy="538341"/>
            </a:xfrm>
            <a:prstGeom prst="rect">
              <a:avLst/>
            </a:prstGeom>
            <a:ln w="12700" cap="flat">
              <a:noFill/>
              <a:miter lim="400000"/>
            </a:ln>
            <a:effectLst/>
          </p:spPr>
        </p:pic>
      </p:grpSp>
      <p:sp>
        <p:nvSpPr>
          <p:cNvPr id="3" name="Прямоугольник 2">
            <a:extLst>
              <a:ext uri="{FF2B5EF4-FFF2-40B4-BE49-F238E27FC236}">
                <a16:creationId xmlns="" xmlns:a16="http://schemas.microsoft.com/office/drawing/2014/main" id="{D745619A-3A8A-48FC-8A99-5968DCB53661}"/>
              </a:ext>
            </a:extLst>
          </p:cNvPr>
          <p:cNvSpPr/>
          <p:nvPr/>
        </p:nvSpPr>
        <p:spPr>
          <a:xfrm>
            <a:off x="584935" y="469065"/>
            <a:ext cx="10099550" cy="400110"/>
          </a:xfrm>
          <a:prstGeom prst="rect">
            <a:avLst/>
          </a:prstGeom>
        </p:spPr>
        <p:txBody>
          <a:bodyPr wrap="square">
            <a:spAutoFit/>
          </a:bodyPr>
          <a:lstStyle/>
          <a:p>
            <a:pPr>
              <a:defRPr sz="1400" b="1">
                <a:solidFill>
                  <a:srgbClr val="485AA6"/>
                </a:solidFill>
                <a:latin typeface="Verdana"/>
                <a:ea typeface="Verdana"/>
                <a:cs typeface="Verdana"/>
                <a:sym typeface="Verdana"/>
              </a:defRPr>
            </a:pPr>
            <a:r>
              <a:rPr lang="ru-RU" sz="2000" b="1" dirty="0">
                <a:sym typeface="Verdana"/>
              </a:rPr>
              <a:t>Второй специальный вывод (о минимальном размере </a:t>
            </a:r>
            <a:r>
              <a:rPr lang="ru-RU" sz="2000" b="1" dirty="0" smtClean="0">
                <a:sym typeface="Verdana"/>
              </a:rPr>
              <a:t>КФ)</a:t>
            </a:r>
            <a:endParaRPr lang="ru-RU" sz="2000" b="1" dirty="0">
              <a:sym typeface="Verdana"/>
            </a:endParaRPr>
          </a:p>
        </p:txBody>
      </p:sp>
      <p:sp>
        <p:nvSpPr>
          <p:cNvPr id="11" name="TextBox 17"/>
          <p:cNvSpPr txBox="1"/>
          <p:nvPr/>
        </p:nvSpPr>
        <p:spPr>
          <a:xfrm>
            <a:off x="2750637" y="6064068"/>
            <a:ext cx="7690939" cy="64632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r"/>
            <a:r>
              <a:rPr lang="ru-RU" sz="1200" dirty="0">
                <a:solidFill>
                  <a:srgbClr val="3E4E95"/>
                </a:solidFill>
                <a:latin typeface="Verdana"/>
                <a:ea typeface="Verdana"/>
              </a:rPr>
              <a:t>О судебной практике по обжалованию предписаний об устранении выявленных нарушений, выданных </a:t>
            </a:r>
            <a:r>
              <a:rPr lang="ru-RU" sz="1200" dirty="0" err="1">
                <a:solidFill>
                  <a:srgbClr val="3E4E95"/>
                </a:solidFill>
                <a:latin typeface="Verdana"/>
                <a:ea typeface="Verdana"/>
              </a:rPr>
              <a:t>Ростехнадзором</a:t>
            </a:r>
            <a:r>
              <a:rPr lang="ru-RU" sz="1200" dirty="0">
                <a:solidFill>
                  <a:srgbClr val="3E4E95"/>
                </a:solidFill>
                <a:latin typeface="Verdana"/>
                <a:ea typeface="Verdana"/>
              </a:rPr>
              <a:t> по результатам проверок СРО на предмет соблюдения обязательных требований к СРО и их деятельности (в части порядка формирования КФ)</a:t>
            </a:r>
          </a:p>
        </p:txBody>
      </p:sp>
    </p:spTree>
    <p:extLst>
      <p:ext uri="{BB962C8B-B14F-4D97-AF65-F5344CB8AC3E}">
        <p14:creationId xmlns:p14="http://schemas.microsoft.com/office/powerpoint/2010/main" val="3231690647"/>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0" name="Picture 16" descr="Picture 16"/>
          <p:cNvPicPr>
            <a:picLocks noChangeAspect="1"/>
          </p:cNvPicPr>
          <p:nvPr/>
        </p:nvPicPr>
        <p:blipFill>
          <a:blip r:embed="rId2"/>
          <a:srcRect t="28148"/>
          <a:stretch>
            <a:fillRect/>
          </a:stretch>
        </p:blipFill>
        <p:spPr>
          <a:xfrm>
            <a:off x="1498336" y="44280"/>
            <a:ext cx="9708383" cy="4927523"/>
          </a:xfrm>
          <a:prstGeom prst="rect">
            <a:avLst/>
          </a:prstGeom>
          <a:ln w="12700">
            <a:miter lim="400000"/>
          </a:ln>
        </p:spPr>
      </p:pic>
      <p:pic>
        <p:nvPicPr>
          <p:cNvPr id="551" name="Picture 19" descr="Picture 19"/>
          <p:cNvPicPr>
            <a:picLocks noChangeAspect="1"/>
          </p:cNvPicPr>
          <p:nvPr/>
        </p:nvPicPr>
        <p:blipFill>
          <a:blip r:embed="rId3"/>
          <a:stretch>
            <a:fillRect/>
          </a:stretch>
        </p:blipFill>
        <p:spPr>
          <a:xfrm>
            <a:off x="8585569" y="4918447"/>
            <a:ext cx="2924334" cy="1188451"/>
          </a:xfrm>
          <a:prstGeom prst="rect">
            <a:avLst/>
          </a:prstGeom>
          <a:ln w="12700">
            <a:miter lim="400000"/>
          </a:ln>
        </p:spPr>
      </p:pic>
      <p:sp>
        <p:nvSpPr>
          <p:cNvPr id="557" name="TextBox 14"/>
          <p:cNvSpPr txBox="1"/>
          <p:nvPr/>
        </p:nvSpPr>
        <p:spPr>
          <a:xfrm>
            <a:off x="1219662" y="2196036"/>
            <a:ext cx="8151336" cy="286232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a:latin typeface="Verdana"/>
                <a:ea typeface="Verdana"/>
                <a:cs typeface="Verdana"/>
                <a:sym typeface="Verdana"/>
              </a:defRPr>
            </a:pPr>
            <a:endParaRPr lang="ru-RU" dirty="0">
              <a:hlinkClick r:id="rId4"/>
            </a:endParaRPr>
          </a:p>
          <a:p>
            <a:pPr>
              <a:defRPr>
                <a:latin typeface="Verdana"/>
                <a:ea typeface="Verdana"/>
                <a:cs typeface="Verdana"/>
                <a:sym typeface="Verdana"/>
              </a:defRPr>
            </a:pPr>
            <a:r>
              <a:rPr lang="ru-RU" b="1" dirty="0"/>
              <a:t>Секретари НКК</a:t>
            </a:r>
            <a:r>
              <a:rPr lang="ru-RU" dirty="0"/>
              <a:t>:</a:t>
            </a:r>
          </a:p>
          <a:p>
            <a:pPr>
              <a:defRPr>
                <a:latin typeface="Verdana"/>
                <a:ea typeface="Verdana"/>
                <a:cs typeface="Verdana"/>
                <a:sym typeface="Verdana"/>
              </a:defRPr>
            </a:pPr>
            <a:endParaRPr lang="ru-RU" dirty="0"/>
          </a:p>
          <a:p>
            <a:pPr>
              <a:defRPr>
                <a:latin typeface="Verdana"/>
                <a:ea typeface="Verdana"/>
                <a:cs typeface="Verdana"/>
                <a:sym typeface="Verdana"/>
              </a:defRPr>
            </a:pPr>
            <a:r>
              <a:rPr lang="ru-RU" dirty="0"/>
              <a:t>Коконов Данил Александрович </a:t>
            </a:r>
          </a:p>
          <a:p>
            <a:pPr>
              <a:defRPr>
                <a:latin typeface="Verdana"/>
                <a:ea typeface="Verdana"/>
                <a:cs typeface="Verdana"/>
                <a:sym typeface="Verdana"/>
              </a:defRPr>
            </a:pPr>
            <a:r>
              <a:rPr lang="ru-RU" u="sng" dirty="0">
                <a:solidFill>
                  <a:srgbClr val="0563C1"/>
                </a:solidFill>
                <a:uFill>
                  <a:solidFill>
                    <a:srgbClr val="0563C1"/>
                  </a:solidFill>
                </a:uFill>
                <a:latin typeface="Verdana"/>
                <a:ea typeface="Verdana"/>
                <a:cs typeface="Verdana"/>
                <a:hlinkClick r:id="rId4"/>
              </a:rPr>
              <a:t>a.kokonov@nostroy.ru</a:t>
            </a:r>
            <a:endParaRPr lang="ru-RU" dirty="0"/>
          </a:p>
          <a:p>
            <a:pPr>
              <a:defRPr>
                <a:latin typeface="Verdana"/>
                <a:ea typeface="Verdana"/>
                <a:cs typeface="Verdana"/>
                <a:sym typeface="Verdana"/>
              </a:defRPr>
            </a:pPr>
            <a:r>
              <a:rPr lang="ru-RU" dirty="0"/>
              <a:t>+7 (495) 987-31-50 </a:t>
            </a:r>
            <a:r>
              <a:rPr lang="ru-RU" dirty="0" err="1"/>
              <a:t>вн</a:t>
            </a:r>
            <a:r>
              <a:rPr lang="ru-RU" dirty="0"/>
              <a:t>. 139;</a:t>
            </a:r>
          </a:p>
          <a:p>
            <a:pPr>
              <a:defRPr>
                <a:latin typeface="Verdana"/>
                <a:ea typeface="Verdana"/>
                <a:cs typeface="Verdana"/>
                <a:sym typeface="Verdana"/>
              </a:defRPr>
            </a:pPr>
            <a:endParaRPr lang="ru-RU" dirty="0"/>
          </a:p>
          <a:p>
            <a:pPr>
              <a:defRPr>
                <a:latin typeface="Verdana"/>
                <a:ea typeface="Verdana"/>
                <a:cs typeface="Verdana"/>
                <a:sym typeface="Verdana"/>
              </a:defRPr>
            </a:pPr>
            <a:r>
              <a:rPr lang="ru-RU" dirty="0"/>
              <a:t>Сидоркин Александр Анатольевич </a:t>
            </a:r>
          </a:p>
          <a:p>
            <a:pPr>
              <a:defRPr>
                <a:latin typeface="Verdana"/>
                <a:ea typeface="Verdana"/>
                <a:cs typeface="Verdana"/>
                <a:sym typeface="Verdana"/>
              </a:defRPr>
            </a:pPr>
            <a:r>
              <a:rPr lang="ru-RU" u="sng" dirty="0">
                <a:solidFill>
                  <a:srgbClr val="0563C1"/>
                </a:solidFill>
                <a:uFill>
                  <a:solidFill>
                    <a:srgbClr val="0563C1"/>
                  </a:solidFill>
                </a:uFill>
                <a:latin typeface="Verdana"/>
                <a:ea typeface="Verdana"/>
                <a:cs typeface="Verdana"/>
                <a:hlinkClick r:id="rId5"/>
              </a:rPr>
              <a:t>a.sidorkin@nostroy.ru</a:t>
            </a:r>
            <a:endParaRPr lang="ru-RU" dirty="0"/>
          </a:p>
          <a:p>
            <a:pPr>
              <a:defRPr>
                <a:latin typeface="Verdana"/>
                <a:ea typeface="Verdana"/>
                <a:cs typeface="Verdana"/>
                <a:sym typeface="Verdana"/>
              </a:defRPr>
            </a:pPr>
            <a:r>
              <a:rPr lang="ru-RU" dirty="0">
                <a:sym typeface="Verdana"/>
              </a:rPr>
              <a:t>+7 (495) 987-31-50 </a:t>
            </a:r>
            <a:r>
              <a:rPr lang="ru-RU" dirty="0" err="1">
                <a:sym typeface="Verdana"/>
              </a:rPr>
              <a:t>вн</a:t>
            </a:r>
            <a:r>
              <a:rPr lang="ru-RU" dirty="0">
                <a:sym typeface="Verdana"/>
              </a:rPr>
              <a:t>. 167</a:t>
            </a:r>
            <a:r>
              <a:rPr lang="ru-RU" dirty="0"/>
              <a:t>.</a:t>
            </a:r>
            <a:endParaRPr dirty="0">
              <a:latin typeface="Verdana"/>
              <a:ea typeface="Verdana"/>
              <a:cs typeface="Verdana"/>
            </a:endParaRPr>
          </a:p>
        </p:txBody>
      </p:sp>
      <p:sp>
        <p:nvSpPr>
          <p:cNvPr id="553" name="TextBox 10"/>
          <p:cNvSpPr txBox="1"/>
          <p:nvPr/>
        </p:nvSpPr>
        <p:spPr>
          <a:xfrm>
            <a:off x="1219661" y="986842"/>
            <a:ext cx="8343839" cy="70788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a:latin typeface="Verdana"/>
                <a:ea typeface="Verdana"/>
                <a:cs typeface="Verdana"/>
                <a:sym typeface="Verdana"/>
              </a:defRPr>
            </a:pPr>
            <a:r>
              <a:rPr lang="ru-RU" sz="2000" b="1" dirty="0">
                <a:solidFill>
                  <a:schemeClr val="tx1"/>
                </a:solidFill>
                <a:latin typeface="Verdana"/>
                <a:ea typeface="Verdana"/>
                <a:cs typeface="Verdana"/>
              </a:rPr>
              <a:t>Научно-консультативная комиссия Ассоциации «Национальное объединение строителей»</a:t>
            </a:r>
            <a:endParaRPr sz="2000" b="1" dirty="0">
              <a:solidFill>
                <a:schemeClr val="tx1"/>
              </a:solidFill>
              <a:latin typeface="Verdana"/>
              <a:ea typeface="Verdana"/>
              <a:cs typeface="Verdana"/>
            </a:endParaRPr>
          </a:p>
        </p:txBody>
      </p:sp>
      <p:grpSp>
        <p:nvGrpSpPr>
          <p:cNvPr id="3" name="Group 2">
            <a:extLst>
              <a:ext uri="{FF2B5EF4-FFF2-40B4-BE49-F238E27FC236}">
                <a16:creationId xmlns="" xmlns:a16="http://schemas.microsoft.com/office/drawing/2014/main" id="{759C7D06-E5B2-456B-868F-E170D8C45598}"/>
              </a:ext>
            </a:extLst>
          </p:cNvPr>
          <p:cNvGrpSpPr/>
          <p:nvPr/>
        </p:nvGrpSpPr>
        <p:grpSpPr>
          <a:xfrm>
            <a:off x="770268" y="1913258"/>
            <a:ext cx="8295927" cy="369332"/>
            <a:chOff x="770268" y="1913258"/>
            <a:chExt cx="8295927" cy="369332"/>
          </a:xfrm>
        </p:grpSpPr>
        <p:sp>
          <p:nvSpPr>
            <p:cNvPr id="555" name="TextBox 12"/>
            <p:cNvSpPr txBox="1"/>
            <p:nvPr/>
          </p:nvSpPr>
          <p:spPr>
            <a:xfrm>
              <a:off x="1219662" y="1913258"/>
              <a:ext cx="7846533"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a:latin typeface="Verdana"/>
                  <a:ea typeface="Verdana"/>
                  <a:cs typeface="Verdana"/>
                  <a:sym typeface="Verdana"/>
                </a:defRPr>
              </a:pPr>
              <a:r>
                <a:rPr lang="en-US" u="sng" dirty="0">
                  <a:solidFill>
                    <a:srgbClr val="0563C1"/>
                  </a:solidFill>
                  <a:uFill>
                    <a:solidFill>
                      <a:srgbClr val="0563C1"/>
                    </a:solidFill>
                  </a:uFill>
                </a:rPr>
                <a:t>https://nostroy.ru/nostroy/nk-komissiya/about/</a:t>
              </a:r>
              <a:endParaRPr dirty="0"/>
            </a:p>
          </p:txBody>
        </p:sp>
        <p:pic>
          <p:nvPicPr>
            <p:cNvPr id="12" name="Graphic 11">
              <a:extLst>
                <a:ext uri="{FF2B5EF4-FFF2-40B4-BE49-F238E27FC236}">
                  <a16:creationId xmlns="" xmlns:a16="http://schemas.microsoft.com/office/drawing/2014/main" id="{E11F5D9B-B24E-471B-9F50-12432959FF9D}"/>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770268" y="1956555"/>
              <a:ext cx="297181" cy="297181"/>
            </a:xfrm>
            <a:prstGeom prst="rect">
              <a:avLst/>
            </a:prstGeom>
          </p:spPr>
        </p:pic>
      </p:grpSp>
      <p:pic>
        <p:nvPicPr>
          <p:cNvPr id="9" name="Graphic 9">
            <a:extLst>
              <a:ext uri="{FF2B5EF4-FFF2-40B4-BE49-F238E27FC236}">
                <a16:creationId xmlns="" xmlns:a16="http://schemas.microsoft.com/office/drawing/2014/main" id="{5F791657-8233-40C9-94C1-61BECD7161F1}"/>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770268" y="2709680"/>
            <a:ext cx="271690" cy="271690"/>
          </a:xfrm>
          <a:prstGeom prst="rect">
            <a:avLst/>
          </a:prstGeom>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2022</TotalTime>
  <Words>335</Words>
  <Application>Microsoft Office PowerPoint</Application>
  <PresentationFormat>Широкоэкранный</PresentationFormat>
  <Paragraphs>75</Paragraphs>
  <Slides>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7</vt:i4>
      </vt:variant>
    </vt:vector>
  </HeadingPairs>
  <TitlesOfParts>
    <vt:vector size="13" baseType="lpstr">
      <vt:lpstr>Arial</vt:lpstr>
      <vt:lpstr>Calibri</vt:lpstr>
      <vt:lpstr>Calibri Light</vt:lpstr>
      <vt:lpstr>Verdana</vt:lpstr>
      <vt:lpstr>Wingdings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Малахов Павел Васильевич</dc:creator>
  <cp:lastModifiedBy>Коконов Данил Александрович</cp:lastModifiedBy>
  <cp:revision>95</cp:revision>
  <dcterms:modified xsi:type="dcterms:W3CDTF">2021-02-17T10:49:12Z</dcterms:modified>
</cp:coreProperties>
</file>