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69731C-2B10-458B-B196-FB2DCC3B2E0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463703DB-8D27-46E2-89DC-2979B6111F24}">
      <dgm:prSet custT="1"/>
      <dgm:spPr/>
      <dgm:t>
        <a:bodyPr/>
        <a:lstStyle/>
        <a:p>
          <a:r>
            <a:rPr lang="ru-RU" sz="3200" b="1" dirty="0" smtClean="0"/>
            <a:t>Мониторинг деятельности членов СРО не может быть самостоятельным  делом СРО. Он может быть только способом контроля объектов контроля.</a:t>
          </a:r>
        </a:p>
      </dgm:t>
    </dgm:pt>
    <dgm:pt modelId="{025A234A-89CE-45D6-B897-65D43BC2B025}" type="parTrans" cxnId="{DBFE04DB-AEF5-4731-92AC-03620172D93B}">
      <dgm:prSet/>
      <dgm:spPr/>
      <dgm:t>
        <a:bodyPr/>
        <a:lstStyle/>
        <a:p>
          <a:endParaRPr lang="ru-RU"/>
        </a:p>
      </dgm:t>
    </dgm:pt>
    <dgm:pt modelId="{C9077430-285C-4EA6-95AC-B20B084E69E1}" type="sibTrans" cxnId="{DBFE04DB-AEF5-4731-92AC-03620172D93B}">
      <dgm:prSet/>
      <dgm:spPr/>
      <dgm:t>
        <a:bodyPr/>
        <a:lstStyle/>
        <a:p>
          <a:endParaRPr lang="ru-RU"/>
        </a:p>
      </dgm:t>
    </dgm:pt>
    <dgm:pt modelId="{1B45548A-2B4E-40FC-8A8F-E77B42990E87}">
      <dgm:prSet custT="1"/>
      <dgm:spPr/>
      <dgm:t>
        <a:bodyPr/>
        <a:lstStyle/>
        <a:p>
          <a:r>
            <a:rPr lang="ru-RU" sz="3200" b="1" dirty="0" smtClean="0"/>
            <a:t>Мониторинг выгодно отличается от других видов контроля своей низкой нагрузкой на членов СРО и затрат самой СРО.</a:t>
          </a:r>
          <a:endParaRPr lang="ru-RU" sz="3200" b="1" dirty="0"/>
        </a:p>
      </dgm:t>
    </dgm:pt>
    <dgm:pt modelId="{F9DF611B-CD8D-458F-BEAF-2B0B30DB67A0}" type="parTrans" cxnId="{146F516C-72D0-4B53-B486-771D47E06625}">
      <dgm:prSet/>
      <dgm:spPr/>
      <dgm:t>
        <a:bodyPr/>
        <a:lstStyle/>
        <a:p>
          <a:endParaRPr lang="ru-RU"/>
        </a:p>
      </dgm:t>
    </dgm:pt>
    <dgm:pt modelId="{1CD1CAA2-0816-40DD-9E79-CF6904A605E8}" type="sibTrans" cxnId="{146F516C-72D0-4B53-B486-771D47E06625}">
      <dgm:prSet/>
      <dgm:spPr/>
      <dgm:t>
        <a:bodyPr/>
        <a:lstStyle/>
        <a:p>
          <a:endParaRPr lang="ru-RU"/>
        </a:p>
      </dgm:t>
    </dgm:pt>
    <dgm:pt modelId="{3F3710DF-3B7B-4440-A032-9E8CFDFDB890}" type="pres">
      <dgm:prSet presAssocID="{7869731C-2B10-458B-B196-FB2DCC3B2E09}" presName="compositeShape" presStyleCnt="0">
        <dgm:presLayoutVars>
          <dgm:dir/>
          <dgm:resizeHandles/>
        </dgm:presLayoutVars>
      </dgm:prSet>
      <dgm:spPr/>
    </dgm:pt>
    <dgm:pt modelId="{477D2F81-F2A1-47A0-AEA9-33CC0F1DE3F9}" type="pres">
      <dgm:prSet presAssocID="{7869731C-2B10-458B-B196-FB2DCC3B2E09}" presName="pyramid" presStyleLbl="node1" presStyleIdx="0" presStyleCnt="1"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</dgm:spPr>
    </dgm:pt>
    <dgm:pt modelId="{F3CF6463-5E41-44E9-A9D4-F03D45F9D7B3}" type="pres">
      <dgm:prSet presAssocID="{7869731C-2B10-458B-B196-FB2DCC3B2E09}" presName="theList" presStyleCnt="0"/>
      <dgm:spPr/>
    </dgm:pt>
    <dgm:pt modelId="{27C2C30F-5507-4D28-85B9-62F7BFF42056}" type="pres">
      <dgm:prSet presAssocID="{463703DB-8D27-46E2-89DC-2979B6111F24}" presName="aNode" presStyleLbl="fgAcc1" presStyleIdx="0" presStyleCnt="2" custScaleX="145602" custScaleY="262768" custLinFactNeighborX="12435" custLinFactNeighborY="-24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653BE-98CB-46BF-BB02-2E116366F5D0}" type="pres">
      <dgm:prSet presAssocID="{463703DB-8D27-46E2-89DC-2979B6111F24}" presName="aSpace" presStyleCnt="0"/>
      <dgm:spPr/>
    </dgm:pt>
    <dgm:pt modelId="{BBAD4577-7D72-426D-95AF-C1D476D2A377}" type="pres">
      <dgm:prSet presAssocID="{1B45548A-2B4E-40FC-8A8F-E77B42990E87}" presName="aNode" presStyleLbl="fgAcc1" presStyleIdx="1" presStyleCnt="2" custScaleX="147287" custScaleY="215561" custLinFactNeighborX="10715" custLinFactNeighborY="65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99A282-7F68-40CE-81A3-D76688E03092}" type="pres">
      <dgm:prSet presAssocID="{1B45548A-2B4E-40FC-8A8F-E77B42990E87}" presName="aSpace" presStyleCnt="0"/>
      <dgm:spPr/>
    </dgm:pt>
  </dgm:ptLst>
  <dgm:cxnLst>
    <dgm:cxn modelId="{146F516C-72D0-4B53-B486-771D47E06625}" srcId="{7869731C-2B10-458B-B196-FB2DCC3B2E09}" destId="{1B45548A-2B4E-40FC-8A8F-E77B42990E87}" srcOrd="1" destOrd="0" parTransId="{F9DF611B-CD8D-458F-BEAF-2B0B30DB67A0}" sibTransId="{1CD1CAA2-0816-40DD-9E79-CF6904A605E8}"/>
    <dgm:cxn modelId="{FBC960AB-0287-477E-93CA-D5F0A0026219}" type="presOf" srcId="{1B45548A-2B4E-40FC-8A8F-E77B42990E87}" destId="{BBAD4577-7D72-426D-95AF-C1D476D2A377}" srcOrd="0" destOrd="0" presId="urn:microsoft.com/office/officeart/2005/8/layout/pyramid2"/>
    <dgm:cxn modelId="{21E84C17-0454-428E-B341-68D71532D7D8}" type="presOf" srcId="{7869731C-2B10-458B-B196-FB2DCC3B2E09}" destId="{3F3710DF-3B7B-4440-A032-9E8CFDFDB890}" srcOrd="0" destOrd="0" presId="urn:microsoft.com/office/officeart/2005/8/layout/pyramid2"/>
    <dgm:cxn modelId="{DBFE04DB-AEF5-4731-92AC-03620172D93B}" srcId="{7869731C-2B10-458B-B196-FB2DCC3B2E09}" destId="{463703DB-8D27-46E2-89DC-2979B6111F24}" srcOrd="0" destOrd="0" parTransId="{025A234A-89CE-45D6-B897-65D43BC2B025}" sibTransId="{C9077430-285C-4EA6-95AC-B20B084E69E1}"/>
    <dgm:cxn modelId="{B063C990-A99F-4048-A56E-3EFB239C416E}" type="presOf" srcId="{463703DB-8D27-46E2-89DC-2979B6111F24}" destId="{27C2C30F-5507-4D28-85B9-62F7BFF42056}" srcOrd="0" destOrd="0" presId="urn:microsoft.com/office/officeart/2005/8/layout/pyramid2"/>
    <dgm:cxn modelId="{AE642AD2-27FF-4BC7-9505-95C5F366B312}" type="presParOf" srcId="{3F3710DF-3B7B-4440-A032-9E8CFDFDB890}" destId="{477D2F81-F2A1-47A0-AEA9-33CC0F1DE3F9}" srcOrd="0" destOrd="0" presId="urn:microsoft.com/office/officeart/2005/8/layout/pyramid2"/>
    <dgm:cxn modelId="{E0E049FA-195D-43A3-8183-C2F4022AAD0D}" type="presParOf" srcId="{3F3710DF-3B7B-4440-A032-9E8CFDFDB890}" destId="{F3CF6463-5E41-44E9-A9D4-F03D45F9D7B3}" srcOrd="1" destOrd="0" presId="urn:microsoft.com/office/officeart/2005/8/layout/pyramid2"/>
    <dgm:cxn modelId="{67137C15-358C-4120-8598-807EF651C641}" type="presParOf" srcId="{F3CF6463-5E41-44E9-A9D4-F03D45F9D7B3}" destId="{27C2C30F-5507-4D28-85B9-62F7BFF42056}" srcOrd="0" destOrd="0" presId="urn:microsoft.com/office/officeart/2005/8/layout/pyramid2"/>
    <dgm:cxn modelId="{2D8C633C-8D41-4F1A-9252-2DF7B2EAC469}" type="presParOf" srcId="{F3CF6463-5E41-44E9-A9D4-F03D45F9D7B3}" destId="{216653BE-98CB-46BF-BB02-2E116366F5D0}" srcOrd="1" destOrd="0" presId="urn:microsoft.com/office/officeart/2005/8/layout/pyramid2"/>
    <dgm:cxn modelId="{71DE7CBB-EBE3-45A6-9124-571EE7066E6B}" type="presParOf" srcId="{F3CF6463-5E41-44E9-A9D4-F03D45F9D7B3}" destId="{BBAD4577-7D72-426D-95AF-C1D476D2A377}" srcOrd="2" destOrd="0" presId="urn:microsoft.com/office/officeart/2005/8/layout/pyramid2"/>
    <dgm:cxn modelId="{1D2069BA-C96B-493C-B787-04DDE9AF683D}" type="presParOf" srcId="{F3CF6463-5E41-44E9-A9D4-F03D45F9D7B3}" destId="{8999A282-7F68-40CE-81A3-D76688E03092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4793DF-606D-4FDA-8D42-7DD3C808574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EDFB09-1941-4648-9AA4-3AF1E70EDDFC}">
      <dgm:prSet phldrT="[Текст]" custT="1"/>
      <dgm:spPr/>
      <dgm:t>
        <a:bodyPr/>
        <a:lstStyle/>
        <a:p>
          <a:r>
            <a:rPr lang="ru-RU" sz="1800" b="1" dirty="0" smtClean="0"/>
            <a:t>Составление карты рисков для строящегося объекта члена СРО.</a:t>
          </a:r>
          <a:endParaRPr lang="ru-RU" sz="1800" b="1" dirty="0"/>
        </a:p>
      </dgm:t>
    </dgm:pt>
    <dgm:pt modelId="{C8AD2DB5-4393-4F2C-812D-C8AAAA99894C}" type="parTrans" cxnId="{0743EACB-C8E6-4450-9330-E85CD4A8E12F}">
      <dgm:prSet/>
      <dgm:spPr/>
      <dgm:t>
        <a:bodyPr/>
        <a:lstStyle/>
        <a:p>
          <a:endParaRPr lang="ru-RU"/>
        </a:p>
      </dgm:t>
    </dgm:pt>
    <dgm:pt modelId="{57560284-382C-45B4-934A-5A151C42DDB8}" type="sibTrans" cxnId="{0743EACB-C8E6-4450-9330-E85CD4A8E12F}">
      <dgm:prSet/>
      <dgm:spPr/>
      <dgm:t>
        <a:bodyPr/>
        <a:lstStyle/>
        <a:p>
          <a:endParaRPr lang="ru-RU"/>
        </a:p>
      </dgm:t>
    </dgm:pt>
    <dgm:pt modelId="{A5BCD76E-808F-40B4-9737-B64ECB03299A}">
      <dgm:prSet custT="1"/>
      <dgm:spPr/>
      <dgm:t>
        <a:bodyPr/>
        <a:lstStyle/>
        <a:p>
          <a:r>
            <a:rPr lang="ru-RU" sz="1800" b="1" dirty="0" smtClean="0"/>
            <a:t>Определение способа контроля (выездной, камеральный). Предпочтение камеральному и дистанционному.</a:t>
          </a:r>
          <a:endParaRPr lang="ru-RU" sz="1800" b="1" dirty="0"/>
        </a:p>
      </dgm:t>
    </dgm:pt>
    <dgm:pt modelId="{A08F9D31-7C1B-4DB4-B545-47186E97732B}" type="parTrans" cxnId="{C6428FB5-7B0A-4080-BCD5-0B75BD520AEC}">
      <dgm:prSet/>
      <dgm:spPr/>
      <dgm:t>
        <a:bodyPr/>
        <a:lstStyle/>
        <a:p>
          <a:endParaRPr lang="ru-RU"/>
        </a:p>
      </dgm:t>
    </dgm:pt>
    <dgm:pt modelId="{3CC513A3-A8C7-4969-BEFD-1E90293051C6}" type="sibTrans" cxnId="{C6428FB5-7B0A-4080-BCD5-0B75BD520AEC}">
      <dgm:prSet/>
      <dgm:spPr/>
      <dgm:t>
        <a:bodyPr/>
        <a:lstStyle/>
        <a:p>
          <a:endParaRPr lang="ru-RU"/>
        </a:p>
      </dgm:t>
    </dgm:pt>
    <dgm:pt modelId="{FDF4A0FA-AF29-4025-8791-1ABB20E3CF3E}">
      <dgm:prSet custT="1"/>
      <dgm:spPr/>
      <dgm:t>
        <a:bodyPr/>
        <a:lstStyle/>
        <a:p>
          <a:r>
            <a:rPr lang="ru-RU" sz="1800" b="1" dirty="0" smtClean="0"/>
            <a:t>Определение предмета контроля.</a:t>
          </a:r>
          <a:endParaRPr lang="ru-RU" sz="1800" b="1" dirty="0"/>
        </a:p>
      </dgm:t>
    </dgm:pt>
    <dgm:pt modelId="{33177397-DDE2-4A07-B677-405C29BB5393}" type="parTrans" cxnId="{1692D254-DB6F-47E3-9542-3CCBDD31D267}">
      <dgm:prSet/>
      <dgm:spPr/>
      <dgm:t>
        <a:bodyPr/>
        <a:lstStyle/>
        <a:p>
          <a:endParaRPr lang="ru-RU"/>
        </a:p>
      </dgm:t>
    </dgm:pt>
    <dgm:pt modelId="{9070ACA1-A9A5-4736-9EF4-64D0D6B33378}" type="sibTrans" cxnId="{1692D254-DB6F-47E3-9542-3CCBDD31D267}">
      <dgm:prSet/>
      <dgm:spPr/>
      <dgm:t>
        <a:bodyPr/>
        <a:lstStyle/>
        <a:p>
          <a:endParaRPr lang="ru-RU"/>
        </a:p>
      </dgm:t>
    </dgm:pt>
    <dgm:pt modelId="{4D434A47-647D-4532-A5CC-8D839A93ED37}">
      <dgm:prSet custT="1"/>
      <dgm:spPr>
        <a:solidFill>
          <a:schemeClr val="accent2"/>
        </a:solidFill>
      </dgm:spPr>
      <dgm:t>
        <a:bodyPr/>
        <a:lstStyle/>
        <a:p>
          <a:r>
            <a:rPr lang="ru-RU" sz="1800" b="1" dirty="0" smtClean="0"/>
            <a:t>Мониторинг - это способ контроля через запросы или через интернет.</a:t>
          </a:r>
          <a:endParaRPr lang="ru-RU" sz="1800" b="1" dirty="0"/>
        </a:p>
      </dgm:t>
    </dgm:pt>
    <dgm:pt modelId="{F862A4D7-551A-4CFC-8DF6-A11570394776}" type="parTrans" cxnId="{FA46CEEB-7664-4265-B556-B0EDB8D88456}">
      <dgm:prSet/>
      <dgm:spPr/>
      <dgm:t>
        <a:bodyPr/>
        <a:lstStyle/>
        <a:p>
          <a:endParaRPr lang="ru-RU"/>
        </a:p>
      </dgm:t>
    </dgm:pt>
    <dgm:pt modelId="{12B2310A-57D2-4616-8198-51A0C6F8D757}" type="sibTrans" cxnId="{FA46CEEB-7664-4265-B556-B0EDB8D88456}">
      <dgm:prSet/>
      <dgm:spPr/>
      <dgm:t>
        <a:bodyPr/>
        <a:lstStyle/>
        <a:p>
          <a:endParaRPr lang="ru-RU"/>
        </a:p>
      </dgm:t>
    </dgm:pt>
    <dgm:pt modelId="{BCBBB96C-59B2-4FB2-B72A-F61870F9300B}">
      <dgm:prSet custT="1"/>
      <dgm:spPr/>
      <dgm:t>
        <a:bodyPr/>
        <a:lstStyle/>
        <a:p>
          <a:r>
            <a:rPr lang="ru-RU" sz="1800" b="1" dirty="0" smtClean="0"/>
            <a:t>Реагирование на нарушения в соответствии с рисками и возможной тяжестью последствий.</a:t>
          </a:r>
          <a:endParaRPr lang="ru-RU" sz="1800" b="1" dirty="0"/>
        </a:p>
      </dgm:t>
    </dgm:pt>
    <dgm:pt modelId="{400D3316-8671-476C-AD1C-5F08D6720CA9}" type="parTrans" cxnId="{11A03610-D205-4181-83DC-4C2ED88B0390}">
      <dgm:prSet/>
      <dgm:spPr/>
      <dgm:t>
        <a:bodyPr/>
        <a:lstStyle/>
        <a:p>
          <a:endParaRPr lang="ru-RU"/>
        </a:p>
      </dgm:t>
    </dgm:pt>
    <dgm:pt modelId="{83754652-07B4-4975-B99D-94FA742BF79C}" type="sibTrans" cxnId="{11A03610-D205-4181-83DC-4C2ED88B0390}">
      <dgm:prSet/>
      <dgm:spPr/>
      <dgm:t>
        <a:bodyPr/>
        <a:lstStyle/>
        <a:p>
          <a:endParaRPr lang="ru-RU"/>
        </a:p>
      </dgm:t>
    </dgm:pt>
    <dgm:pt modelId="{FBAF00FB-95CB-44E6-B05F-87EC2D8DDC7F}" type="pres">
      <dgm:prSet presAssocID="{204793DF-606D-4FDA-8D42-7DD3C80857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F4CA3A-A33D-4A3A-A0D4-89990662BDF7}" type="pres">
      <dgm:prSet presAssocID="{78EDFB09-1941-4648-9AA4-3AF1E70EDDFC}" presName="node" presStyleLbl="node1" presStyleIdx="0" presStyleCnt="5" custScaleX="309632" custScaleY="54028" custLinFactNeighborX="-1316" custLinFactNeighborY="60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2745E-7642-4366-95BE-0F24B9AB4C1E}" type="pres">
      <dgm:prSet presAssocID="{57560284-382C-45B4-934A-5A151C42DDB8}" presName="sibTrans" presStyleCnt="0"/>
      <dgm:spPr/>
    </dgm:pt>
    <dgm:pt modelId="{979C3BB5-464A-423F-9021-451786B74987}" type="pres">
      <dgm:prSet presAssocID="{FDF4A0FA-AF29-4025-8791-1ABB20E3CF3E}" presName="node" presStyleLbl="node1" presStyleIdx="1" presStyleCnt="5" custScaleX="317377" custScaleY="48750" custLinFactNeighborX="28" custLinFactNeighborY="2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A35B7-41E2-44E0-A5A5-8EFF67435EEF}" type="pres">
      <dgm:prSet presAssocID="{9070ACA1-A9A5-4736-9EF4-64D0D6B33378}" presName="sibTrans" presStyleCnt="0"/>
      <dgm:spPr/>
    </dgm:pt>
    <dgm:pt modelId="{B113C5BD-2026-4005-B424-6D45D1203EB9}" type="pres">
      <dgm:prSet presAssocID="{A5BCD76E-808F-40B4-9737-B64ECB03299A}" presName="node" presStyleLbl="node1" presStyleIdx="2" presStyleCnt="5" custScaleX="321692" custScaleY="57097" custLinFactNeighborX="2185" custLinFactNeighborY="5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EE895-5EB1-45BF-8318-893203292CBD}" type="pres">
      <dgm:prSet presAssocID="{3CC513A3-A8C7-4969-BEFD-1E90293051C6}" presName="sibTrans" presStyleCnt="0"/>
      <dgm:spPr/>
    </dgm:pt>
    <dgm:pt modelId="{F6C4A90D-1C9D-44D9-B4E2-57AC63DF21C8}" type="pres">
      <dgm:prSet presAssocID="{BCBBB96C-59B2-4FB2-B72A-F61870F9300B}" presName="node" presStyleLbl="node1" presStyleIdx="3" presStyleCnt="5" custScaleX="313670" custScaleY="54006" custLinFactNeighborX="1116" custLinFactNeighborY="64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172AC5-4AD1-4844-A3AC-2C787FBBAB1D}" type="pres">
      <dgm:prSet presAssocID="{83754652-07B4-4975-B99D-94FA742BF79C}" presName="sibTrans" presStyleCnt="0"/>
      <dgm:spPr/>
    </dgm:pt>
    <dgm:pt modelId="{8A98FD1E-F0D3-4205-9DE9-51DD0C9D60EA}" type="pres">
      <dgm:prSet presAssocID="{4D434A47-647D-4532-A5CC-8D839A93ED37}" presName="node" presStyleLbl="node1" presStyleIdx="4" presStyleCnt="5" custScaleX="316871" custScaleY="47593" custLinFactNeighborX="-1304" custLinFactNeighborY="-69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4A8F1D-73CE-47E5-AA0F-A8BDDD14462D}" type="presOf" srcId="{A5BCD76E-808F-40B4-9737-B64ECB03299A}" destId="{B113C5BD-2026-4005-B424-6D45D1203EB9}" srcOrd="0" destOrd="0" presId="urn:microsoft.com/office/officeart/2005/8/layout/default"/>
    <dgm:cxn modelId="{1692D254-DB6F-47E3-9542-3CCBDD31D267}" srcId="{204793DF-606D-4FDA-8D42-7DD3C8085748}" destId="{FDF4A0FA-AF29-4025-8791-1ABB20E3CF3E}" srcOrd="1" destOrd="0" parTransId="{33177397-DDE2-4A07-B677-405C29BB5393}" sibTransId="{9070ACA1-A9A5-4736-9EF4-64D0D6B33378}"/>
    <dgm:cxn modelId="{86003627-6AF6-4269-93E4-211B497A9D20}" type="presOf" srcId="{204793DF-606D-4FDA-8D42-7DD3C8085748}" destId="{FBAF00FB-95CB-44E6-B05F-87EC2D8DDC7F}" srcOrd="0" destOrd="0" presId="urn:microsoft.com/office/officeart/2005/8/layout/default"/>
    <dgm:cxn modelId="{11A03610-D205-4181-83DC-4C2ED88B0390}" srcId="{204793DF-606D-4FDA-8D42-7DD3C8085748}" destId="{BCBBB96C-59B2-4FB2-B72A-F61870F9300B}" srcOrd="3" destOrd="0" parTransId="{400D3316-8671-476C-AD1C-5F08D6720CA9}" sibTransId="{83754652-07B4-4975-B99D-94FA742BF79C}"/>
    <dgm:cxn modelId="{331A16EF-E866-4A99-81F3-FF399C891C7A}" type="presOf" srcId="{4D434A47-647D-4532-A5CC-8D839A93ED37}" destId="{8A98FD1E-F0D3-4205-9DE9-51DD0C9D60EA}" srcOrd="0" destOrd="0" presId="urn:microsoft.com/office/officeart/2005/8/layout/default"/>
    <dgm:cxn modelId="{2593B31A-920D-496B-B67D-0A62B40915C7}" type="presOf" srcId="{FDF4A0FA-AF29-4025-8791-1ABB20E3CF3E}" destId="{979C3BB5-464A-423F-9021-451786B74987}" srcOrd="0" destOrd="0" presId="urn:microsoft.com/office/officeart/2005/8/layout/default"/>
    <dgm:cxn modelId="{C6428FB5-7B0A-4080-BCD5-0B75BD520AEC}" srcId="{204793DF-606D-4FDA-8D42-7DD3C8085748}" destId="{A5BCD76E-808F-40B4-9737-B64ECB03299A}" srcOrd="2" destOrd="0" parTransId="{A08F9D31-7C1B-4DB4-B545-47186E97732B}" sibTransId="{3CC513A3-A8C7-4969-BEFD-1E90293051C6}"/>
    <dgm:cxn modelId="{0743EACB-C8E6-4450-9330-E85CD4A8E12F}" srcId="{204793DF-606D-4FDA-8D42-7DD3C8085748}" destId="{78EDFB09-1941-4648-9AA4-3AF1E70EDDFC}" srcOrd="0" destOrd="0" parTransId="{C8AD2DB5-4393-4F2C-812D-C8AAAA99894C}" sibTransId="{57560284-382C-45B4-934A-5A151C42DDB8}"/>
    <dgm:cxn modelId="{DC2719FE-F082-4FDF-89BE-8E8EAF584E6A}" type="presOf" srcId="{BCBBB96C-59B2-4FB2-B72A-F61870F9300B}" destId="{F6C4A90D-1C9D-44D9-B4E2-57AC63DF21C8}" srcOrd="0" destOrd="0" presId="urn:microsoft.com/office/officeart/2005/8/layout/default"/>
    <dgm:cxn modelId="{4C378F51-FF50-4957-9D5D-13D6B9A6A580}" type="presOf" srcId="{78EDFB09-1941-4648-9AA4-3AF1E70EDDFC}" destId="{51F4CA3A-A33D-4A3A-A0D4-89990662BDF7}" srcOrd="0" destOrd="0" presId="urn:microsoft.com/office/officeart/2005/8/layout/default"/>
    <dgm:cxn modelId="{FA46CEEB-7664-4265-B556-B0EDB8D88456}" srcId="{204793DF-606D-4FDA-8D42-7DD3C8085748}" destId="{4D434A47-647D-4532-A5CC-8D839A93ED37}" srcOrd="4" destOrd="0" parTransId="{F862A4D7-551A-4CFC-8DF6-A11570394776}" sibTransId="{12B2310A-57D2-4616-8198-51A0C6F8D757}"/>
    <dgm:cxn modelId="{8CCC580B-8B7B-4D97-9849-51974FE3D984}" type="presParOf" srcId="{FBAF00FB-95CB-44E6-B05F-87EC2D8DDC7F}" destId="{51F4CA3A-A33D-4A3A-A0D4-89990662BDF7}" srcOrd="0" destOrd="0" presId="urn:microsoft.com/office/officeart/2005/8/layout/default"/>
    <dgm:cxn modelId="{1D3E170A-0856-458A-B370-2C062C60EFDB}" type="presParOf" srcId="{FBAF00FB-95CB-44E6-B05F-87EC2D8DDC7F}" destId="{D8A2745E-7642-4366-95BE-0F24B9AB4C1E}" srcOrd="1" destOrd="0" presId="urn:microsoft.com/office/officeart/2005/8/layout/default"/>
    <dgm:cxn modelId="{5A6B32E9-7C84-47BB-9EB5-5791B471D14A}" type="presParOf" srcId="{FBAF00FB-95CB-44E6-B05F-87EC2D8DDC7F}" destId="{979C3BB5-464A-423F-9021-451786B74987}" srcOrd="2" destOrd="0" presId="urn:microsoft.com/office/officeart/2005/8/layout/default"/>
    <dgm:cxn modelId="{3B8972FB-6005-446A-8A77-6FF7152F597A}" type="presParOf" srcId="{FBAF00FB-95CB-44E6-B05F-87EC2D8DDC7F}" destId="{926A35B7-41E2-44E0-A5A5-8EFF67435EEF}" srcOrd="3" destOrd="0" presId="urn:microsoft.com/office/officeart/2005/8/layout/default"/>
    <dgm:cxn modelId="{A1ECD736-9930-4A46-B53F-762957709876}" type="presParOf" srcId="{FBAF00FB-95CB-44E6-B05F-87EC2D8DDC7F}" destId="{B113C5BD-2026-4005-B424-6D45D1203EB9}" srcOrd="4" destOrd="0" presId="urn:microsoft.com/office/officeart/2005/8/layout/default"/>
    <dgm:cxn modelId="{67E62437-9805-4F78-B3E4-90D6D1E66910}" type="presParOf" srcId="{FBAF00FB-95CB-44E6-B05F-87EC2D8DDC7F}" destId="{55DEE895-5EB1-45BF-8318-893203292CBD}" srcOrd="5" destOrd="0" presId="urn:microsoft.com/office/officeart/2005/8/layout/default"/>
    <dgm:cxn modelId="{54D89A29-FB8A-4BE5-BE6D-3F868EADA2C4}" type="presParOf" srcId="{FBAF00FB-95CB-44E6-B05F-87EC2D8DDC7F}" destId="{F6C4A90D-1C9D-44D9-B4E2-57AC63DF21C8}" srcOrd="6" destOrd="0" presId="urn:microsoft.com/office/officeart/2005/8/layout/default"/>
    <dgm:cxn modelId="{34E2540E-7FA0-4EDF-8222-15B8FD2ED28B}" type="presParOf" srcId="{FBAF00FB-95CB-44E6-B05F-87EC2D8DDC7F}" destId="{B3172AC5-4AD1-4844-A3AC-2C787FBBAB1D}" srcOrd="7" destOrd="0" presId="urn:microsoft.com/office/officeart/2005/8/layout/default"/>
    <dgm:cxn modelId="{87080F1A-446F-4AE5-B786-1EF6B41E0447}" type="presParOf" srcId="{FBAF00FB-95CB-44E6-B05F-87EC2D8DDC7F}" destId="{8A98FD1E-F0D3-4205-9DE9-51DD0C9D60E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7D2F81-F2A1-47A0-AEA9-33CC0F1DE3F9}">
      <dsp:nvSpPr>
        <dsp:cNvPr id="0" name=""/>
        <dsp:cNvSpPr/>
      </dsp:nvSpPr>
      <dsp:spPr>
        <a:xfrm>
          <a:off x="611068" y="0"/>
          <a:ext cx="6408712" cy="6408712"/>
        </a:xfrm>
        <a:prstGeom prst="triangle">
          <a:avLst/>
        </a:prstGeom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2C30F-5507-4D28-85B9-62F7BFF42056}">
      <dsp:nvSpPr>
        <dsp:cNvPr id="0" name=""/>
        <dsp:cNvSpPr/>
      </dsp:nvSpPr>
      <dsp:spPr>
        <a:xfrm>
          <a:off x="3383611" y="611829"/>
          <a:ext cx="6065288" cy="26740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Мониторинг деятельности членов СРО не может быть самостоятельным  делом СРО. Он может быть только способом контроля объектов контроля.</a:t>
          </a:r>
        </a:p>
      </dsp:txBody>
      <dsp:txXfrm>
        <a:off x="3383611" y="611829"/>
        <a:ext cx="6065288" cy="2674014"/>
      </dsp:txXfrm>
    </dsp:sp>
    <dsp:sp modelId="{BBAD4577-7D72-426D-95AF-C1D476D2A377}">
      <dsp:nvSpPr>
        <dsp:cNvPr id="0" name=""/>
        <dsp:cNvSpPr/>
      </dsp:nvSpPr>
      <dsp:spPr>
        <a:xfrm>
          <a:off x="3276866" y="3528392"/>
          <a:ext cx="6135479" cy="21936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Мониторинг выгодно отличается от других видов контроля своей низкой нагрузкой на членов СРО и затрат самой СРО.</a:t>
          </a:r>
          <a:endParaRPr lang="ru-RU" sz="3200" b="1" kern="1200" dirty="0"/>
        </a:p>
      </dsp:txBody>
      <dsp:txXfrm>
        <a:off x="3276866" y="3528392"/>
        <a:ext cx="6135479" cy="21936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F4CA3A-A33D-4A3A-A0D4-89990662BDF7}">
      <dsp:nvSpPr>
        <dsp:cNvPr id="0" name=""/>
        <dsp:cNvSpPr/>
      </dsp:nvSpPr>
      <dsp:spPr>
        <a:xfrm>
          <a:off x="658190" y="79994"/>
          <a:ext cx="6559087" cy="6867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Составление карты рисков для строящегося объекта члена СРО.</a:t>
          </a:r>
          <a:endParaRPr lang="ru-RU" sz="1800" b="1" kern="1200" dirty="0"/>
        </a:p>
      </dsp:txBody>
      <dsp:txXfrm>
        <a:off x="658190" y="79994"/>
        <a:ext cx="6559087" cy="686701"/>
      </dsp:txXfrm>
    </dsp:sp>
    <dsp:sp modelId="{979C3BB5-464A-423F-9021-451786B74987}">
      <dsp:nvSpPr>
        <dsp:cNvPr id="0" name=""/>
        <dsp:cNvSpPr/>
      </dsp:nvSpPr>
      <dsp:spPr>
        <a:xfrm>
          <a:off x="604628" y="935252"/>
          <a:ext cx="6723153" cy="619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Определение предмета контроля.</a:t>
          </a:r>
          <a:endParaRPr lang="ru-RU" sz="1800" b="1" kern="1200" dirty="0"/>
        </a:p>
      </dsp:txBody>
      <dsp:txXfrm>
        <a:off x="604628" y="935252"/>
        <a:ext cx="6723153" cy="619617"/>
      </dsp:txXfrm>
    </dsp:sp>
    <dsp:sp modelId="{B113C5BD-2026-4005-B424-6D45D1203EB9}">
      <dsp:nvSpPr>
        <dsp:cNvPr id="0" name=""/>
        <dsp:cNvSpPr/>
      </dsp:nvSpPr>
      <dsp:spPr>
        <a:xfrm>
          <a:off x="604617" y="1807771"/>
          <a:ext cx="6814560" cy="7257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Определение способа контроля (выездной, камеральный). Предпочтение камеральному и дистанционному.</a:t>
          </a:r>
          <a:endParaRPr lang="ru-RU" sz="1800" b="1" kern="1200" dirty="0"/>
        </a:p>
      </dsp:txBody>
      <dsp:txXfrm>
        <a:off x="604617" y="1807771"/>
        <a:ext cx="6814560" cy="725708"/>
      </dsp:txXfrm>
    </dsp:sp>
    <dsp:sp modelId="{F6C4A90D-1C9D-44D9-B4E2-57AC63DF21C8}">
      <dsp:nvSpPr>
        <dsp:cNvPr id="0" name=""/>
        <dsp:cNvSpPr/>
      </dsp:nvSpPr>
      <dsp:spPr>
        <a:xfrm>
          <a:off x="666939" y="3490042"/>
          <a:ext cx="6644626" cy="6864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Реагирование на нарушения в соответствии с рисками и возможной тяжестью последствий.</a:t>
          </a:r>
          <a:endParaRPr lang="ru-RU" sz="1800" b="1" kern="1200" dirty="0"/>
        </a:p>
      </dsp:txBody>
      <dsp:txXfrm>
        <a:off x="666939" y="3490042"/>
        <a:ext cx="6644626" cy="686421"/>
      </dsp:txXfrm>
    </dsp:sp>
    <dsp:sp modelId="{8A98FD1E-F0D3-4205-9DE9-51DD0C9D60EA}">
      <dsp:nvSpPr>
        <dsp:cNvPr id="0" name=""/>
        <dsp:cNvSpPr/>
      </dsp:nvSpPr>
      <dsp:spPr>
        <a:xfrm>
          <a:off x="604622" y="2680310"/>
          <a:ext cx="6712434" cy="60491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Мониторинг - это способ контроля через запросы или через интернет.</a:t>
          </a:r>
          <a:endParaRPr lang="ru-RU" sz="1800" b="1" kern="1200" dirty="0"/>
        </a:p>
      </dsp:txBody>
      <dsp:txXfrm>
        <a:off x="604622" y="2680310"/>
        <a:ext cx="6712434" cy="604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848872" cy="18722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Мониторинг деятельности членов СРО. Использование сети интернет.</a:t>
            </a:r>
            <a:endParaRPr lang="ru-RU" b="1" dirty="0"/>
          </a:p>
        </p:txBody>
      </p:sp>
      <p:pic>
        <p:nvPicPr>
          <p:cNvPr id="6" name="Рисунок 5" descr="http://cs5-3.4pda.to/8603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24944"/>
            <a:ext cx="3321521" cy="339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-433064" y="116632"/>
          <a:ext cx="957706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476672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Что должен </a:t>
            </a:r>
            <a:r>
              <a:rPr lang="ru-RU" sz="2800" b="1" dirty="0" err="1" smtClean="0"/>
              <a:t>мониторить</a:t>
            </a:r>
            <a:r>
              <a:rPr lang="ru-RU" sz="2800" b="1" dirty="0" smtClean="0"/>
              <a:t> мониторинг? Ничего не должен. Это инструмент. Его применяют для облегченного и регулярного получения интересующей информации.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2996952"/>
            <a:ext cx="46085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800" b="1" dirty="0" smtClean="0"/>
              <a:t>Риски по применению мониторинга</a:t>
            </a:r>
            <a:r>
              <a:rPr lang="en-US" sz="2800" b="1" dirty="0" smtClean="0"/>
              <a:t>:</a:t>
            </a:r>
            <a:r>
              <a:rPr lang="ru-RU" sz="2800" b="1" dirty="0" smtClean="0"/>
              <a:t> он становится административным барьером, если жестко не связан с целями саморегулирования.</a:t>
            </a:r>
            <a:endParaRPr lang="ru-RU" sz="2800" b="1" dirty="0"/>
          </a:p>
        </p:txBody>
      </p:sp>
      <p:sp>
        <p:nvSpPr>
          <p:cNvPr id="1026" name="AutoShape 2" descr="Встроенное изображение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Встроенное изображение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" name="Рисунок 18" descr="https://xn---63-5cdbg2bc1ctax.xn--p1ai/uploads/s/n/g/k/ngkn7tyjuaxw/img/full_vI6iipwx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132856"/>
            <a:ext cx="388843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Порядок контроля должен быть таким</a:t>
            </a:r>
            <a:r>
              <a:rPr lang="en-US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5733256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/>
              <a:t>Необходима актуализация этих подходов с определенной регулярностью. Например, 1 раз в 6  месяцев. </a:t>
            </a:r>
            <a:endParaRPr lang="ru-RU" sz="2400" b="1" dirty="0"/>
          </a:p>
        </p:txBody>
      </p:sp>
      <p:graphicFrame>
        <p:nvGraphicFramePr>
          <p:cNvPr id="1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793122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Мониторинг не может быть вечен.</a:t>
            </a:r>
            <a:endParaRPr lang="ru-RU" b="1" dirty="0"/>
          </a:p>
        </p:txBody>
      </p:sp>
      <p:pic>
        <p:nvPicPr>
          <p:cNvPr id="5" name="Рисунок 4" descr="https://barnabyisright.files.wordpress.com/2013/05/3d-wrong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7" y="458787"/>
            <a:ext cx="6138565" cy="5994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164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Мониторинг деятельности членов СРО. Использование сети интернет.</vt:lpstr>
      <vt:lpstr>Слайд 2</vt:lpstr>
      <vt:lpstr>Слайд 3</vt:lpstr>
      <vt:lpstr>Порядок контроля должен быть таким: </vt:lpstr>
      <vt:lpstr>Мониторинг не может быть вечен.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деятельности членов СРО. Использование сети интернет.</dc:title>
  <dc:creator>Павел</dc:creator>
  <cp:lastModifiedBy>SAMSUNG</cp:lastModifiedBy>
  <cp:revision>12</cp:revision>
  <dcterms:created xsi:type="dcterms:W3CDTF">2017-09-21T07:37:47Z</dcterms:created>
  <dcterms:modified xsi:type="dcterms:W3CDTF">2017-09-21T10:16:36Z</dcterms:modified>
</cp:coreProperties>
</file>