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806" r:id="rId2"/>
  </p:sldMasterIdLst>
  <p:notesMasterIdLst>
    <p:notesMasterId r:id="rId8"/>
  </p:notesMasterIdLst>
  <p:sldIdLst>
    <p:sldId id="274" r:id="rId3"/>
    <p:sldId id="355" r:id="rId4"/>
    <p:sldId id="305" r:id="rId5"/>
    <p:sldId id="356" r:id="rId6"/>
    <p:sldId id="35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3"/>
    <a:srgbClr val="004B93"/>
    <a:srgbClr val="0097D8"/>
    <a:srgbClr val="FFCC99"/>
    <a:srgbClr val="002846"/>
    <a:srgbClr val="1C3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CBE378-5867-4BD4-B64B-BEA44145C34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3E574C-0FEB-44AE-864F-74E442F1896A}">
      <dgm:prSet phldrT="[Текст]" phldr="1"/>
      <dgm:spPr/>
      <dgm:t>
        <a:bodyPr/>
        <a:lstStyle/>
        <a:p>
          <a:endParaRPr lang="ru-RU"/>
        </a:p>
      </dgm:t>
    </dgm:pt>
    <dgm:pt modelId="{0ADACCEB-EBAD-4FDD-AB21-2BCBED1A15EB}" type="sibTrans" cxnId="{490ED8E6-BEDB-40F3-A33A-A0715D580CEC}">
      <dgm:prSet/>
      <dgm:spPr/>
      <dgm:t>
        <a:bodyPr/>
        <a:lstStyle/>
        <a:p>
          <a:endParaRPr lang="ru-RU"/>
        </a:p>
      </dgm:t>
    </dgm:pt>
    <dgm:pt modelId="{4E8498A0-7DFE-4379-98C9-77DCEFEC2E25}" type="parTrans" cxnId="{490ED8E6-BEDB-40F3-A33A-A0715D580CEC}">
      <dgm:prSet/>
      <dgm:spPr/>
      <dgm:t>
        <a:bodyPr/>
        <a:lstStyle/>
        <a:p>
          <a:endParaRPr lang="ru-RU"/>
        </a:p>
      </dgm:t>
    </dgm:pt>
    <dgm:pt modelId="{BF0095B6-BB98-46E9-872E-919FCF316ACE}">
      <dgm:prSet phldrT="[Текст]" phldr="1"/>
      <dgm:spPr/>
      <dgm:t>
        <a:bodyPr/>
        <a:lstStyle/>
        <a:p>
          <a:endParaRPr lang="ru-RU" dirty="0"/>
        </a:p>
      </dgm:t>
    </dgm:pt>
    <dgm:pt modelId="{7470E607-BAA7-421E-9CE8-8013E1AC817F}" type="sibTrans" cxnId="{79C29080-207F-4CC6-88A0-63FAAB4F4682}">
      <dgm:prSet/>
      <dgm:spPr/>
      <dgm:t>
        <a:bodyPr/>
        <a:lstStyle/>
        <a:p>
          <a:endParaRPr lang="ru-RU"/>
        </a:p>
      </dgm:t>
    </dgm:pt>
    <dgm:pt modelId="{8DD00F93-A50C-456E-92EC-D68128912F7D}" type="parTrans" cxnId="{79C29080-207F-4CC6-88A0-63FAAB4F4682}">
      <dgm:prSet/>
      <dgm:spPr/>
      <dgm:t>
        <a:bodyPr/>
        <a:lstStyle/>
        <a:p>
          <a:endParaRPr lang="ru-RU"/>
        </a:p>
      </dgm:t>
    </dgm:pt>
    <dgm:pt modelId="{97B2D77E-B87E-4F1A-9430-43E7AFC6789E}" type="pres">
      <dgm:prSet presAssocID="{99CBE378-5867-4BD4-B64B-BEA44145C34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F9075E-DC90-4362-BD44-25A09C57C6B5}" type="pres">
      <dgm:prSet presAssocID="{99CBE378-5867-4BD4-B64B-BEA44145C346}" presName="divider" presStyleLbl="fgShp" presStyleIdx="0" presStyleCnt="1" custAng="21512177"/>
      <dgm:spPr/>
    </dgm:pt>
    <dgm:pt modelId="{81175D82-C603-4067-A421-D68F646BCC09}" type="pres">
      <dgm:prSet presAssocID="{7B3E574C-0FEB-44AE-864F-74E442F1896A}" presName="downArrow" presStyleLbl="node1" presStyleIdx="0" presStyleCnt="2" custScaleX="60001"/>
      <dgm:spPr/>
    </dgm:pt>
    <dgm:pt modelId="{A6D15EAD-0826-426B-A8E9-D6E5665D8C00}" type="pres">
      <dgm:prSet presAssocID="{7B3E574C-0FEB-44AE-864F-74E442F1896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2E53F-8D56-45C9-828D-222F435997F4}" type="pres">
      <dgm:prSet presAssocID="{BF0095B6-BB98-46E9-872E-919FCF316ACE}" presName="upArrow" presStyleLbl="node1" presStyleIdx="1" presStyleCnt="2" custScaleX="68330"/>
      <dgm:spPr/>
    </dgm:pt>
    <dgm:pt modelId="{073916CC-90C9-4B7E-A524-1A6C4FEC87BD}" type="pres">
      <dgm:prSet presAssocID="{BF0095B6-BB98-46E9-872E-919FCF316ACE}" presName="upArrowText" presStyleLbl="revTx" presStyleIdx="1" presStyleCnt="2" custFlipVert="1" custScaleX="19236" custScaleY="8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1842DD-30BB-4E03-A318-6A81C640B35F}" type="presOf" srcId="{BF0095B6-BB98-46E9-872E-919FCF316ACE}" destId="{073916CC-90C9-4B7E-A524-1A6C4FEC87BD}" srcOrd="0" destOrd="0" presId="urn:microsoft.com/office/officeart/2005/8/layout/arrow3"/>
    <dgm:cxn modelId="{79C29080-207F-4CC6-88A0-63FAAB4F4682}" srcId="{99CBE378-5867-4BD4-B64B-BEA44145C346}" destId="{BF0095B6-BB98-46E9-872E-919FCF316ACE}" srcOrd="1" destOrd="0" parTransId="{8DD00F93-A50C-456E-92EC-D68128912F7D}" sibTransId="{7470E607-BAA7-421E-9CE8-8013E1AC817F}"/>
    <dgm:cxn modelId="{4270B096-03A0-4455-A5FB-B6F97D3ACDB6}" type="presOf" srcId="{99CBE378-5867-4BD4-B64B-BEA44145C346}" destId="{97B2D77E-B87E-4F1A-9430-43E7AFC6789E}" srcOrd="0" destOrd="0" presId="urn:microsoft.com/office/officeart/2005/8/layout/arrow3"/>
    <dgm:cxn modelId="{E4C813EE-CAED-4617-AF94-3FB79DF7627C}" type="presOf" srcId="{7B3E574C-0FEB-44AE-864F-74E442F1896A}" destId="{A6D15EAD-0826-426B-A8E9-D6E5665D8C00}" srcOrd="0" destOrd="0" presId="urn:microsoft.com/office/officeart/2005/8/layout/arrow3"/>
    <dgm:cxn modelId="{490ED8E6-BEDB-40F3-A33A-A0715D580CEC}" srcId="{99CBE378-5867-4BD4-B64B-BEA44145C346}" destId="{7B3E574C-0FEB-44AE-864F-74E442F1896A}" srcOrd="0" destOrd="0" parTransId="{4E8498A0-7DFE-4379-98C9-77DCEFEC2E25}" sibTransId="{0ADACCEB-EBAD-4FDD-AB21-2BCBED1A15EB}"/>
    <dgm:cxn modelId="{BCE2DC66-6117-41D7-93AB-1936B9877F5C}" type="presParOf" srcId="{97B2D77E-B87E-4F1A-9430-43E7AFC6789E}" destId="{D2F9075E-DC90-4362-BD44-25A09C57C6B5}" srcOrd="0" destOrd="0" presId="urn:microsoft.com/office/officeart/2005/8/layout/arrow3"/>
    <dgm:cxn modelId="{1A4C4390-520B-46A0-B2DD-EA057683EF7D}" type="presParOf" srcId="{97B2D77E-B87E-4F1A-9430-43E7AFC6789E}" destId="{81175D82-C603-4067-A421-D68F646BCC09}" srcOrd="1" destOrd="0" presId="urn:microsoft.com/office/officeart/2005/8/layout/arrow3"/>
    <dgm:cxn modelId="{A516E65B-DEF3-49BB-9F60-3A8D40962EE1}" type="presParOf" srcId="{97B2D77E-B87E-4F1A-9430-43E7AFC6789E}" destId="{A6D15EAD-0826-426B-A8E9-D6E5665D8C00}" srcOrd="2" destOrd="0" presId="urn:microsoft.com/office/officeart/2005/8/layout/arrow3"/>
    <dgm:cxn modelId="{1AA77343-2E11-4A56-98B8-990A9197DD12}" type="presParOf" srcId="{97B2D77E-B87E-4F1A-9430-43E7AFC6789E}" destId="{10F2E53F-8D56-45C9-828D-222F435997F4}" srcOrd="3" destOrd="0" presId="urn:microsoft.com/office/officeart/2005/8/layout/arrow3"/>
    <dgm:cxn modelId="{B0AF11DE-D2E0-450C-99DA-7E75E6824EE0}" type="presParOf" srcId="{97B2D77E-B87E-4F1A-9430-43E7AFC6789E}" destId="{073916CC-90C9-4B7E-A524-1A6C4FEC87B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93052A-DE81-4C90-9D3C-BDA713843079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5DEB0B-6B14-4C9A-BCC4-DE103A84F3E5}">
      <dgm:prSet phldrT="[Текст]" custT="1"/>
      <dgm:spPr>
        <a:solidFill>
          <a:srgbClr val="004993"/>
        </a:solidFill>
      </dgm:spPr>
      <dgm:t>
        <a:bodyPr/>
        <a:lstStyle/>
        <a:p>
          <a:pPr algn="ctr"/>
          <a:r>
            <a:rPr lang="ru-RU" sz="1600" b="1" dirty="0" smtClean="0"/>
            <a:t>Согласование стандарта по страхованию с Банком России и вынесение на утверждение Президиума ВСС</a:t>
          </a:r>
          <a:endParaRPr lang="ru-RU" sz="1600" b="1" dirty="0"/>
        </a:p>
      </dgm:t>
    </dgm:pt>
    <dgm:pt modelId="{AD28E1DF-7561-4442-89AC-0C0AE9D964FB}" type="parTrans" cxnId="{09C58CBD-674A-4439-B3D3-7497C5DC7727}">
      <dgm:prSet/>
      <dgm:spPr/>
      <dgm:t>
        <a:bodyPr/>
        <a:lstStyle/>
        <a:p>
          <a:endParaRPr lang="ru-RU" sz="1600"/>
        </a:p>
      </dgm:t>
    </dgm:pt>
    <dgm:pt modelId="{4D6FA126-DA51-4587-90A7-AC979785B9E5}" type="sibTrans" cxnId="{09C58CBD-674A-4439-B3D3-7497C5DC7727}">
      <dgm:prSet custT="1"/>
      <dgm:spPr/>
      <dgm:t>
        <a:bodyPr/>
        <a:lstStyle/>
        <a:p>
          <a:endParaRPr lang="ru-RU" sz="1600"/>
        </a:p>
      </dgm:t>
    </dgm:pt>
    <dgm:pt modelId="{45D6C4CA-DF7B-45A8-9603-78D95D234961}">
      <dgm:prSet phldrT="[Текст]" custT="1"/>
      <dgm:spPr>
        <a:solidFill>
          <a:srgbClr val="004993"/>
        </a:solidFill>
      </dgm:spPr>
      <dgm:t>
        <a:bodyPr/>
        <a:lstStyle/>
        <a:p>
          <a:pPr algn="ctr"/>
          <a:r>
            <a:rPr lang="ru-RU" sz="1600" b="1" dirty="0" smtClean="0"/>
            <a:t>После утверждения Президиумом ВСС -  обязательность для применения страховщиками</a:t>
          </a:r>
          <a:endParaRPr lang="ru-RU" sz="1600" i="1" dirty="0"/>
        </a:p>
      </dgm:t>
    </dgm:pt>
    <dgm:pt modelId="{4E7EDBA9-5AFF-44EA-B10E-267C9450422D}" type="parTrans" cxnId="{B9A07767-3CD6-474F-925A-6E90CEBF3BAE}">
      <dgm:prSet/>
      <dgm:spPr/>
      <dgm:t>
        <a:bodyPr/>
        <a:lstStyle/>
        <a:p>
          <a:endParaRPr lang="ru-RU" sz="1600"/>
        </a:p>
      </dgm:t>
    </dgm:pt>
    <dgm:pt modelId="{26828424-1922-4E75-988B-BBD61E2EBEE2}" type="sibTrans" cxnId="{B9A07767-3CD6-474F-925A-6E90CEBF3BAE}">
      <dgm:prSet custT="1"/>
      <dgm:spPr/>
      <dgm:t>
        <a:bodyPr/>
        <a:lstStyle/>
        <a:p>
          <a:endParaRPr lang="ru-RU" sz="1600"/>
        </a:p>
      </dgm:t>
    </dgm:pt>
    <dgm:pt modelId="{66E51960-6E6A-4EC1-8624-2341BD3105B6}">
      <dgm:prSet phldrT="[Текст]" custT="1"/>
      <dgm:spPr>
        <a:solidFill>
          <a:srgbClr val="004993"/>
        </a:solidFill>
      </dgm:spPr>
      <dgm:t>
        <a:bodyPr/>
        <a:lstStyle/>
        <a:p>
          <a:pPr algn="ctr"/>
          <a:r>
            <a:rPr lang="ru-RU" sz="1600" b="1" dirty="0" smtClean="0"/>
            <a:t>Разработка и утверждение санкций за нарушение условий стандарта для страховщиков</a:t>
          </a:r>
          <a:endParaRPr lang="ru-RU" sz="1600" i="1" dirty="0"/>
        </a:p>
      </dgm:t>
    </dgm:pt>
    <dgm:pt modelId="{074AF1C8-D30A-499C-AD88-A029A8865913}" type="parTrans" cxnId="{29B30A14-998F-4939-9291-2E207F79EC24}">
      <dgm:prSet/>
      <dgm:spPr/>
      <dgm:t>
        <a:bodyPr/>
        <a:lstStyle/>
        <a:p>
          <a:endParaRPr lang="ru-RU" sz="1600"/>
        </a:p>
      </dgm:t>
    </dgm:pt>
    <dgm:pt modelId="{7CED1BC9-2444-4043-838B-FD4503ADCBA7}" type="sibTrans" cxnId="{29B30A14-998F-4939-9291-2E207F79EC24}">
      <dgm:prSet custT="1"/>
      <dgm:spPr/>
      <dgm:t>
        <a:bodyPr/>
        <a:lstStyle/>
        <a:p>
          <a:endParaRPr lang="ru-RU" sz="1600"/>
        </a:p>
      </dgm:t>
    </dgm:pt>
    <dgm:pt modelId="{8C2C7828-38D4-4B4B-9B12-FBA0033879F5}">
      <dgm:prSet custT="1"/>
      <dgm:spPr>
        <a:solidFill>
          <a:srgbClr val="004993"/>
        </a:solidFill>
      </dgm:spPr>
      <dgm:t>
        <a:bodyPr/>
        <a:lstStyle/>
        <a:p>
          <a:pPr algn="ctr"/>
          <a:r>
            <a:rPr lang="ru-RU" sz="1600" b="1" dirty="0" smtClean="0"/>
            <a:t>Сбор статистики и обмен информации по утвержденному Стандарту </a:t>
          </a:r>
          <a:endParaRPr lang="ru-RU" sz="1600" b="1" dirty="0"/>
        </a:p>
      </dgm:t>
    </dgm:pt>
    <dgm:pt modelId="{BB2A0B21-E84A-4324-B333-96FCA0E93BA8}" type="parTrans" cxnId="{FA700982-E84B-4B8C-9959-F6BD6B5EDAC6}">
      <dgm:prSet/>
      <dgm:spPr/>
      <dgm:t>
        <a:bodyPr/>
        <a:lstStyle/>
        <a:p>
          <a:endParaRPr lang="ru-RU" sz="1600"/>
        </a:p>
      </dgm:t>
    </dgm:pt>
    <dgm:pt modelId="{15EF5C3A-F12B-4EEA-8090-20543EC97F57}" type="sibTrans" cxnId="{FA700982-E84B-4B8C-9959-F6BD6B5EDAC6}">
      <dgm:prSet/>
      <dgm:spPr/>
      <dgm:t>
        <a:bodyPr/>
        <a:lstStyle/>
        <a:p>
          <a:endParaRPr lang="ru-RU" sz="1600"/>
        </a:p>
      </dgm:t>
    </dgm:pt>
    <dgm:pt modelId="{530B29B5-8EA5-4D31-A382-A5EEEF779B59}" type="pres">
      <dgm:prSet presAssocID="{B693052A-DE81-4C90-9D3C-BDA71384307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4A7412-1E95-4B1F-BDF3-D54DDF794548}" type="pres">
      <dgm:prSet presAssocID="{B693052A-DE81-4C90-9D3C-BDA713843079}" presName="dummyMaxCanvas" presStyleCnt="0">
        <dgm:presLayoutVars/>
      </dgm:prSet>
      <dgm:spPr/>
    </dgm:pt>
    <dgm:pt modelId="{2CE1DF3D-4B29-45C3-B114-E2AD98B12D69}" type="pres">
      <dgm:prSet presAssocID="{B693052A-DE81-4C90-9D3C-BDA713843079}" presName="FourNodes_1" presStyleLbl="node1" presStyleIdx="0" presStyleCnt="4" custScaleX="111881" custScaleY="63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9CED2-41DF-4A69-BCCC-6F5FDCB8E22E}" type="pres">
      <dgm:prSet presAssocID="{B693052A-DE81-4C90-9D3C-BDA713843079}" presName="FourNodes_2" presStyleLbl="node1" presStyleIdx="1" presStyleCnt="4" custScaleX="118667" custScaleY="6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FF0C0-96DE-4A9A-BC3F-F8B613DFE6D7}" type="pres">
      <dgm:prSet presAssocID="{B693052A-DE81-4C90-9D3C-BDA713843079}" presName="FourNodes_3" presStyleLbl="node1" presStyleIdx="2" presStyleCnt="4" custScaleX="120061" custScaleY="66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1A111-D781-413D-8586-BC9C779F85E0}" type="pres">
      <dgm:prSet presAssocID="{B693052A-DE81-4C90-9D3C-BDA713843079}" presName="FourNodes_4" presStyleLbl="node1" presStyleIdx="3" presStyleCnt="4" custScaleX="110280" custScaleY="68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5A55-A372-446F-848F-67E1D5F72ADD}" type="pres">
      <dgm:prSet presAssocID="{B693052A-DE81-4C90-9D3C-BDA71384307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5E0AC-09FF-4223-9CEF-1E49A3D7E69F}" type="pres">
      <dgm:prSet presAssocID="{B693052A-DE81-4C90-9D3C-BDA71384307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D7BC5-11AC-4165-B47D-F8242940CB1A}" type="pres">
      <dgm:prSet presAssocID="{B693052A-DE81-4C90-9D3C-BDA713843079}" presName="FourConn_3-4" presStyleLbl="fgAccFollowNode1" presStyleIdx="2" presStyleCnt="3" custScaleX="102778" custScaleY="103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026D2-2AD0-4CB2-948F-2621CB928BFE}" type="pres">
      <dgm:prSet presAssocID="{B693052A-DE81-4C90-9D3C-BDA71384307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A0A4A-2A6E-4FF0-8A1E-A30C0585AF9F}" type="pres">
      <dgm:prSet presAssocID="{B693052A-DE81-4C90-9D3C-BDA71384307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011B9-749F-4C51-8ECA-0DA8FC2B20AF}" type="pres">
      <dgm:prSet presAssocID="{B693052A-DE81-4C90-9D3C-BDA71384307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43406-66B0-400A-B6A9-CEA1922804B2}" type="pres">
      <dgm:prSet presAssocID="{B693052A-DE81-4C90-9D3C-BDA71384307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30A14-998F-4939-9291-2E207F79EC24}" srcId="{B693052A-DE81-4C90-9D3C-BDA713843079}" destId="{66E51960-6E6A-4EC1-8624-2341BD3105B6}" srcOrd="2" destOrd="0" parTransId="{074AF1C8-D30A-499C-AD88-A029A8865913}" sibTransId="{7CED1BC9-2444-4043-838B-FD4503ADCBA7}"/>
    <dgm:cxn modelId="{95ED0A8B-E33E-4021-ACB6-8D45F75A9D53}" type="presOf" srcId="{DF5DEB0B-6B14-4C9A-BCC4-DE103A84F3E5}" destId="{2CE1DF3D-4B29-45C3-B114-E2AD98B12D69}" srcOrd="0" destOrd="0" presId="urn:microsoft.com/office/officeart/2005/8/layout/vProcess5"/>
    <dgm:cxn modelId="{716DE8CD-AD59-4CBC-823B-5FA774C139B6}" type="presOf" srcId="{7CED1BC9-2444-4043-838B-FD4503ADCBA7}" destId="{E57D7BC5-11AC-4165-B47D-F8242940CB1A}" srcOrd="0" destOrd="0" presId="urn:microsoft.com/office/officeart/2005/8/layout/vProcess5"/>
    <dgm:cxn modelId="{408BABD8-D8D7-450F-A8A7-40A835CCBC81}" type="presOf" srcId="{66E51960-6E6A-4EC1-8624-2341BD3105B6}" destId="{F60011B9-749F-4C51-8ECA-0DA8FC2B20AF}" srcOrd="1" destOrd="0" presId="urn:microsoft.com/office/officeart/2005/8/layout/vProcess5"/>
    <dgm:cxn modelId="{10BBA799-6DCD-4B5E-8095-D664F99C16EF}" type="presOf" srcId="{26828424-1922-4E75-988B-BBD61E2EBEE2}" destId="{0645E0AC-09FF-4223-9CEF-1E49A3D7E69F}" srcOrd="0" destOrd="0" presId="urn:microsoft.com/office/officeart/2005/8/layout/vProcess5"/>
    <dgm:cxn modelId="{B9A07767-3CD6-474F-925A-6E90CEBF3BAE}" srcId="{B693052A-DE81-4C90-9D3C-BDA713843079}" destId="{45D6C4CA-DF7B-45A8-9603-78D95D234961}" srcOrd="1" destOrd="0" parTransId="{4E7EDBA9-5AFF-44EA-B10E-267C9450422D}" sibTransId="{26828424-1922-4E75-988B-BBD61E2EBEE2}"/>
    <dgm:cxn modelId="{2AA9D63E-ED5F-42CD-B12C-642AF5131661}" type="presOf" srcId="{8C2C7828-38D4-4B4B-9B12-FBA0033879F5}" destId="{CB91A111-D781-413D-8586-BC9C779F85E0}" srcOrd="0" destOrd="0" presId="urn:microsoft.com/office/officeart/2005/8/layout/vProcess5"/>
    <dgm:cxn modelId="{78DE8B70-20A5-4308-8261-67CA79895F1A}" type="presOf" srcId="{B693052A-DE81-4C90-9D3C-BDA713843079}" destId="{530B29B5-8EA5-4D31-A382-A5EEEF779B59}" srcOrd="0" destOrd="0" presId="urn:microsoft.com/office/officeart/2005/8/layout/vProcess5"/>
    <dgm:cxn modelId="{4D96CCE6-62A1-427D-8722-CEF56AF39EDF}" type="presOf" srcId="{45D6C4CA-DF7B-45A8-9603-78D95D234961}" destId="{FA59CED2-41DF-4A69-BCCC-6F5FDCB8E22E}" srcOrd="0" destOrd="0" presId="urn:microsoft.com/office/officeart/2005/8/layout/vProcess5"/>
    <dgm:cxn modelId="{FA700982-E84B-4B8C-9959-F6BD6B5EDAC6}" srcId="{B693052A-DE81-4C90-9D3C-BDA713843079}" destId="{8C2C7828-38D4-4B4B-9B12-FBA0033879F5}" srcOrd="3" destOrd="0" parTransId="{BB2A0B21-E84A-4324-B333-96FCA0E93BA8}" sibTransId="{15EF5C3A-F12B-4EEA-8090-20543EC97F57}"/>
    <dgm:cxn modelId="{09C58CBD-674A-4439-B3D3-7497C5DC7727}" srcId="{B693052A-DE81-4C90-9D3C-BDA713843079}" destId="{DF5DEB0B-6B14-4C9A-BCC4-DE103A84F3E5}" srcOrd="0" destOrd="0" parTransId="{AD28E1DF-7561-4442-89AC-0C0AE9D964FB}" sibTransId="{4D6FA126-DA51-4587-90A7-AC979785B9E5}"/>
    <dgm:cxn modelId="{BE733AFE-4A6C-4C60-8231-CEF377791C19}" type="presOf" srcId="{4D6FA126-DA51-4587-90A7-AC979785B9E5}" destId="{882A5A55-A372-446F-848F-67E1D5F72ADD}" srcOrd="0" destOrd="0" presId="urn:microsoft.com/office/officeart/2005/8/layout/vProcess5"/>
    <dgm:cxn modelId="{7F8D4ECB-6282-49FD-9BFA-0C53360F32CD}" type="presOf" srcId="{8C2C7828-38D4-4B4B-9B12-FBA0033879F5}" destId="{A1E43406-66B0-400A-B6A9-CEA1922804B2}" srcOrd="1" destOrd="0" presId="urn:microsoft.com/office/officeart/2005/8/layout/vProcess5"/>
    <dgm:cxn modelId="{14A4AD09-4AD2-48E7-8E44-15B4656B73B3}" type="presOf" srcId="{DF5DEB0B-6B14-4C9A-BCC4-DE103A84F3E5}" destId="{232026D2-2AD0-4CB2-948F-2621CB928BFE}" srcOrd="1" destOrd="0" presId="urn:microsoft.com/office/officeart/2005/8/layout/vProcess5"/>
    <dgm:cxn modelId="{BEAF745E-8A2F-4807-863B-3C7AC7419E25}" type="presOf" srcId="{66E51960-6E6A-4EC1-8624-2341BD3105B6}" destId="{E36FF0C0-96DE-4A9A-BC3F-F8B613DFE6D7}" srcOrd="0" destOrd="0" presId="urn:microsoft.com/office/officeart/2005/8/layout/vProcess5"/>
    <dgm:cxn modelId="{36A8AE94-27CC-48AA-8B78-C7008AECFDD8}" type="presOf" srcId="{45D6C4CA-DF7B-45A8-9603-78D95D234961}" destId="{CDCA0A4A-2A6E-4FF0-8A1E-A30C0585AF9F}" srcOrd="1" destOrd="0" presId="urn:microsoft.com/office/officeart/2005/8/layout/vProcess5"/>
    <dgm:cxn modelId="{46EED364-1D2F-44A7-A59A-0C7C04500A8E}" type="presParOf" srcId="{530B29B5-8EA5-4D31-A382-A5EEEF779B59}" destId="{ED4A7412-1E95-4B1F-BDF3-D54DDF794548}" srcOrd="0" destOrd="0" presId="urn:microsoft.com/office/officeart/2005/8/layout/vProcess5"/>
    <dgm:cxn modelId="{C8F43ABF-8712-4DC3-B792-EE9362D8AE08}" type="presParOf" srcId="{530B29B5-8EA5-4D31-A382-A5EEEF779B59}" destId="{2CE1DF3D-4B29-45C3-B114-E2AD98B12D69}" srcOrd="1" destOrd="0" presId="urn:microsoft.com/office/officeart/2005/8/layout/vProcess5"/>
    <dgm:cxn modelId="{861FE319-2294-4113-919F-9C7F0A6D6DD1}" type="presParOf" srcId="{530B29B5-8EA5-4D31-A382-A5EEEF779B59}" destId="{FA59CED2-41DF-4A69-BCCC-6F5FDCB8E22E}" srcOrd="2" destOrd="0" presId="urn:microsoft.com/office/officeart/2005/8/layout/vProcess5"/>
    <dgm:cxn modelId="{3298C9DB-E6D1-4D42-AF1B-B84F27E8A014}" type="presParOf" srcId="{530B29B5-8EA5-4D31-A382-A5EEEF779B59}" destId="{E36FF0C0-96DE-4A9A-BC3F-F8B613DFE6D7}" srcOrd="3" destOrd="0" presId="urn:microsoft.com/office/officeart/2005/8/layout/vProcess5"/>
    <dgm:cxn modelId="{8F1BE2DB-E6C8-4D30-A89E-99D13C2C8F3B}" type="presParOf" srcId="{530B29B5-8EA5-4D31-A382-A5EEEF779B59}" destId="{CB91A111-D781-413D-8586-BC9C779F85E0}" srcOrd="4" destOrd="0" presId="urn:microsoft.com/office/officeart/2005/8/layout/vProcess5"/>
    <dgm:cxn modelId="{DA0C376F-22F2-46EE-B1DE-D6916736790A}" type="presParOf" srcId="{530B29B5-8EA5-4D31-A382-A5EEEF779B59}" destId="{882A5A55-A372-446F-848F-67E1D5F72ADD}" srcOrd="5" destOrd="0" presId="urn:microsoft.com/office/officeart/2005/8/layout/vProcess5"/>
    <dgm:cxn modelId="{E4DDC558-5ACD-42FF-83E4-A9FA24DDAB63}" type="presParOf" srcId="{530B29B5-8EA5-4D31-A382-A5EEEF779B59}" destId="{0645E0AC-09FF-4223-9CEF-1E49A3D7E69F}" srcOrd="6" destOrd="0" presId="urn:microsoft.com/office/officeart/2005/8/layout/vProcess5"/>
    <dgm:cxn modelId="{048D678D-C2F7-4F3E-BB0C-99594CF08FB2}" type="presParOf" srcId="{530B29B5-8EA5-4D31-A382-A5EEEF779B59}" destId="{E57D7BC5-11AC-4165-B47D-F8242940CB1A}" srcOrd="7" destOrd="0" presId="urn:microsoft.com/office/officeart/2005/8/layout/vProcess5"/>
    <dgm:cxn modelId="{A9037D4D-B07A-4216-8C31-9EC601DAE90D}" type="presParOf" srcId="{530B29B5-8EA5-4D31-A382-A5EEEF779B59}" destId="{232026D2-2AD0-4CB2-948F-2621CB928BFE}" srcOrd="8" destOrd="0" presId="urn:microsoft.com/office/officeart/2005/8/layout/vProcess5"/>
    <dgm:cxn modelId="{614B3ED5-0F91-4021-BFBD-8BDE4D2343B8}" type="presParOf" srcId="{530B29B5-8EA5-4D31-A382-A5EEEF779B59}" destId="{CDCA0A4A-2A6E-4FF0-8A1E-A30C0585AF9F}" srcOrd="9" destOrd="0" presId="urn:microsoft.com/office/officeart/2005/8/layout/vProcess5"/>
    <dgm:cxn modelId="{3C9714B2-5C8E-48E5-9C24-55AEA27CA897}" type="presParOf" srcId="{530B29B5-8EA5-4D31-A382-A5EEEF779B59}" destId="{F60011B9-749F-4C51-8ECA-0DA8FC2B20AF}" srcOrd="10" destOrd="0" presId="urn:microsoft.com/office/officeart/2005/8/layout/vProcess5"/>
    <dgm:cxn modelId="{EC2A4D53-2BDD-4363-85D6-11DF4FF63EE4}" type="presParOf" srcId="{530B29B5-8EA5-4D31-A382-A5EEEF779B59}" destId="{A1E43406-66B0-400A-B6A9-CEA1922804B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9075E-DC90-4362-BD44-25A09C57C6B5}">
      <dsp:nvSpPr>
        <dsp:cNvPr id="0" name=""/>
        <dsp:cNvSpPr/>
      </dsp:nvSpPr>
      <dsp:spPr>
        <a:xfrm rot="21212177">
          <a:off x="17007" y="1460577"/>
          <a:ext cx="8267592" cy="75125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75D82-C603-4067-A421-D68F646BCC09}">
      <dsp:nvSpPr>
        <dsp:cNvPr id="0" name=""/>
        <dsp:cNvSpPr/>
      </dsp:nvSpPr>
      <dsp:spPr>
        <a:xfrm>
          <a:off x="1494276" y="183620"/>
          <a:ext cx="1494314" cy="146896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15EAD-0826-426B-A8E9-D6E5665D8C00}">
      <dsp:nvSpPr>
        <dsp:cNvPr id="0" name=""/>
        <dsp:cNvSpPr/>
      </dsp:nvSpPr>
      <dsp:spPr>
        <a:xfrm>
          <a:off x="4399852" y="0"/>
          <a:ext cx="2656514" cy="1542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/>
        </a:p>
      </dsp:txBody>
      <dsp:txXfrm>
        <a:off x="4399852" y="0"/>
        <a:ext cx="2656514" cy="1542411"/>
      </dsp:txXfrm>
    </dsp:sp>
    <dsp:sp modelId="{10F2E53F-8D56-45C9-828D-222F435997F4}">
      <dsp:nvSpPr>
        <dsp:cNvPr id="0" name=""/>
        <dsp:cNvSpPr/>
      </dsp:nvSpPr>
      <dsp:spPr>
        <a:xfrm>
          <a:off x="5209300" y="2019824"/>
          <a:ext cx="1701746" cy="146896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916CC-90C9-4B7E-A524-1A6C4FEC87BD}">
      <dsp:nvSpPr>
        <dsp:cNvPr id="0" name=""/>
        <dsp:cNvSpPr/>
      </dsp:nvSpPr>
      <dsp:spPr>
        <a:xfrm flipV="1">
          <a:off x="2317994" y="2833027"/>
          <a:ext cx="511007" cy="136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2317994" y="2833027"/>
        <a:ext cx="511007" cy="136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1DF3D-4B29-45C3-B114-E2AD98B12D69}">
      <dsp:nvSpPr>
        <dsp:cNvPr id="0" name=""/>
        <dsp:cNvSpPr/>
      </dsp:nvSpPr>
      <dsp:spPr>
        <a:xfrm>
          <a:off x="-370218" y="176500"/>
          <a:ext cx="7476271" cy="615585"/>
        </a:xfrm>
        <a:prstGeom prst="roundRect">
          <a:avLst>
            <a:gd name="adj" fmla="val 10000"/>
          </a:avLst>
        </a:prstGeom>
        <a:solidFill>
          <a:srgbClr val="00499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Согласование стандарта по страхованию с Банком России и вынесение на утверждение Президиума ВСС</a:t>
          </a:r>
          <a:endParaRPr lang="ru-RU" sz="1600" b="1" kern="1200" dirty="0"/>
        </a:p>
      </dsp:txBody>
      <dsp:txXfrm>
        <a:off x="-352188" y="194530"/>
        <a:ext cx="6242762" cy="579525"/>
      </dsp:txXfrm>
    </dsp:sp>
    <dsp:sp modelId="{FA59CED2-41DF-4A69-BCCC-6F5FDCB8E22E}">
      <dsp:nvSpPr>
        <dsp:cNvPr id="0" name=""/>
        <dsp:cNvSpPr/>
      </dsp:nvSpPr>
      <dsp:spPr>
        <a:xfrm>
          <a:off x="-37304" y="1313755"/>
          <a:ext cx="7929735" cy="630462"/>
        </a:xfrm>
        <a:prstGeom prst="roundRect">
          <a:avLst>
            <a:gd name="adj" fmla="val 10000"/>
          </a:avLst>
        </a:prstGeom>
        <a:solidFill>
          <a:srgbClr val="00499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После утверждения Президиумом ВСС -  обязательность для применения страховщиками</a:t>
          </a:r>
          <a:endParaRPr lang="ru-RU" sz="1600" i="1" kern="1200" dirty="0"/>
        </a:p>
      </dsp:txBody>
      <dsp:txXfrm>
        <a:off x="-18838" y="1332221"/>
        <a:ext cx="6481582" cy="593530"/>
      </dsp:txXfrm>
    </dsp:sp>
    <dsp:sp modelId="{E36FF0C0-96DE-4A9A-BC3F-F8B613DFE6D7}">
      <dsp:nvSpPr>
        <dsp:cNvPr id="0" name=""/>
        <dsp:cNvSpPr/>
      </dsp:nvSpPr>
      <dsp:spPr>
        <a:xfrm>
          <a:off x="467413" y="2451014"/>
          <a:ext cx="8022887" cy="645330"/>
        </a:xfrm>
        <a:prstGeom prst="roundRect">
          <a:avLst>
            <a:gd name="adj" fmla="val 10000"/>
          </a:avLst>
        </a:prstGeom>
        <a:solidFill>
          <a:srgbClr val="00499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Разработка и утверждение санкций за нарушение условий стандарта для страховщиков</a:t>
          </a:r>
          <a:endParaRPr lang="ru-RU" sz="1600" i="1" kern="1200" dirty="0"/>
        </a:p>
      </dsp:txBody>
      <dsp:txXfrm>
        <a:off x="486314" y="2469915"/>
        <a:ext cx="6567315" cy="607528"/>
      </dsp:txXfrm>
    </dsp:sp>
    <dsp:sp modelId="{CB91A111-D781-413D-8586-BC9C779F85E0}">
      <dsp:nvSpPr>
        <dsp:cNvPr id="0" name=""/>
        <dsp:cNvSpPr/>
      </dsp:nvSpPr>
      <dsp:spPr>
        <a:xfrm>
          <a:off x="1353859" y="3588274"/>
          <a:ext cx="7369287" cy="660198"/>
        </a:xfrm>
        <a:prstGeom prst="roundRect">
          <a:avLst>
            <a:gd name="adj" fmla="val 10000"/>
          </a:avLst>
        </a:prstGeom>
        <a:solidFill>
          <a:srgbClr val="00499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Сбор статистики и обмен информации по утвержденному Стандарту </a:t>
          </a:r>
          <a:endParaRPr lang="ru-RU" sz="1600" b="1" kern="1200" dirty="0"/>
        </a:p>
      </dsp:txBody>
      <dsp:txXfrm>
        <a:off x="1373196" y="3607611"/>
        <a:ext cx="6019133" cy="621524"/>
      </dsp:txXfrm>
    </dsp:sp>
    <dsp:sp modelId="{882A5A55-A372-446F-848F-67E1D5F72ADD}">
      <dsp:nvSpPr>
        <dsp:cNvPr id="0" name=""/>
        <dsp:cNvSpPr/>
      </dsp:nvSpPr>
      <dsp:spPr>
        <a:xfrm>
          <a:off x="6079507" y="741849"/>
          <a:ext cx="629581" cy="6295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221163" y="741849"/>
        <a:ext cx="346269" cy="473760"/>
      </dsp:txXfrm>
    </dsp:sp>
    <dsp:sp modelId="{0645E0AC-09FF-4223-9CEF-1E49A3D7E69F}">
      <dsp:nvSpPr>
        <dsp:cNvPr id="0" name=""/>
        <dsp:cNvSpPr/>
      </dsp:nvSpPr>
      <dsp:spPr>
        <a:xfrm>
          <a:off x="6639153" y="1886542"/>
          <a:ext cx="629581" cy="6295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780809" y="1886542"/>
        <a:ext cx="346269" cy="473760"/>
      </dsp:txXfrm>
    </dsp:sp>
    <dsp:sp modelId="{E57D7BC5-11AC-4165-B47D-F8242940CB1A}">
      <dsp:nvSpPr>
        <dsp:cNvPr id="0" name=""/>
        <dsp:cNvSpPr/>
      </dsp:nvSpPr>
      <dsp:spPr>
        <a:xfrm>
          <a:off x="7181701" y="3019645"/>
          <a:ext cx="647071" cy="65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327292" y="3019645"/>
        <a:ext cx="355889" cy="492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A1183-222B-4337-9164-1C26C59AFC1C}" type="datetimeFigureOut">
              <a:rPr lang="ru-RU" smtClean="0"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BE6C9-03DC-4F03-A889-E8A9C25E4D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8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Титульный</a:t>
            </a:r>
            <a:r>
              <a:rPr lang="ru-RU" baseline="0" dirty="0" smtClean="0"/>
              <a:t>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BE6C9-03DC-4F03-A889-E8A9C25E4D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7C6A5-21F4-43DF-8446-24B625D4BF7B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032C750-92C9-4B45-9FB5-B23E86736B7B}" type="datetime1">
              <a:rPr lang="ru-RU" smtClean="0">
                <a:solidFill>
                  <a:prstClr val="black"/>
                </a:solidFill>
              </a:rPr>
              <a:pPr/>
              <a:t>07.09.2017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99BDE-8A2D-444C-88E1-3A8F8AC6707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0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6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5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6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5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66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0783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98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95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655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2058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6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57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499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05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6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684321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28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6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9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7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3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1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3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 userDrawn="1"/>
        </p:nvSpPr>
        <p:spPr bwMode="auto">
          <a:xfrm>
            <a:off x="6105525" y="64008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ornadoCyr-Light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ornadoCyr-Light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ornadoCyr-Light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ornadoCyr-Light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ornadoCyr-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ornadoCyr-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ornadoCyr-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ornadoCyr-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ornadoCyr-Light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F93080DA-44F1-4DFD-9391-6CF902756005}" type="slidenum">
              <a:rPr lang="ru-RU" sz="1400" i="0" smtClean="0">
                <a:solidFill>
                  <a:srgbClr val="FFFFFF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i="0" smtClean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1027" name="Picture 15" descr="shablon_slide_logo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9175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78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36912"/>
            <a:ext cx="76328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Единый стандарт страхования ВСС.</a:t>
            </a:r>
            <a:endParaRPr lang="ru-RU" sz="2400" b="1" dirty="0" smtClean="0">
              <a:solidFill>
                <a:schemeClr val="bg1"/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457200"/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Взаимодействие НОСТРОЙ и ВСС. </a:t>
            </a:r>
          </a:p>
          <a:p>
            <a:pPr defTabSz="457200"/>
            <a:endParaRPr lang="ru-RU" b="1" dirty="0" smtClean="0">
              <a:solidFill>
                <a:schemeClr val="bg1"/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457200"/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Мелёхин Д.В.</a:t>
            </a:r>
          </a:p>
          <a:p>
            <a:pPr defTabSz="457200"/>
            <a:r>
              <a:rPr lang="ru-RU" dirty="0" smtClean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Директор департамента корпоративного бизнеса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51470" y="145455"/>
            <a:ext cx="8136954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A50A0"/>
                </a:solidFill>
                <a:latin typeface="Arial" panose="020B0604020202020204" pitchFamily="34" charset="0"/>
              </a:rPr>
              <a:t>Предпосылки разработки стандарта</a:t>
            </a:r>
            <a:endParaRPr lang="en-US" altLang="ru-RU" sz="2800" b="1" dirty="0">
              <a:solidFill>
                <a:srgbClr val="0A50A0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3850" y="1052513"/>
            <a:ext cx="8135938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1200"/>
              </a:spcAft>
              <a:defRPr/>
            </a:pPr>
            <a:endParaRPr lang="ru-RU" sz="100" dirty="0">
              <a:solidFill>
                <a:srgbClr val="004993"/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fontAlgn="auto">
              <a:spcBef>
                <a:spcPct val="20000"/>
              </a:spcBef>
              <a:spcAft>
                <a:spcPts val="1200"/>
              </a:spcAft>
              <a:defRPr/>
            </a:pPr>
            <a:endParaRPr lang="ru-RU" sz="100" dirty="0">
              <a:solidFill>
                <a:srgbClr val="004993"/>
              </a:solidFill>
              <a:latin typeface="Arial Black" pitchFamily="34" charset="0"/>
              <a:cs typeface="+mn-cs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Необходимость выработки </a:t>
            </a:r>
            <a:r>
              <a:rPr lang="ru-RU" sz="1600" b="1" dirty="0" smtClean="0">
                <a:solidFill>
                  <a:srgbClr val="0049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единых и универсальных условий страхования</a:t>
            </a: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, учитывающих интересы страхового и строительного сообщества в части минимизации рисков;</a:t>
            </a: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b="1" dirty="0" smtClean="0">
              <a:solidFill>
                <a:srgbClr val="0049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Позиция Банка России и ВСС о необходимости наличия ясных и прозрачных правил игры</a:t>
            </a:r>
            <a:r>
              <a:rPr lang="ru-RU" sz="1600" b="1" dirty="0" smtClean="0">
                <a:solidFill>
                  <a:srgbClr val="0049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для всех страховых компаний, </a:t>
            </a:r>
            <a:r>
              <a:rPr lang="ru-RU" sz="1600" b="1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исключающих недобросовестное поведение </a:t>
            </a: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участников рынка;</a:t>
            </a: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b="1" dirty="0" smtClean="0">
              <a:solidFill>
                <a:srgbClr val="0049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rgbClr val="0049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Наличие </a:t>
            </a:r>
            <a:r>
              <a:rPr lang="ru-RU" sz="1600" b="1" dirty="0" smtClean="0">
                <a:solidFill>
                  <a:srgbClr val="0049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отрицательного опыта страхования </a:t>
            </a: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аналогичных рисков в рамках реализации норм законодательства в части 94-ФЗ и 214-ФЗ; </a:t>
            </a: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 smtClean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49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Достижение консенсуса </a:t>
            </a: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между потребностями строительного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4993"/>
                </a:solidFill>
                <a:latin typeface="Times New Roman" pitchFamily="18" charset="0"/>
                <a:cs typeface="Arial" charset="0"/>
              </a:rPr>
              <a:t>сообщества и реальными возможностями страховых организаций.  </a:t>
            </a: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Arial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4993"/>
              </a:solidFill>
              <a:latin typeface="Times New Roman" pitchFamily="18" charset="0"/>
              <a:cs typeface="+mn-cs"/>
            </a:endParaRPr>
          </a:p>
          <a:p>
            <a:pPr indent="36353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+mn-cs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4993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2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3"/>
          <p:cNvSpPr txBox="1">
            <a:spLocks/>
          </p:cNvSpPr>
          <p:nvPr/>
        </p:nvSpPr>
        <p:spPr bwMode="auto">
          <a:xfrm>
            <a:off x="7010400" y="6493573"/>
            <a:ext cx="2133600" cy="36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3CFBD3-F302-4956-830C-C5ED6C620CBD}" type="slidenum">
              <a:rPr lang="ru-RU" altLang="ru-RU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>
              <a:solidFill>
                <a:schemeClr val="tx2"/>
              </a:solidFill>
            </a:endParaRPr>
          </a:p>
        </p:txBody>
      </p:sp>
      <p:graphicFrame>
        <p:nvGraphicFramePr>
          <p:cNvPr id="2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956614"/>
              </p:ext>
            </p:extLst>
          </p:nvPr>
        </p:nvGraphicFramePr>
        <p:xfrm>
          <a:off x="467544" y="1772817"/>
          <a:ext cx="830160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Picture 15" descr="C:\Documents and Settings\new_pr_worker\Рабочий стол\НП\Презентации\Логотипы\nostro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4813"/>
            <a:ext cx="1584176" cy="159949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C:\Documents and Settings\new_pr_worker\Рабочий стол\НП\Презентации\Логотипы\ВСС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97" y="1988840"/>
            <a:ext cx="1902326" cy="110199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251470" y="145455"/>
            <a:ext cx="8136954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A50A0"/>
                </a:solidFill>
                <a:latin typeface="Arial" panose="020B0604020202020204" pitchFamily="34" charset="0"/>
              </a:rPr>
              <a:t>Разработка стандарта по страхованию</a:t>
            </a:r>
            <a:endParaRPr lang="en-US" altLang="ru-RU" sz="2800" b="1" dirty="0">
              <a:solidFill>
                <a:srgbClr val="0A50A0"/>
              </a:solidFill>
              <a:latin typeface="Arial" panose="020B0604020202020204" pitchFamily="34" charset="0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 rot="11572853" flipV="1">
            <a:off x="-2544838" y="5164669"/>
            <a:ext cx="9144000" cy="28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charset="0"/>
              </a:rPr>
              <a:t>Унифицированные требования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charset="0"/>
              </a:rPr>
              <a:t>по страхования 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charset="0"/>
              </a:rPr>
              <a:t>(рекомендация для СРО)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 rot="11569299" flipV="1">
            <a:off x="2745752" y="1273461"/>
            <a:ext cx="9144000" cy="14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charset="0"/>
              </a:rPr>
              <a:t>Стандарт ВСС по страхованию 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charset="0"/>
              </a:rPr>
              <a:t>(обязателен к применению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charset="0"/>
              </a:rPr>
              <a:t> страховщиками)</a:t>
            </a:r>
          </a:p>
        </p:txBody>
      </p:sp>
    </p:spTree>
    <p:extLst>
      <p:ext uri="{BB962C8B-B14F-4D97-AF65-F5344CB8AC3E}">
        <p14:creationId xmlns:p14="http://schemas.microsoft.com/office/powerpoint/2010/main" val="10943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2-tub-ru.yandex.net/i?id=f039dc87d17ceaa4ede84fd2f365dcd0-8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764" y="3068960"/>
            <a:ext cx="25923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ile"/>
          <p:cNvSpPr>
            <a:spLocks noEditPoints="1" noChangeArrowheads="1"/>
          </p:cNvSpPr>
          <p:nvPr/>
        </p:nvSpPr>
        <p:spPr bwMode="auto">
          <a:xfrm>
            <a:off x="3275856" y="764704"/>
            <a:ext cx="2681833" cy="2087563"/>
          </a:xfrm>
          <a:custGeom>
            <a:avLst/>
            <a:gdLst>
              <a:gd name="T0" fmla="*/ 167140336 w 21600"/>
              <a:gd name="T1" fmla="*/ 24334305 h 21600"/>
              <a:gd name="T2" fmla="*/ 0 w 21600"/>
              <a:gd name="T3" fmla="*/ 81114408 h 21600"/>
              <a:gd name="T4" fmla="*/ 164385336 w 21600"/>
              <a:gd name="T5" fmla="*/ 162228817 h 21600"/>
              <a:gd name="T6" fmla="*/ 328770673 w 21600"/>
              <a:gd name="T7" fmla="*/ 81114408 h 21600"/>
              <a:gd name="T8" fmla="*/ 0 w 21600"/>
              <a:gd name="T9" fmla="*/ 162228817 h 21600"/>
              <a:gd name="T10" fmla="*/ 328770673 w 21600"/>
              <a:gd name="T11" fmla="*/ 1622288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chemeClr val="tx2"/>
                </a:solidFill>
              </a:rPr>
              <a:t>Возмещению подлежит только </a:t>
            </a:r>
            <a:r>
              <a:rPr lang="ru-RU" altLang="ru-RU" sz="1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аванс</a:t>
            </a:r>
            <a:r>
              <a:rPr lang="ru-RU" altLang="ru-RU" sz="1300" dirty="0" smtClean="0">
                <a:solidFill>
                  <a:schemeClr val="tx2"/>
                </a:solidFill>
              </a:rPr>
              <a:t>, полученный по договору подряда, либо расходы членов СРО на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пополнение КФ до минимального размера</a:t>
            </a:r>
            <a:r>
              <a:rPr lang="ru-RU" altLang="ru-RU" sz="1300" dirty="0" smtClean="0">
                <a:solidFill>
                  <a:schemeClr val="tx2"/>
                </a:solidFill>
              </a:rPr>
              <a:t>, предусмотренного Градостроительным Кодексом</a:t>
            </a:r>
            <a:endParaRPr lang="ru-RU" altLang="ru-RU" sz="1300" dirty="0">
              <a:solidFill>
                <a:schemeClr val="tx2"/>
              </a:solidFill>
            </a:endParaRPr>
          </a:p>
        </p:txBody>
      </p:sp>
      <p:sp>
        <p:nvSpPr>
          <p:cNvPr id="6" name="File"/>
          <p:cNvSpPr>
            <a:spLocks noEditPoints="1" noChangeArrowheads="1"/>
          </p:cNvSpPr>
          <p:nvPr/>
        </p:nvSpPr>
        <p:spPr bwMode="auto">
          <a:xfrm>
            <a:off x="178122" y="1269083"/>
            <a:ext cx="2665413" cy="2160587"/>
          </a:xfrm>
          <a:custGeom>
            <a:avLst/>
            <a:gdLst>
              <a:gd name="T0" fmla="*/ 167140399 w 21600"/>
              <a:gd name="T1" fmla="*/ 32412406 h 21600"/>
              <a:gd name="T2" fmla="*/ 0 w 21600"/>
              <a:gd name="T3" fmla="*/ 108041353 h 21600"/>
              <a:gd name="T4" fmla="*/ 164385398 w 21600"/>
              <a:gd name="T5" fmla="*/ 216082707 h 21600"/>
              <a:gd name="T6" fmla="*/ 328770796 w 21600"/>
              <a:gd name="T7" fmla="*/ 108041353 h 21600"/>
              <a:gd name="T8" fmla="*/ 0 w 21600"/>
              <a:gd name="T9" fmla="*/ 216082707 h 21600"/>
              <a:gd name="T10" fmla="*/ 328770796 w 21600"/>
              <a:gd name="T11" fmla="*/ 21608270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chemeClr val="tx2"/>
                </a:solidFill>
              </a:rPr>
              <a:t>Страхование в рамках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двух секций: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chemeClr val="tx2"/>
                </a:solidFill>
              </a:rPr>
              <a:t>- страхование ответственности члена СРО;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chemeClr val="tx2"/>
                </a:solidFill>
              </a:rPr>
              <a:t>- страхование финансовых рисков членов СРО после выплаты из КФ.</a:t>
            </a:r>
            <a:endParaRPr lang="ru-RU" altLang="ru-RU" sz="1300" dirty="0">
              <a:solidFill>
                <a:schemeClr val="tx2"/>
              </a:solidFill>
            </a:endParaRPr>
          </a:p>
        </p:txBody>
      </p:sp>
      <p:sp>
        <p:nvSpPr>
          <p:cNvPr id="7" name="File"/>
          <p:cNvSpPr>
            <a:spLocks noEditPoints="1" noChangeArrowheads="1"/>
          </p:cNvSpPr>
          <p:nvPr/>
        </p:nvSpPr>
        <p:spPr bwMode="auto">
          <a:xfrm>
            <a:off x="754385" y="3755108"/>
            <a:ext cx="2449512" cy="1727200"/>
          </a:xfrm>
          <a:custGeom>
            <a:avLst/>
            <a:gdLst>
              <a:gd name="T0" fmla="*/ 141147686 w 21600"/>
              <a:gd name="T1" fmla="*/ 20728719 h 21600"/>
              <a:gd name="T2" fmla="*/ 0 w 21600"/>
              <a:gd name="T3" fmla="*/ 69095676 h 21600"/>
              <a:gd name="T4" fmla="*/ 138821216 w 21600"/>
              <a:gd name="T5" fmla="*/ 138191353 h 21600"/>
              <a:gd name="T6" fmla="*/ 277642319 w 21600"/>
              <a:gd name="T7" fmla="*/ 69095676 h 21600"/>
              <a:gd name="T8" fmla="*/ 0 w 21600"/>
              <a:gd name="T9" fmla="*/ 138191353 h 21600"/>
              <a:gd name="T10" fmla="*/ 277642319 w 21600"/>
              <a:gd name="T11" fmla="*/ 13819135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chemeClr val="tx2"/>
                </a:solidFill>
              </a:rPr>
              <a:t>Возможно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только два варианта </a:t>
            </a:r>
            <a:r>
              <a:rPr lang="ru-RU" altLang="ru-RU" sz="1300" dirty="0" smtClean="0">
                <a:solidFill>
                  <a:schemeClr val="tx2"/>
                </a:solidFill>
              </a:rPr>
              <a:t>заключения договора страхования –  в рамках Секции 1 и 2 или только в рамках Секции 1</a:t>
            </a:r>
            <a:endParaRPr lang="ru-RU" altLang="ru-RU" sz="1300" dirty="0">
              <a:solidFill>
                <a:schemeClr val="tx2"/>
              </a:solidFill>
            </a:endParaRPr>
          </a:p>
        </p:txBody>
      </p:sp>
      <p:sp>
        <p:nvSpPr>
          <p:cNvPr id="8" name="File"/>
          <p:cNvSpPr>
            <a:spLocks noEditPoints="1" noChangeArrowheads="1"/>
          </p:cNvSpPr>
          <p:nvPr/>
        </p:nvSpPr>
        <p:spPr bwMode="auto">
          <a:xfrm>
            <a:off x="6228085" y="2276873"/>
            <a:ext cx="2808411" cy="2519636"/>
          </a:xfrm>
          <a:custGeom>
            <a:avLst/>
            <a:gdLst>
              <a:gd name="T0" fmla="*/ 141147686 w 21600"/>
              <a:gd name="T1" fmla="*/ 20747765 h 21600"/>
              <a:gd name="T2" fmla="*/ 0 w 21600"/>
              <a:gd name="T3" fmla="*/ 69159163 h 21600"/>
              <a:gd name="T4" fmla="*/ 138821216 w 21600"/>
              <a:gd name="T5" fmla="*/ 138318327 h 21600"/>
              <a:gd name="T6" fmla="*/ 277642319 w 21600"/>
              <a:gd name="T7" fmla="*/ 69159163 h 21600"/>
              <a:gd name="T8" fmla="*/ 0 w 21600"/>
              <a:gd name="T9" fmla="*/ 138318327 h 21600"/>
              <a:gd name="T10" fmla="*/ 277642319 w 21600"/>
              <a:gd name="T11" fmla="*/ 13831832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 smtClean="0">
                <a:solidFill>
                  <a:schemeClr val="tx2"/>
                </a:solidFill>
              </a:rPr>
              <a:t>Страховая защита в рамках комплексного страхования предоставляется только при наличии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судебного </a:t>
            </a:r>
            <a:r>
              <a:rPr lang="ru-RU" altLang="ru-RU" sz="1300" b="1" dirty="0">
                <a:solidFill>
                  <a:schemeClr val="tx2"/>
                </a:solidFill>
              </a:rPr>
              <a:t>решения, устанавливающего субсидиарную ответственность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 СРО</a:t>
            </a:r>
            <a:r>
              <a:rPr lang="ru-RU" altLang="ru-RU" sz="1300" dirty="0" smtClean="0">
                <a:solidFill>
                  <a:schemeClr val="tx2"/>
                </a:solidFill>
              </a:rPr>
              <a:t>, либо по Секции 1 на основании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судебного решения о банкротстве члена СРО</a:t>
            </a:r>
            <a:endParaRPr lang="ru-RU" altLang="ru-RU" sz="1300" b="1" dirty="0">
              <a:solidFill>
                <a:schemeClr val="tx2"/>
              </a:solidFill>
            </a:endParaRPr>
          </a:p>
        </p:txBody>
      </p:sp>
      <p:sp>
        <p:nvSpPr>
          <p:cNvPr id="9" name="File"/>
          <p:cNvSpPr>
            <a:spLocks noEditPoints="1" noChangeArrowheads="1"/>
          </p:cNvSpPr>
          <p:nvPr/>
        </p:nvSpPr>
        <p:spPr bwMode="auto">
          <a:xfrm>
            <a:off x="4211960" y="4796508"/>
            <a:ext cx="4175125" cy="1440804"/>
          </a:xfrm>
          <a:custGeom>
            <a:avLst/>
            <a:gdLst>
              <a:gd name="T0" fmla="*/ 410404930 w 21600"/>
              <a:gd name="T1" fmla="*/ 8109053 h 21600"/>
              <a:gd name="T2" fmla="*/ 0 w 21600"/>
              <a:gd name="T3" fmla="*/ 27030178 h 21600"/>
              <a:gd name="T4" fmla="*/ 403640261 w 21600"/>
              <a:gd name="T5" fmla="*/ 54060356 h 21600"/>
              <a:gd name="T6" fmla="*/ 807280521 w 21600"/>
              <a:gd name="T7" fmla="*/ 27030178 h 21600"/>
              <a:gd name="T8" fmla="*/ 0 w 21600"/>
              <a:gd name="T9" fmla="*/ 54060356 h 21600"/>
              <a:gd name="T10" fmla="*/ 807280521 w 21600"/>
              <a:gd name="T11" fmla="*/ 5406035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300" dirty="0">
                <a:solidFill>
                  <a:schemeClr val="tx2"/>
                </a:solidFill>
              </a:rPr>
              <a:t>Страхование договорной ответственности должно осуществляться по </a:t>
            </a:r>
            <a:r>
              <a:rPr lang="ru-RU" altLang="ru-RU" sz="1300" b="1" dirty="0">
                <a:solidFill>
                  <a:schemeClr val="tx2"/>
                </a:solidFill>
              </a:rPr>
              <a:t>каждому договору строительного </a:t>
            </a:r>
            <a:r>
              <a:rPr lang="ru-RU" altLang="ru-RU" sz="1300" b="1" dirty="0" smtClean="0">
                <a:solidFill>
                  <a:schemeClr val="tx2"/>
                </a:solidFill>
              </a:rPr>
              <a:t>подряда </a:t>
            </a:r>
            <a:r>
              <a:rPr lang="ru-RU" altLang="ru-RU" sz="1300" strike="sngStrike" dirty="0" smtClean="0">
                <a:solidFill>
                  <a:schemeClr val="tx2"/>
                </a:solidFill>
              </a:rPr>
              <a:t>(коллективное страхование и страхование на годовой базе невозможно)</a:t>
            </a:r>
            <a:endParaRPr lang="ru-RU" altLang="ru-RU" sz="1300" strike="sngStrike" dirty="0">
              <a:solidFill>
                <a:schemeClr val="tx2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1470" y="145455"/>
            <a:ext cx="8136954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A50A0"/>
                </a:solidFill>
                <a:latin typeface="Arial" panose="020B0604020202020204" pitchFamily="34" charset="0"/>
              </a:rPr>
              <a:t>Условия стандарта по страхованию</a:t>
            </a:r>
            <a:endParaRPr lang="en-US" altLang="ru-RU" sz="2800" b="1" dirty="0">
              <a:solidFill>
                <a:srgbClr val="0A5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25965253"/>
              </p:ext>
            </p:extLst>
          </p:nvPr>
        </p:nvGraphicFramePr>
        <p:xfrm>
          <a:off x="323528" y="836712"/>
          <a:ext cx="835292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1470" y="145455"/>
            <a:ext cx="8136954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A50A0"/>
                </a:solidFill>
                <a:latin typeface="Arial" panose="020B0604020202020204" pitchFamily="34" charset="0"/>
              </a:rPr>
              <a:t>Дальнейшие шаги ВСС</a:t>
            </a:r>
            <a:endParaRPr lang="en-US" altLang="ru-RU" sz="2800" b="1" dirty="0">
              <a:solidFill>
                <a:srgbClr val="0A50A0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726" y="5085184"/>
            <a:ext cx="2398762" cy="134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1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5461</TotalTime>
  <Words>287</Words>
  <Application>Microsoft Office PowerPoint</Application>
  <PresentationFormat>Экран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Calibri</vt:lpstr>
      <vt:lpstr>Tahoma</vt:lpstr>
      <vt:lpstr>Times</vt:lpstr>
      <vt:lpstr>Times New Roman</vt:lpstr>
      <vt:lpstr>TornadoCyr-Light</vt:lpstr>
      <vt:lpstr>Wingdings</vt:lpstr>
      <vt:lpstr>2_Office Theme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Проскурин Даниил Олегович (ДСМ)</dc:creator>
  <cp:lastModifiedBy>Мелёхин Дмитрий Валерьевич (ДКБ)</cp:lastModifiedBy>
  <cp:revision>277</cp:revision>
  <cp:lastPrinted>2017-07-10T08:25:00Z</cp:lastPrinted>
  <dcterms:created xsi:type="dcterms:W3CDTF">2016-03-08T14:24:03Z</dcterms:created>
  <dcterms:modified xsi:type="dcterms:W3CDTF">2017-09-07T10:20:27Z</dcterms:modified>
</cp:coreProperties>
</file>