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7" r:id="rId4"/>
    <p:sldId id="289" r:id="rId5"/>
    <p:sldId id="277" r:id="rId6"/>
    <p:sldId id="280" r:id="rId7"/>
    <p:sldId id="291" r:id="rId8"/>
    <p:sldId id="282" r:id="rId9"/>
    <p:sldId id="284" r:id="rId10"/>
    <p:sldId id="292" r:id="rId11"/>
    <p:sldId id="28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4998"/>
    <a:srgbClr val="181632"/>
    <a:srgbClr val="C59029"/>
    <a:srgbClr val="FAB72F"/>
    <a:srgbClr val="697593"/>
    <a:srgbClr val="C85A1F"/>
    <a:srgbClr val="DA3221"/>
    <a:srgbClr val="BBE1E9"/>
    <a:srgbClr val="58110D"/>
    <a:srgbClr val="6CB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269" y="-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A9CE2-EB5D-426F-B55F-927ECB38E1DD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9DB94-0587-4933-9587-965DA25A7425}">
      <dgm:prSet phldrT="[Текст]"/>
      <dgm:spPr>
        <a:solidFill>
          <a:srgbClr val="FAB72F"/>
        </a:solidFill>
        <a:ln w="57150">
          <a:solidFill>
            <a:srgbClr val="697593"/>
          </a:solidFill>
        </a:ln>
      </dgm:spPr>
      <dgm:t>
        <a:bodyPr/>
        <a:lstStyle/>
        <a:p>
          <a:r>
            <a:rPr lang="ru-RU" dirty="0" smtClean="0">
              <a:solidFill>
                <a:srgbClr val="58110D"/>
              </a:solidFill>
            </a:rPr>
            <a:t>НОСТРОЙ</a:t>
          </a:r>
          <a:endParaRPr lang="ru-RU" dirty="0">
            <a:solidFill>
              <a:srgbClr val="58110D"/>
            </a:solidFill>
          </a:endParaRPr>
        </a:p>
      </dgm:t>
    </dgm:pt>
    <dgm:pt modelId="{F3A12C66-76B4-4C8A-B369-B25FC9C853CD}" type="parTrans" cxnId="{3895C38F-5BCE-491E-8E58-F6E2820475B4}">
      <dgm:prSet/>
      <dgm:spPr/>
      <dgm:t>
        <a:bodyPr/>
        <a:lstStyle/>
        <a:p>
          <a:endParaRPr lang="ru-RU"/>
        </a:p>
      </dgm:t>
    </dgm:pt>
    <dgm:pt modelId="{098D86B0-4E50-4194-8F8A-CAB681A88EDB}" type="sibTrans" cxnId="{3895C38F-5BCE-491E-8E58-F6E2820475B4}">
      <dgm:prSet/>
      <dgm:spPr/>
      <dgm:t>
        <a:bodyPr/>
        <a:lstStyle/>
        <a:p>
          <a:endParaRPr lang="ru-RU"/>
        </a:p>
      </dgm:t>
    </dgm:pt>
    <dgm:pt modelId="{44DB20F4-36B5-4FB9-A0B8-2524BF25DE36}">
      <dgm:prSet phldrT="[Текст]" custT="1"/>
      <dgm:spPr>
        <a:solidFill>
          <a:srgbClr val="BBE1E9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i="1" dirty="0" err="1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ГрК</a:t>
          </a:r>
          <a:r>
            <a:rPr lang="ru-RU" sz="4000" b="1" i="1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 РФ ст. 55</a:t>
          </a:r>
          <a:r>
            <a:rPr lang="ru-RU" sz="4000" b="1" i="1" baseline="30000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4000" b="1" i="1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п.10 ч. 8</a:t>
          </a:r>
          <a:endParaRPr lang="ru-RU" sz="4000" b="1" dirty="0">
            <a:solidFill>
              <a:srgbClr val="0C4998"/>
            </a:solidFill>
          </a:endParaRPr>
        </a:p>
      </dgm:t>
    </dgm:pt>
    <dgm:pt modelId="{3B58C8BB-CCEE-41F2-A762-AA5537F8EBB7}" type="parTrans" cxnId="{BE66A4AB-6789-48F0-B87A-071806BDA89A}">
      <dgm:prSet/>
      <dgm:spPr/>
      <dgm:t>
        <a:bodyPr/>
        <a:lstStyle/>
        <a:p>
          <a:endParaRPr lang="ru-RU"/>
        </a:p>
      </dgm:t>
    </dgm:pt>
    <dgm:pt modelId="{34C94884-4793-4D1A-B69C-BEB61593D952}" type="sibTrans" cxnId="{BE66A4AB-6789-48F0-B87A-071806BDA89A}">
      <dgm:prSet/>
      <dgm:spPr/>
      <dgm:t>
        <a:bodyPr/>
        <a:lstStyle/>
        <a:p>
          <a:endParaRPr lang="ru-RU"/>
        </a:p>
      </dgm:t>
    </dgm:pt>
    <dgm:pt modelId="{BABD8AF7-3A9B-4472-A848-51DF317E586F}">
      <dgm:prSet phldrT="[Текст]"/>
      <dgm:spPr>
        <a:solidFill>
          <a:schemeClr val="bg1"/>
        </a:solidFill>
        <a:ln w="57150">
          <a:solidFill>
            <a:srgbClr val="697593"/>
          </a:solidFill>
        </a:ln>
      </dgm:spPr>
      <dgm:t>
        <a:bodyPr/>
        <a:lstStyle/>
        <a:p>
          <a:r>
            <a:rPr lang="ru-RU" dirty="0" smtClean="0">
              <a:solidFill>
                <a:srgbClr val="58110D"/>
              </a:solidFill>
              <a:latin typeface="Gotham Pro Light Regular"/>
            </a:rPr>
            <a:t>СРО</a:t>
          </a:r>
          <a:endParaRPr lang="ru-RU" dirty="0">
            <a:solidFill>
              <a:srgbClr val="58110D"/>
            </a:solidFill>
            <a:latin typeface="Gotham Pro Light Regular"/>
          </a:endParaRPr>
        </a:p>
      </dgm:t>
    </dgm:pt>
    <dgm:pt modelId="{CA370EAF-9CD0-4390-A10D-C6ADAA301EA1}" type="parTrans" cxnId="{3FCDF1C5-374C-497C-BA04-67BAA324B684}">
      <dgm:prSet/>
      <dgm:spPr/>
      <dgm:t>
        <a:bodyPr/>
        <a:lstStyle/>
        <a:p>
          <a:endParaRPr lang="ru-RU"/>
        </a:p>
      </dgm:t>
    </dgm:pt>
    <dgm:pt modelId="{DC99E502-9CEE-4CE7-9850-8DADC48FFCC2}" type="sibTrans" cxnId="{3FCDF1C5-374C-497C-BA04-67BAA324B684}">
      <dgm:prSet/>
      <dgm:spPr/>
      <dgm:t>
        <a:bodyPr/>
        <a:lstStyle/>
        <a:p>
          <a:endParaRPr lang="ru-RU"/>
        </a:p>
      </dgm:t>
    </dgm:pt>
    <dgm:pt modelId="{95A6C0E5-B4AB-4D01-8CCE-F0E1AF32BBF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altLang="ru-RU" sz="2800" b="1" i="1" dirty="0" err="1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ГрК</a:t>
          </a:r>
          <a:r>
            <a:rPr lang="ru-RU" altLang="ru-RU" sz="2800" b="1" i="1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 РФ ст. 55</a:t>
          </a:r>
          <a:r>
            <a:rPr lang="ru-RU" altLang="ru-RU" sz="2800" b="1" i="1" baseline="30000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13 </a:t>
          </a:r>
          <a:r>
            <a:rPr lang="ru-RU" altLang="ru-RU" sz="2800" b="1" i="1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ч. 2</a:t>
          </a:r>
        </a:p>
        <a:p>
          <a:r>
            <a:rPr lang="ru-RU" altLang="ru-RU" sz="25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осуществление контроля за  соблюдением членами СРО требований законодательства …, включая соблюдение членами СРО требований, установленных в стандартах на процессы выполнения работ по строительству</a:t>
          </a:r>
          <a:endParaRPr lang="ru-RU" sz="2500" dirty="0">
            <a:solidFill>
              <a:schemeClr val="tx1"/>
            </a:solidFill>
            <a:latin typeface="Gotham Pro Light Regular"/>
          </a:endParaRPr>
        </a:p>
      </dgm:t>
    </dgm:pt>
    <dgm:pt modelId="{957E7384-BD62-4892-9D32-02FB50D89375}" type="parTrans" cxnId="{CB02A371-02FA-4EE2-9097-21278730CE1F}">
      <dgm:prSet/>
      <dgm:spPr/>
      <dgm:t>
        <a:bodyPr/>
        <a:lstStyle/>
        <a:p>
          <a:endParaRPr lang="ru-RU"/>
        </a:p>
      </dgm:t>
    </dgm:pt>
    <dgm:pt modelId="{D5A713CD-1F4A-4425-A74E-4BF118DAEE69}" type="sibTrans" cxnId="{CB02A371-02FA-4EE2-9097-21278730CE1F}">
      <dgm:prSet/>
      <dgm:spPr/>
      <dgm:t>
        <a:bodyPr/>
        <a:lstStyle/>
        <a:p>
          <a:endParaRPr lang="ru-RU"/>
        </a:p>
      </dgm:t>
    </dgm:pt>
    <dgm:pt modelId="{5852D1AF-2283-4E1B-97B7-4F5230569F02}">
      <dgm:prSet phldrT="[Текст]" custT="1"/>
      <dgm:spPr>
        <a:solidFill>
          <a:srgbClr val="697593"/>
        </a:solidFill>
      </dgm:spPr>
      <dgm:t>
        <a:bodyPr/>
        <a:lstStyle/>
        <a:p>
          <a:r>
            <a:rPr lang="ru-RU" sz="4000" dirty="0" smtClean="0">
              <a:solidFill>
                <a:srgbClr val="FAB72F"/>
              </a:solidFill>
            </a:rPr>
            <a:t>Член СРО</a:t>
          </a:r>
          <a:endParaRPr lang="ru-RU" sz="4000" dirty="0">
            <a:solidFill>
              <a:srgbClr val="FAB72F"/>
            </a:solidFill>
          </a:endParaRPr>
        </a:p>
      </dgm:t>
    </dgm:pt>
    <dgm:pt modelId="{58B7A673-CDB6-4104-8F6F-BD670508B92F}" type="parTrans" cxnId="{60F8A51A-4922-4D4E-8A87-23C53EF1707C}">
      <dgm:prSet/>
      <dgm:spPr/>
      <dgm:t>
        <a:bodyPr/>
        <a:lstStyle/>
        <a:p>
          <a:endParaRPr lang="ru-RU"/>
        </a:p>
      </dgm:t>
    </dgm:pt>
    <dgm:pt modelId="{A99147F4-1D60-4A44-8D02-A4CB02E44024}" type="sibTrans" cxnId="{60F8A51A-4922-4D4E-8A87-23C53EF1707C}">
      <dgm:prSet/>
      <dgm:spPr/>
      <dgm:t>
        <a:bodyPr/>
        <a:lstStyle/>
        <a:p>
          <a:endParaRPr lang="ru-RU"/>
        </a:p>
      </dgm:t>
    </dgm:pt>
    <dgm:pt modelId="{5C778741-734A-446F-8554-48261BFC4B8A}">
      <dgm:prSet phldrT="[Текст]" custT="1"/>
      <dgm:spPr>
        <a:solidFill>
          <a:srgbClr val="697593"/>
        </a:solidFill>
      </dgm:spPr>
      <dgm:t>
        <a:bodyPr/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chemeClr val="bg1"/>
              </a:solidFill>
              <a:latin typeface="Gotham Pro Light Regular"/>
            </a:rPr>
            <a:t>РАЗЪЯСНЕНИЯ О ВНЕДРЕНИИ СТАНДАРТОВ НОСТРОЙ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800" b="1" dirty="0" smtClean="0">
            <a:solidFill>
              <a:srgbClr val="181632"/>
            </a:solidFill>
            <a:latin typeface="Gotham Pro Light Regular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dirty="0" err="1" smtClean="0">
              <a:solidFill>
                <a:srgbClr val="BBE1E9"/>
              </a:solidFill>
              <a:latin typeface="Gotham Pro Light Regular"/>
              <a:cs typeface="Arial" panose="020B0604020202020204" pitchFamily="34" charset="0"/>
            </a:rPr>
            <a:t>Мероприятиятия</a:t>
          </a:r>
          <a:r>
            <a:rPr lang="ru-RU" altLang="ru-RU" sz="2800" b="1" dirty="0" smtClean="0">
              <a:solidFill>
                <a:srgbClr val="BBE1E9"/>
              </a:solidFill>
              <a:latin typeface="Gotham Pro Light Regular"/>
              <a:cs typeface="Arial" panose="020B0604020202020204" pitchFamily="34" charset="0"/>
            </a:rPr>
            <a:t> по внедрению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руководителя организации «О введении в действие стандарто144442в СТО НОСТРОЙ»</a:t>
          </a:r>
          <a:endParaRPr lang="ru-RU" sz="2600" dirty="0">
            <a:solidFill>
              <a:schemeClr val="bg1"/>
            </a:solidFill>
          </a:endParaRPr>
        </a:p>
      </dgm:t>
    </dgm:pt>
    <dgm:pt modelId="{2F7DEEFF-539E-48E3-AD62-964EEDFD1677}" type="parTrans" cxnId="{18C4A15E-3E1D-4F07-B345-7A62B8EBE281}">
      <dgm:prSet/>
      <dgm:spPr/>
      <dgm:t>
        <a:bodyPr/>
        <a:lstStyle/>
        <a:p>
          <a:endParaRPr lang="ru-RU"/>
        </a:p>
      </dgm:t>
    </dgm:pt>
    <dgm:pt modelId="{B7C244AA-A7DE-45B6-9F0F-E44AEDF72010}" type="sibTrans" cxnId="{18C4A15E-3E1D-4F07-B345-7A62B8EBE281}">
      <dgm:prSet/>
      <dgm:spPr/>
      <dgm:t>
        <a:bodyPr/>
        <a:lstStyle/>
        <a:p>
          <a:endParaRPr lang="ru-RU"/>
        </a:p>
      </dgm:t>
    </dgm:pt>
    <dgm:pt modelId="{5C282401-84EE-4B9D-8802-8DBCD2AA91ED}">
      <dgm:prSet custT="1"/>
      <dgm:spPr>
        <a:solidFill>
          <a:srgbClr val="BBE1E9"/>
        </a:solidFill>
      </dgm:spPr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разработка и утверждение стандартов на процессы выполнения работ по строительству, реконструкции, капитальному ремонту объектов капитального строительства</a:t>
          </a:r>
          <a:endParaRPr lang="ru-RU" sz="3300" i="1" dirty="0" smtClean="0">
            <a:solidFill>
              <a:schemeClr val="tx1"/>
            </a:solidFill>
            <a:latin typeface="Gotham Pro Light Regular"/>
            <a:cs typeface="Arial" panose="020B0604020202020204" pitchFamily="34" charset="0"/>
          </a:endParaRPr>
        </a:p>
      </dgm:t>
    </dgm:pt>
    <dgm:pt modelId="{E91AA7CB-316F-4184-B5B3-FA659D4C2862}" type="parTrans" cxnId="{169B6FC1-8C19-4C2E-8CE0-AAF0C569F0E0}">
      <dgm:prSet/>
      <dgm:spPr/>
      <dgm:t>
        <a:bodyPr/>
        <a:lstStyle/>
        <a:p>
          <a:endParaRPr lang="ru-RU"/>
        </a:p>
      </dgm:t>
    </dgm:pt>
    <dgm:pt modelId="{D1807814-D68D-400D-A5DA-42618C5301B7}" type="sibTrans" cxnId="{169B6FC1-8C19-4C2E-8CE0-AAF0C569F0E0}">
      <dgm:prSet/>
      <dgm:spPr/>
      <dgm:t>
        <a:bodyPr/>
        <a:lstStyle/>
        <a:p>
          <a:endParaRPr lang="ru-RU"/>
        </a:p>
      </dgm:t>
    </dgm:pt>
    <dgm:pt modelId="{064E1E1D-284A-42B2-970C-F8BBA984220F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2800" b="1" i="1" dirty="0" err="1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ГрК</a:t>
          </a:r>
          <a:r>
            <a:rPr lang="ru-RU" altLang="ru-RU" sz="2800" b="1" i="1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 РФ ч. 1 ст. 5515</a:t>
          </a:r>
        </a:p>
        <a:p>
          <a:r>
            <a:rPr lang="ru-RU" altLang="ru-RU" sz="25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применение мер дисциплинарного воздействия  в отношении члена СРО, допустившего нарушение … обязательных требований стандартов на процессы выполнения работ</a:t>
          </a:r>
          <a:endParaRPr lang="ru-RU" altLang="ru-RU" sz="2500" i="1" dirty="0" smtClean="0">
            <a:solidFill>
              <a:schemeClr val="tx1"/>
            </a:solidFill>
            <a:latin typeface="Gotham Pro Light Regular"/>
            <a:cs typeface="Arial" panose="020B0604020202020204" pitchFamily="34" charset="0"/>
          </a:endParaRPr>
        </a:p>
      </dgm:t>
    </dgm:pt>
    <dgm:pt modelId="{2AEF2ADD-3AAF-438A-B66F-8F675D83C6EE}" type="parTrans" cxnId="{3DBAAE43-18F5-4CD1-951A-49C1D3CC25D9}">
      <dgm:prSet/>
      <dgm:spPr/>
      <dgm:t>
        <a:bodyPr/>
        <a:lstStyle/>
        <a:p>
          <a:endParaRPr lang="ru-RU"/>
        </a:p>
      </dgm:t>
    </dgm:pt>
    <dgm:pt modelId="{94B9C5C6-E836-427C-98D3-08F8C4BB8971}" type="sibTrans" cxnId="{3DBAAE43-18F5-4CD1-951A-49C1D3CC25D9}">
      <dgm:prSet/>
      <dgm:spPr/>
      <dgm:t>
        <a:bodyPr/>
        <a:lstStyle/>
        <a:p>
          <a:endParaRPr lang="ru-RU"/>
        </a:p>
      </dgm:t>
    </dgm:pt>
    <dgm:pt modelId="{B6CB80D0-47B8-441F-B7D5-BA1803B3166A}">
      <dgm:prSet custT="1"/>
      <dgm:spPr>
        <a:solidFill>
          <a:srgbClr val="697593"/>
        </a:solidFill>
      </dgm:spPr>
      <dgm:t>
        <a:bodyPr/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Утверждение Плана организационно-технических мероприятий;</a:t>
          </a:r>
        </a:p>
      </dgm:t>
    </dgm:pt>
    <dgm:pt modelId="{B303D477-27E3-4180-8D1D-9AD4B51FF964}" type="parTrans" cxnId="{0C4CD5EC-C673-4FAB-A1F9-DE40DE13EB61}">
      <dgm:prSet/>
      <dgm:spPr/>
      <dgm:t>
        <a:bodyPr/>
        <a:lstStyle/>
        <a:p>
          <a:endParaRPr lang="ru-RU"/>
        </a:p>
      </dgm:t>
    </dgm:pt>
    <dgm:pt modelId="{4F1F228A-AB34-449C-A584-32838A0D976F}" type="sibTrans" cxnId="{0C4CD5EC-C673-4FAB-A1F9-DE40DE13EB61}">
      <dgm:prSet/>
      <dgm:spPr/>
      <dgm:t>
        <a:bodyPr/>
        <a:lstStyle/>
        <a:p>
          <a:endParaRPr lang="ru-RU"/>
        </a:p>
      </dgm:t>
    </dgm:pt>
    <dgm:pt modelId="{209820A7-05FC-42ED-8370-E3AE00AA64B6}">
      <dgm:prSet custT="1"/>
      <dgm:spPr>
        <a:solidFill>
          <a:srgbClr val="697593"/>
        </a:solidFill>
      </dgm:spPr>
      <dgm:t>
        <a:bodyPr/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Доведение информации до субподрядных организаций; </a:t>
          </a:r>
        </a:p>
      </dgm:t>
    </dgm:pt>
    <dgm:pt modelId="{68B2F7DA-6D30-4B3F-BEA3-069538968B12}" type="parTrans" cxnId="{97247B75-98D5-45DA-A179-72B5CA930162}">
      <dgm:prSet/>
      <dgm:spPr/>
      <dgm:t>
        <a:bodyPr/>
        <a:lstStyle/>
        <a:p>
          <a:endParaRPr lang="ru-RU"/>
        </a:p>
      </dgm:t>
    </dgm:pt>
    <dgm:pt modelId="{1C71305A-FE46-4630-9FCE-CC7F7FD1317E}" type="sibTrans" cxnId="{97247B75-98D5-45DA-A179-72B5CA930162}">
      <dgm:prSet/>
      <dgm:spPr/>
      <dgm:t>
        <a:bodyPr/>
        <a:lstStyle/>
        <a:p>
          <a:endParaRPr lang="ru-RU"/>
        </a:p>
      </dgm:t>
    </dgm:pt>
    <dgm:pt modelId="{EE69FB2D-B0F9-4602-945F-ED6CD1D3CB02}">
      <dgm:prSet custT="1"/>
      <dgm:spPr>
        <a:solidFill>
          <a:srgbClr val="697593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altLang="ru-R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Включение ссылок на стандарты в системы внешнего документооборота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Представление в СРО отчета о внедрении СТО НОСТРОЙ;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4CE11-D9C3-43F8-863D-4FCDDC3C8802}" type="parTrans" cxnId="{0163B7B0-4006-4C7D-9957-12A6759019D8}">
      <dgm:prSet/>
      <dgm:spPr/>
      <dgm:t>
        <a:bodyPr/>
        <a:lstStyle/>
        <a:p>
          <a:endParaRPr lang="ru-RU"/>
        </a:p>
      </dgm:t>
    </dgm:pt>
    <dgm:pt modelId="{416A5F30-599A-4975-9BFD-926021C8811D}" type="sibTrans" cxnId="{0163B7B0-4006-4C7D-9957-12A6759019D8}">
      <dgm:prSet/>
      <dgm:spPr/>
      <dgm:t>
        <a:bodyPr/>
        <a:lstStyle/>
        <a:p>
          <a:endParaRPr lang="ru-RU"/>
        </a:p>
      </dgm:t>
    </dgm:pt>
    <dgm:pt modelId="{1FA405F3-9069-4975-A800-EF2E7B68495F}" type="pres">
      <dgm:prSet presAssocID="{014A9CE2-EB5D-426F-B55F-927ECB38E1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5C5EC-4D6F-4FAA-B309-D30B4C28F7A5}" type="pres">
      <dgm:prSet presAssocID="{8A29DB94-0587-4933-9587-965DA25A7425}" presName="compositeNode" presStyleCnt="0">
        <dgm:presLayoutVars>
          <dgm:bulletEnabled val="1"/>
        </dgm:presLayoutVars>
      </dgm:prSet>
      <dgm:spPr/>
    </dgm:pt>
    <dgm:pt modelId="{07740237-B276-4EE3-BFD6-2BFB107DAB33}" type="pres">
      <dgm:prSet presAssocID="{8A29DB94-0587-4933-9587-965DA25A7425}" presName="bgRect" presStyleLbl="node1" presStyleIdx="0" presStyleCnt="3" custScaleY="73290" custLinFactNeighborX="1385" custLinFactNeighborY="-1188"/>
      <dgm:spPr/>
      <dgm:t>
        <a:bodyPr/>
        <a:lstStyle/>
        <a:p>
          <a:endParaRPr lang="ru-RU"/>
        </a:p>
      </dgm:t>
    </dgm:pt>
    <dgm:pt modelId="{04A4CFFB-9C0A-4137-A2E1-96E9E5C62B3F}" type="pres">
      <dgm:prSet presAssocID="{8A29DB94-0587-4933-9587-965DA25A742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956AF-F19D-4317-AE98-974B361DDB7E}" type="pres">
      <dgm:prSet presAssocID="{8A29DB94-0587-4933-9587-965DA25A742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E86A-EB2A-476E-BDC1-83468629A6B6}" type="pres">
      <dgm:prSet presAssocID="{098D86B0-4E50-4194-8F8A-CAB681A88EDB}" presName="hSp" presStyleCnt="0"/>
      <dgm:spPr/>
    </dgm:pt>
    <dgm:pt modelId="{C3806828-F373-4378-BFB3-538D0EAA8104}" type="pres">
      <dgm:prSet presAssocID="{098D86B0-4E50-4194-8F8A-CAB681A88EDB}" presName="vProcSp" presStyleCnt="0"/>
      <dgm:spPr/>
    </dgm:pt>
    <dgm:pt modelId="{98AB5D50-5CA0-4569-A20A-4DF3F89F0AB6}" type="pres">
      <dgm:prSet presAssocID="{098D86B0-4E50-4194-8F8A-CAB681A88EDB}" presName="vSp1" presStyleCnt="0"/>
      <dgm:spPr/>
    </dgm:pt>
    <dgm:pt modelId="{7614CA90-3762-4B65-B258-B5F570B81860}" type="pres">
      <dgm:prSet presAssocID="{098D86B0-4E50-4194-8F8A-CAB681A88EDB}" presName="simulatedConn" presStyleLbl="solidFgAcc1" presStyleIdx="0" presStyleCnt="2" custLinFactY="-200000" custLinFactNeighborX="-11285" custLinFactNeighborY="-236243"/>
      <dgm:spPr>
        <a:solidFill>
          <a:srgbClr val="C59029"/>
        </a:solidFill>
      </dgm:spPr>
      <dgm:t>
        <a:bodyPr/>
        <a:lstStyle/>
        <a:p>
          <a:endParaRPr lang="ru-RU"/>
        </a:p>
      </dgm:t>
    </dgm:pt>
    <dgm:pt modelId="{5DE7F634-3EB2-4F1A-8540-CFD1263BFCE6}" type="pres">
      <dgm:prSet presAssocID="{098D86B0-4E50-4194-8F8A-CAB681A88EDB}" presName="vSp2" presStyleCnt="0"/>
      <dgm:spPr/>
    </dgm:pt>
    <dgm:pt modelId="{CB764BF7-0D00-42F9-9A62-41D79A754719}" type="pres">
      <dgm:prSet presAssocID="{098D86B0-4E50-4194-8F8A-CAB681A88EDB}" presName="sibTrans" presStyleCnt="0"/>
      <dgm:spPr/>
    </dgm:pt>
    <dgm:pt modelId="{485B227D-CB53-4C21-BCC7-2F9C7846BCD5}" type="pres">
      <dgm:prSet presAssocID="{BABD8AF7-3A9B-4472-A848-51DF317E586F}" presName="compositeNode" presStyleCnt="0">
        <dgm:presLayoutVars>
          <dgm:bulletEnabled val="1"/>
        </dgm:presLayoutVars>
      </dgm:prSet>
      <dgm:spPr/>
    </dgm:pt>
    <dgm:pt modelId="{B6C70393-B30C-484D-A7ED-EC45F4A15847}" type="pres">
      <dgm:prSet presAssocID="{BABD8AF7-3A9B-4472-A848-51DF317E586F}" presName="bgRect" presStyleLbl="node1" presStyleIdx="1" presStyleCnt="3" custScaleX="101483" custScaleY="73832" custLinFactNeighborX="57" custLinFactNeighborY="-132"/>
      <dgm:spPr/>
      <dgm:t>
        <a:bodyPr/>
        <a:lstStyle/>
        <a:p>
          <a:endParaRPr lang="ru-RU"/>
        </a:p>
      </dgm:t>
    </dgm:pt>
    <dgm:pt modelId="{D1F19B6C-5F2F-42E4-B39C-AA1BEDFFC157}" type="pres">
      <dgm:prSet presAssocID="{BABD8AF7-3A9B-4472-A848-51DF317E586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EC8B6-3797-43A4-81C7-AE297192B767}" type="pres">
      <dgm:prSet presAssocID="{BABD8AF7-3A9B-4472-A848-51DF317E586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83B0-6E88-4215-ABBD-CB7D9D696317}" type="pres">
      <dgm:prSet presAssocID="{DC99E502-9CEE-4CE7-9850-8DADC48FFCC2}" presName="hSp" presStyleCnt="0"/>
      <dgm:spPr/>
    </dgm:pt>
    <dgm:pt modelId="{DD5F1C68-AF38-400D-B58D-F8D1A1DDF011}" type="pres">
      <dgm:prSet presAssocID="{DC99E502-9CEE-4CE7-9850-8DADC48FFCC2}" presName="vProcSp" presStyleCnt="0"/>
      <dgm:spPr/>
    </dgm:pt>
    <dgm:pt modelId="{E9B37D3B-67D4-4F6C-8B51-46F711A397EE}" type="pres">
      <dgm:prSet presAssocID="{DC99E502-9CEE-4CE7-9850-8DADC48FFCC2}" presName="vSp1" presStyleCnt="0"/>
      <dgm:spPr/>
    </dgm:pt>
    <dgm:pt modelId="{2DC9FD00-6E1A-4FB7-B3A3-CCF3D86ABD5D}" type="pres">
      <dgm:prSet presAssocID="{DC99E502-9CEE-4CE7-9850-8DADC48FFCC2}" presName="simulatedConn" presStyleLbl="solidFgAcc1" presStyleIdx="1" presStyleCnt="2" custLinFactY="-200000" custLinFactNeighborX="-14005" custLinFactNeighborY="-230104"/>
      <dgm:spPr>
        <a:solidFill>
          <a:srgbClr val="C59029"/>
        </a:solidFill>
      </dgm:spPr>
      <dgm:t>
        <a:bodyPr/>
        <a:lstStyle/>
        <a:p>
          <a:endParaRPr lang="ru-RU"/>
        </a:p>
      </dgm:t>
    </dgm:pt>
    <dgm:pt modelId="{F5F5ED9F-591D-41EA-B34C-78520DCB019B}" type="pres">
      <dgm:prSet presAssocID="{DC99E502-9CEE-4CE7-9850-8DADC48FFCC2}" presName="vSp2" presStyleCnt="0"/>
      <dgm:spPr/>
    </dgm:pt>
    <dgm:pt modelId="{9A10B1F1-21B9-4ACF-941B-402933E33110}" type="pres">
      <dgm:prSet presAssocID="{DC99E502-9CEE-4CE7-9850-8DADC48FFCC2}" presName="sibTrans" presStyleCnt="0"/>
      <dgm:spPr/>
    </dgm:pt>
    <dgm:pt modelId="{1E097017-3C80-405C-ADDE-94236CB66C73}" type="pres">
      <dgm:prSet presAssocID="{5852D1AF-2283-4E1B-97B7-4F5230569F02}" presName="compositeNode" presStyleCnt="0">
        <dgm:presLayoutVars>
          <dgm:bulletEnabled val="1"/>
        </dgm:presLayoutVars>
      </dgm:prSet>
      <dgm:spPr/>
    </dgm:pt>
    <dgm:pt modelId="{31BC3125-EADC-435E-8057-89D3105DA57D}" type="pres">
      <dgm:prSet presAssocID="{5852D1AF-2283-4E1B-97B7-4F5230569F02}" presName="bgRect" presStyleLbl="node1" presStyleIdx="2" presStyleCnt="3" custScaleX="88915" custScaleY="114252" custLinFactNeighborX="1102" custLinFactNeighborY="-508"/>
      <dgm:spPr/>
      <dgm:t>
        <a:bodyPr/>
        <a:lstStyle/>
        <a:p>
          <a:endParaRPr lang="ru-RU"/>
        </a:p>
      </dgm:t>
    </dgm:pt>
    <dgm:pt modelId="{47EB8357-DB0C-4B75-8A8B-CDC4F031E6F6}" type="pres">
      <dgm:prSet presAssocID="{5852D1AF-2283-4E1B-97B7-4F5230569F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16454-7627-4254-9EF8-213005A1E6EB}" type="pres">
      <dgm:prSet presAssocID="{5852D1AF-2283-4E1B-97B7-4F5230569F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9654E-5753-4610-8FBE-9F14CA38D4E9}" type="presOf" srcId="{5C778741-734A-446F-8554-48261BFC4B8A}" destId="{7C316454-7627-4254-9EF8-213005A1E6EB}" srcOrd="0" destOrd="0" presId="urn:microsoft.com/office/officeart/2005/8/layout/hProcess7#1"/>
    <dgm:cxn modelId="{491485B6-C89F-462B-9F3C-3DEF863753DE}" type="presOf" srcId="{5852D1AF-2283-4E1B-97B7-4F5230569F02}" destId="{47EB8357-DB0C-4B75-8A8B-CDC4F031E6F6}" srcOrd="1" destOrd="0" presId="urn:microsoft.com/office/officeart/2005/8/layout/hProcess7#1"/>
    <dgm:cxn modelId="{CB02A371-02FA-4EE2-9097-21278730CE1F}" srcId="{BABD8AF7-3A9B-4472-A848-51DF317E586F}" destId="{95A6C0E5-B4AB-4D01-8CCE-F0E1AF32BBF8}" srcOrd="0" destOrd="0" parTransId="{957E7384-BD62-4892-9D32-02FB50D89375}" sibTransId="{D5A713CD-1F4A-4425-A74E-4BF118DAEE69}"/>
    <dgm:cxn modelId="{8969A66A-8D21-4554-91AE-9B6894AB1894}" type="presOf" srcId="{B6CB80D0-47B8-441F-B7D5-BA1803B3166A}" destId="{7C316454-7627-4254-9EF8-213005A1E6EB}" srcOrd="0" destOrd="1" presId="urn:microsoft.com/office/officeart/2005/8/layout/hProcess7#1"/>
    <dgm:cxn modelId="{18C4A15E-3E1D-4F07-B345-7A62B8EBE281}" srcId="{5852D1AF-2283-4E1B-97B7-4F5230569F02}" destId="{5C778741-734A-446F-8554-48261BFC4B8A}" srcOrd="0" destOrd="0" parTransId="{2F7DEEFF-539E-48E3-AD62-964EEDFD1677}" sibTransId="{B7C244AA-A7DE-45B6-9F0F-E44AEDF72010}"/>
    <dgm:cxn modelId="{3FCDF1C5-374C-497C-BA04-67BAA324B684}" srcId="{014A9CE2-EB5D-426F-B55F-927ECB38E1DD}" destId="{BABD8AF7-3A9B-4472-A848-51DF317E586F}" srcOrd="1" destOrd="0" parTransId="{CA370EAF-9CD0-4390-A10D-C6ADAA301EA1}" sibTransId="{DC99E502-9CEE-4CE7-9850-8DADC48FFCC2}"/>
    <dgm:cxn modelId="{97247B75-98D5-45DA-A179-72B5CA930162}" srcId="{5852D1AF-2283-4E1B-97B7-4F5230569F02}" destId="{209820A7-05FC-42ED-8370-E3AE00AA64B6}" srcOrd="2" destOrd="0" parTransId="{68B2F7DA-6D30-4B3F-BEA3-069538968B12}" sibTransId="{1C71305A-FE46-4630-9FCE-CC7F7FD1317E}"/>
    <dgm:cxn modelId="{3DBAAE43-18F5-4CD1-951A-49C1D3CC25D9}" srcId="{BABD8AF7-3A9B-4472-A848-51DF317E586F}" destId="{064E1E1D-284A-42B2-970C-F8BBA984220F}" srcOrd="1" destOrd="0" parTransId="{2AEF2ADD-3AAF-438A-B66F-8F675D83C6EE}" sibTransId="{94B9C5C6-E836-427C-98D3-08F8C4BB8971}"/>
    <dgm:cxn modelId="{4F73B9F1-1DF4-429D-A4E8-2767C4F5C624}" type="presOf" srcId="{44DB20F4-36B5-4FB9-A0B8-2524BF25DE36}" destId="{91C956AF-F19D-4317-AE98-974B361DDB7E}" srcOrd="0" destOrd="0" presId="urn:microsoft.com/office/officeart/2005/8/layout/hProcess7#1"/>
    <dgm:cxn modelId="{E2C2F417-BE66-4890-818E-B52464FC2876}" type="presOf" srcId="{5852D1AF-2283-4E1B-97B7-4F5230569F02}" destId="{31BC3125-EADC-435E-8057-89D3105DA57D}" srcOrd="0" destOrd="0" presId="urn:microsoft.com/office/officeart/2005/8/layout/hProcess7#1"/>
    <dgm:cxn modelId="{D6CA4F14-11CB-449D-9831-EE33120C6B89}" type="presOf" srcId="{BABD8AF7-3A9B-4472-A848-51DF317E586F}" destId="{D1F19B6C-5F2F-42E4-B39C-AA1BEDFFC157}" srcOrd="1" destOrd="0" presId="urn:microsoft.com/office/officeart/2005/8/layout/hProcess7#1"/>
    <dgm:cxn modelId="{0C4CD5EC-C673-4FAB-A1F9-DE40DE13EB61}" srcId="{5852D1AF-2283-4E1B-97B7-4F5230569F02}" destId="{B6CB80D0-47B8-441F-B7D5-BA1803B3166A}" srcOrd="1" destOrd="0" parTransId="{B303D477-27E3-4180-8D1D-9AD4B51FF964}" sibTransId="{4F1F228A-AB34-449C-A584-32838A0D976F}"/>
    <dgm:cxn modelId="{A92EDB0D-207C-4DD2-8068-A85F6D838016}" type="presOf" srcId="{014A9CE2-EB5D-426F-B55F-927ECB38E1DD}" destId="{1FA405F3-9069-4975-A800-EF2E7B68495F}" srcOrd="0" destOrd="0" presId="urn:microsoft.com/office/officeart/2005/8/layout/hProcess7#1"/>
    <dgm:cxn modelId="{0452BE71-C5D2-4413-8CCC-315E99F6BD07}" type="presOf" srcId="{95A6C0E5-B4AB-4D01-8CCE-F0E1AF32BBF8}" destId="{1B0EC8B6-3797-43A4-81C7-AE297192B767}" srcOrd="0" destOrd="0" presId="urn:microsoft.com/office/officeart/2005/8/layout/hProcess7#1"/>
    <dgm:cxn modelId="{159C10F3-8FF4-4826-9A83-4F73DA69FCAB}" type="presOf" srcId="{064E1E1D-284A-42B2-970C-F8BBA984220F}" destId="{1B0EC8B6-3797-43A4-81C7-AE297192B767}" srcOrd="0" destOrd="1" presId="urn:microsoft.com/office/officeart/2005/8/layout/hProcess7#1"/>
    <dgm:cxn modelId="{9257410C-C860-4C9E-A51F-772508D7E404}" type="presOf" srcId="{BABD8AF7-3A9B-4472-A848-51DF317E586F}" destId="{B6C70393-B30C-484D-A7ED-EC45F4A15847}" srcOrd="0" destOrd="0" presId="urn:microsoft.com/office/officeart/2005/8/layout/hProcess7#1"/>
    <dgm:cxn modelId="{60F8A51A-4922-4D4E-8A87-23C53EF1707C}" srcId="{014A9CE2-EB5D-426F-B55F-927ECB38E1DD}" destId="{5852D1AF-2283-4E1B-97B7-4F5230569F02}" srcOrd="2" destOrd="0" parTransId="{58B7A673-CDB6-4104-8F6F-BD670508B92F}" sibTransId="{A99147F4-1D60-4A44-8D02-A4CB02E44024}"/>
    <dgm:cxn modelId="{B231177C-10F4-40F9-BF30-0352319814D8}" type="presOf" srcId="{8A29DB94-0587-4933-9587-965DA25A7425}" destId="{07740237-B276-4EE3-BFD6-2BFB107DAB33}" srcOrd="0" destOrd="0" presId="urn:microsoft.com/office/officeart/2005/8/layout/hProcess7#1"/>
    <dgm:cxn modelId="{BE66A4AB-6789-48F0-B87A-071806BDA89A}" srcId="{8A29DB94-0587-4933-9587-965DA25A7425}" destId="{44DB20F4-36B5-4FB9-A0B8-2524BF25DE36}" srcOrd="0" destOrd="0" parTransId="{3B58C8BB-CCEE-41F2-A762-AA5537F8EBB7}" sibTransId="{34C94884-4793-4D1A-B69C-BEB61593D952}"/>
    <dgm:cxn modelId="{32531A5C-2210-4821-AC3F-DE96440F964C}" type="presOf" srcId="{5C282401-84EE-4B9D-8802-8DBCD2AA91ED}" destId="{91C956AF-F19D-4317-AE98-974B361DDB7E}" srcOrd="0" destOrd="1" presId="urn:microsoft.com/office/officeart/2005/8/layout/hProcess7#1"/>
    <dgm:cxn modelId="{39308EC8-C9EE-44A2-A188-8DAB94AE1DEC}" type="presOf" srcId="{EE69FB2D-B0F9-4602-945F-ED6CD1D3CB02}" destId="{7C316454-7627-4254-9EF8-213005A1E6EB}" srcOrd="0" destOrd="3" presId="urn:microsoft.com/office/officeart/2005/8/layout/hProcess7#1"/>
    <dgm:cxn modelId="{169B6FC1-8C19-4C2E-8CE0-AAF0C569F0E0}" srcId="{8A29DB94-0587-4933-9587-965DA25A7425}" destId="{5C282401-84EE-4B9D-8802-8DBCD2AA91ED}" srcOrd="1" destOrd="0" parTransId="{E91AA7CB-316F-4184-B5B3-FA659D4C2862}" sibTransId="{D1807814-D68D-400D-A5DA-42618C5301B7}"/>
    <dgm:cxn modelId="{0163B7B0-4006-4C7D-9957-12A6759019D8}" srcId="{5852D1AF-2283-4E1B-97B7-4F5230569F02}" destId="{EE69FB2D-B0F9-4602-945F-ED6CD1D3CB02}" srcOrd="3" destOrd="0" parTransId="{B284CE11-D9C3-43F8-863D-4FCDDC3C8802}" sibTransId="{416A5F30-599A-4975-9BFD-926021C8811D}"/>
    <dgm:cxn modelId="{B49A6A01-6EA8-49F3-8F44-C4C36B7332BD}" type="presOf" srcId="{209820A7-05FC-42ED-8370-E3AE00AA64B6}" destId="{7C316454-7627-4254-9EF8-213005A1E6EB}" srcOrd="0" destOrd="2" presId="urn:microsoft.com/office/officeart/2005/8/layout/hProcess7#1"/>
    <dgm:cxn modelId="{3895C38F-5BCE-491E-8E58-F6E2820475B4}" srcId="{014A9CE2-EB5D-426F-B55F-927ECB38E1DD}" destId="{8A29DB94-0587-4933-9587-965DA25A7425}" srcOrd="0" destOrd="0" parTransId="{F3A12C66-76B4-4C8A-B369-B25FC9C853CD}" sibTransId="{098D86B0-4E50-4194-8F8A-CAB681A88EDB}"/>
    <dgm:cxn modelId="{966B43A5-FC27-4A03-8C10-798016E79E72}" type="presOf" srcId="{8A29DB94-0587-4933-9587-965DA25A7425}" destId="{04A4CFFB-9C0A-4137-A2E1-96E9E5C62B3F}" srcOrd="1" destOrd="0" presId="urn:microsoft.com/office/officeart/2005/8/layout/hProcess7#1"/>
    <dgm:cxn modelId="{7C1A7BDC-1B8B-40E4-B3D9-E20165408BBB}" type="presParOf" srcId="{1FA405F3-9069-4975-A800-EF2E7B68495F}" destId="{9585C5EC-4D6F-4FAA-B309-D30B4C28F7A5}" srcOrd="0" destOrd="0" presId="urn:microsoft.com/office/officeart/2005/8/layout/hProcess7#1"/>
    <dgm:cxn modelId="{10D7D4E1-03B8-4413-9ED6-2896887B10BE}" type="presParOf" srcId="{9585C5EC-4D6F-4FAA-B309-D30B4C28F7A5}" destId="{07740237-B276-4EE3-BFD6-2BFB107DAB33}" srcOrd="0" destOrd="0" presId="urn:microsoft.com/office/officeart/2005/8/layout/hProcess7#1"/>
    <dgm:cxn modelId="{78556003-907C-40D2-A69A-3D250E37CF7A}" type="presParOf" srcId="{9585C5EC-4D6F-4FAA-B309-D30B4C28F7A5}" destId="{04A4CFFB-9C0A-4137-A2E1-96E9E5C62B3F}" srcOrd="1" destOrd="0" presId="urn:microsoft.com/office/officeart/2005/8/layout/hProcess7#1"/>
    <dgm:cxn modelId="{3DC5AB55-2AB1-40C7-A81E-4AE24950AF3A}" type="presParOf" srcId="{9585C5EC-4D6F-4FAA-B309-D30B4C28F7A5}" destId="{91C956AF-F19D-4317-AE98-974B361DDB7E}" srcOrd="2" destOrd="0" presId="urn:microsoft.com/office/officeart/2005/8/layout/hProcess7#1"/>
    <dgm:cxn modelId="{A9E99C6A-8527-4134-9B6E-29C7DCEBE459}" type="presParOf" srcId="{1FA405F3-9069-4975-A800-EF2E7B68495F}" destId="{1F4DE86A-EB2A-476E-BDC1-83468629A6B6}" srcOrd="1" destOrd="0" presId="urn:microsoft.com/office/officeart/2005/8/layout/hProcess7#1"/>
    <dgm:cxn modelId="{A424A86C-6C7D-4558-A60F-E125B2F10E2E}" type="presParOf" srcId="{1FA405F3-9069-4975-A800-EF2E7B68495F}" destId="{C3806828-F373-4378-BFB3-538D0EAA8104}" srcOrd="2" destOrd="0" presId="urn:microsoft.com/office/officeart/2005/8/layout/hProcess7#1"/>
    <dgm:cxn modelId="{EF4C154C-E134-40F7-A65F-72DE0BF40EDF}" type="presParOf" srcId="{C3806828-F373-4378-BFB3-538D0EAA8104}" destId="{98AB5D50-5CA0-4569-A20A-4DF3F89F0AB6}" srcOrd="0" destOrd="0" presId="urn:microsoft.com/office/officeart/2005/8/layout/hProcess7#1"/>
    <dgm:cxn modelId="{B4EB1FFE-A482-4FDC-9640-DB43CD5B59D7}" type="presParOf" srcId="{C3806828-F373-4378-BFB3-538D0EAA8104}" destId="{7614CA90-3762-4B65-B258-B5F570B81860}" srcOrd="1" destOrd="0" presId="urn:microsoft.com/office/officeart/2005/8/layout/hProcess7#1"/>
    <dgm:cxn modelId="{AD053452-1F5F-42D4-95E1-F43482FECD0B}" type="presParOf" srcId="{C3806828-F373-4378-BFB3-538D0EAA8104}" destId="{5DE7F634-3EB2-4F1A-8540-CFD1263BFCE6}" srcOrd="2" destOrd="0" presId="urn:microsoft.com/office/officeart/2005/8/layout/hProcess7#1"/>
    <dgm:cxn modelId="{525AA93C-902D-4E02-A32B-77C43882C61E}" type="presParOf" srcId="{1FA405F3-9069-4975-A800-EF2E7B68495F}" destId="{CB764BF7-0D00-42F9-9A62-41D79A754719}" srcOrd="3" destOrd="0" presId="urn:microsoft.com/office/officeart/2005/8/layout/hProcess7#1"/>
    <dgm:cxn modelId="{6073A410-C52B-4D62-BEA3-A5583A50D38C}" type="presParOf" srcId="{1FA405F3-9069-4975-A800-EF2E7B68495F}" destId="{485B227D-CB53-4C21-BCC7-2F9C7846BCD5}" srcOrd="4" destOrd="0" presId="urn:microsoft.com/office/officeart/2005/8/layout/hProcess7#1"/>
    <dgm:cxn modelId="{A2468198-899D-4596-B7CE-2B8DC3486792}" type="presParOf" srcId="{485B227D-CB53-4C21-BCC7-2F9C7846BCD5}" destId="{B6C70393-B30C-484D-A7ED-EC45F4A15847}" srcOrd="0" destOrd="0" presId="urn:microsoft.com/office/officeart/2005/8/layout/hProcess7#1"/>
    <dgm:cxn modelId="{C532661E-8FBD-41CA-AF20-4AF12D89BD16}" type="presParOf" srcId="{485B227D-CB53-4C21-BCC7-2F9C7846BCD5}" destId="{D1F19B6C-5F2F-42E4-B39C-AA1BEDFFC157}" srcOrd="1" destOrd="0" presId="urn:microsoft.com/office/officeart/2005/8/layout/hProcess7#1"/>
    <dgm:cxn modelId="{67FD88BE-9C54-4364-B62C-1E4A370A0CB9}" type="presParOf" srcId="{485B227D-CB53-4C21-BCC7-2F9C7846BCD5}" destId="{1B0EC8B6-3797-43A4-81C7-AE297192B767}" srcOrd="2" destOrd="0" presId="urn:microsoft.com/office/officeart/2005/8/layout/hProcess7#1"/>
    <dgm:cxn modelId="{1162CB15-512F-485D-AC2C-30B6CB478B87}" type="presParOf" srcId="{1FA405F3-9069-4975-A800-EF2E7B68495F}" destId="{1FE283B0-6E88-4215-ABBD-CB7D9D696317}" srcOrd="5" destOrd="0" presId="urn:microsoft.com/office/officeart/2005/8/layout/hProcess7#1"/>
    <dgm:cxn modelId="{085350B8-367F-44B7-B9CC-37D2F822C88E}" type="presParOf" srcId="{1FA405F3-9069-4975-A800-EF2E7B68495F}" destId="{DD5F1C68-AF38-400D-B58D-F8D1A1DDF011}" srcOrd="6" destOrd="0" presId="urn:microsoft.com/office/officeart/2005/8/layout/hProcess7#1"/>
    <dgm:cxn modelId="{EE31734A-1305-455A-B5C5-7E3AEA662E93}" type="presParOf" srcId="{DD5F1C68-AF38-400D-B58D-F8D1A1DDF011}" destId="{E9B37D3B-67D4-4F6C-8B51-46F711A397EE}" srcOrd="0" destOrd="0" presId="urn:microsoft.com/office/officeart/2005/8/layout/hProcess7#1"/>
    <dgm:cxn modelId="{7A9078B5-58AD-43D6-88B5-D6E04846DE92}" type="presParOf" srcId="{DD5F1C68-AF38-400D-B58D-F8D1A1DDF011}" destId="{2DC9FD00-6E1A-4FB7-B3A3-CCF3D86ABD5D}" srcOrd="1" destOrd="0" presId="urn:microsoft.com/office/officeart/2005/8/layout/hProcess7#1"/>
    <dgm:cxn modelId="{E3A83BD9-4D29-4137-BDF1-F751723D122B}" type="presParOf" srcId="{DD5F1C68-AF38-400D-B58D-F8D1A1DDF011}" destId="{F5F5ED9F-591D-41EA-B34C-78520DCB019B}" srcOrd="2" destOrd="0" presId="urn:microsoft.com/office/officeart/2005/8/layout/hProcess7#1"/>
    <dgm:cxn modelId="{B0410B92-1B76-4107-9793-80A3554634F9}" type="presParOf" srcId="{1FA405F3-9069-4975-A800-EF2E7B68495F}" destId="{9A10B1F1-21B9-4ACF-941B-402933E33110}" srcOrd="7" destOrd="0" presId="urn:microsoft.com/office/officeart/2005/8/layout/hProcess7#1"/>
    <dgm:cxn modelId="{358C4483-B8E9-443D-8819-02003DD23E23}" type="presParOf" srcId="{1FA405F3-9069-4975-A800-EF2E7B68495F}" destId="{1E097017-3C80-405C-ADDE-94236CB66C73}" srcOrd="8" destOrd="0" presId="urn:microsoft.com/office/officeart/2005/8/layout/hProcess7#1"/>
    <dgm:cxn modelId="{D51199AD-E30A-4E3A-8043-6756A9F70C67}" type="presParOf" srcId="{1E097017-3C80-405C-ADDE-94236CB66C73}" destId="{31BC3125-EADC-435E-8057-89D3105DA57D}" srcOrd="0" destOrd="0" presId="urn:microsoft.com/office/officeart/2005/8/layout/hProcess7#1"/>
    <dgm:cxn modelId="{3A124C5A-125A-407E-97AB-5F53A39DE07C}" type="presParOf" srcId="{1E097017-3C80-405C-ADDE-94236CB66C73}" destId="{47EB8357-DB0C-4B75-8A8B-CDC4F031E6F6}" srcOrd="1" destOrd="0" presId="urn:microsoft.com/office/officeart/2005/8/layout/hProcess7#1"/>
    <dgm:cxn modelId="{EA413713-B199-4735-AB16-50C7F95497B3}" type="presParOf" srcId="{1E097017-3C80-405C-ADDE-94236CB66C73}" destId="{7C316454-7627-4254-9EF8-213005A1E6EB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40237-B276-4EE3-BFD6-2BFB107DAB33}">
      <dsp:nvSpPr>
        <dsp:cNvPr id="0" name=""/>
        <dsp:cNvSpPr/>
      </dsp:nvSpPr>
      <dsp:spPr>
        <a:xfrm>
          <a:off x="106934" y="1801007"/>
          <a:ext cx="7020346" cy="6174254"/>
        </a:xfrm>
        <a:prstGeom prst="roundRect">
          <a:avLst>
            <a:gd name="adj" fmla="val 5000"/>
          </a:avLst>
        </a:prstGeom>
        <a:solidFill>
          <a:srgbClr val="FAB72F"/>
        </a:solidFill>
        <a:ln w="57150" cap="flat" cmpd="sng" algn="ctr">
          <a:solidFill>
            <a:srgbClr val="6975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58110D"/>
              </a:solidFill>
            </a:rPr>
            <a:t>НОСТРОЙ</a:t>
          </a:r>
          <a:endParaRPr lang="ru-RU" sz="6500" kern="1200" dirty="0">
            <a:solidFill>
              <a:srgbClr val="58110D"/>
            </a:solidFill>
          </a:endParaRPr>
        </a:p>
      </dsp:txBody>
      <dsp:txXfrm rot="16200000">
        <a:off x="-1722475" y="3630416"/>
        <a:ext cx="5062888" cy="1404069"/>
      </dsp:txXfrm>
    </dsp:sp>
    <dsp:sp modelId="{91C956AF-F19D-4317-AE98-974B361DDB7E}">
      <dsp:nvSpPr>
        <dsp:cNvPr id="0" name=""/>
        <dsp:cNvSpPr/>
      </dsp:nvSpPr>
      <dsp:spPr>
        <a:xfrm>
          <a:off x="1511003" y="1801007"/>
          <a:ext cx="5230158" cy="61742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i="1" kern="1200" dirty="0" err="1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ГрК</a:t>
          </a:r>
          <a:r>
            <a:rPr lang="ru-RU" sz="4000" b="1" i="1" kern="1200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 РФ ст. 55</a:t>
          </a:r>
          <a:r>
            <a:rPr lang="ru-RU" sz="4000" b="1" i="1" kern="1200" baseline="30000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4000" b="1" i="1" kern="1200" dirty="0" smtClean="0">
              <a:solidFill>
                <a:srgbClr val="0C4998"/>
              </a:solidFill>
              <a:latin typeface="Arial" panose="020B0604020202020204" pitchFamily="34" charset="0"/>
              <a:cs typeface="Arial" panose="020B0604020202020204" pitchFamily="34" charset="0"/>
            </a:rPr>
            <a:t>п.10 ч. 8</a:t>
          </a:r>
          <a:endParaRPr lang="ru-RU" sz="4000" b="1" kern="1200" dirty="0">
            <a:solidFill>
              <a:srgbClr val="0C4998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разработка и утверждение стандартов на процессы выполнения работ по строительству, реконструкции, капитальному ремонту объектов капитального строительства</a:t>
          </a:r>
          <a:endParaRPr lang="ru-RU" sz="3300" i="1" kern="1200" dirty="0" smtClean="0">
            <a:solidFill>
              <a:schemeClr val="tx1"/>
            </a:solidFill>
            <a:latin typeface="Gotham Pro Light Regular"/>
            <a:cs typeface="Arial" panose="020B0604020202020204" pitchFamily="34" charset="0"/>
          </a:endParaRPr>
        </a:p>
      </dsp:txBody>
      <dsp:txXfrm>
        <a:off x="1511003" y="1801007"/>
        <a:ext cx="5230158" cy="6174254"/>
      </dsp:txXfrm>
    </dsp:sp>
    <dsp:sp modelId="{B6C70393-B30C-484D-A7ED-EC45F4A15847}">
      <dsp:nvSpPr>
        <dsp:cNvPr id="0" name=""/>
        <dsp:cNvSpPr/>
      </dsp:nvSpPr>
      <dsp:spPr>
        <a:xfrm>
          <a:off x="7279763" y="1889968"/>
          <a:ext cx="7124458" cy="6219914"/>
        </a:xfrm>
        <a:prstGeom prst="roundRect">
          <a:avLst>
            <a:gd name="adj" fmla="val 5000"/>
          </a:avLst>
        </a:prstGeom>
        <a:solidFill>
          <a:schemeClr val="bg1"/>
        </a:solidFill>
        <a:ln w="57150" cap="flat" cmpd="sng" algn="ctr">
          <a:solidFill>
            <a:srgbClr val="6975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58110D"/>
              </a:solidFill>
              <a:latin typeface="Gotham Pro Light Regular"/>
            </a:rPr>
            <a:t>СРО</a:t>
          </a:r>
          <a:endParaRPr lang="ru-RU" sz="6500" kern="1200" dirty="0">
            <a:solidFill>
              <a:srgbClr val="58110D"/>
            </a:solidFill>
            <a:latin typeface="Gotham Pro Light Regular"/>
          </a:endParaRPr>
        </a:p>
      </dsp:txBody>
      <dsp:txXfrm rot="16200000">
        <a:off x="5442043" y="3727688"/>
        <a:ext cx="5100330" cy="1424891"/>
      </dsp:txXfrm>
    </dsp:sp>
    <dsp:sp modelId="{7614CA90-3762-4B65-B258-B5F570B81860}">
      <dsp:nvSpPr>
        <dsp:cNvPr id="0" name=""/>
        <dsp:cNvSpPr/>
      </dsp:nvSpPr>
      <dsp:spPr>
        <a:xfrm rot="5400000">
          <a:off x="6573075" y="4755106"/>
          <a:ext cx="1237901" cy="1053051"/>
        </a:xfrm>
        <a:prstGeom prst="flowChartExtract">
          <a:avLst/>
        </a:prstGeom>
        <a:solidFill>
          <a:srgbClr val="C5902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EC8B6-3797-43A4-81C7-AE297192B767}">
      <dsp:nvSpPr>
        <dsp:cNvPr id="0" name=""/>
        <dsp:cNvSpPr/>
      </dsp:nvSpPr>
      <dsp:spPr>
        <a:xfrm>
          <a:off x="8697106" y="1889968"/>
          <a:ext cx="5307721" cy="6219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i="1" kern="1200" dirty="0" err="1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ГрК</a:t>
          </a:r>
          <a:r>
            <a:rPr lang="ru-RU" altLang="ru-RU" sz="2800" b="1" i="1" kern="1200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 РФ ст. 55</a:t>
          </a:r>
          <a:r>
            <a:rPr lang="ru-RU" altLang="ru-RU" sz="2800" b="1" i="1" kern="1200" baseline="30000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13 </a:t>
          </a:r>
          <a:r>
            <a:rPr lang="ru-RU" altLang="ru-RU" sz="2800" b="1" i="1" kern="1200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ч. 2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kern="12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осуществление контроля за  соблюдением членами СРО требований законодательства …, включая соблюдение членами СРО требований, установленных в стандартах на процессы выполнения работ по строительству</a:t>
          </a:r>
          <a:endParaRPr lang="ru-RU" sz="2500" kern="1200" dirty="0">
            <a:solidFill>
              <a:schemeClr val="tx1"/>
            </a:solidFill>
            <a:latin typeface="Gotham Pro Light Regular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i="1" kern="1200" dirty="0" err="1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ГрК</a:t>
          </a:r>
          <a:r>
            <a:rPr lang="ru-RU" altLang="ru-RU" sz="2800" b="1" i="1" kern="1200" dirty="0" smtClean="0">
              <a:solidFill>
                <a:schemeClr val="accent1">
                  <a:lumMod val="75000"/>
                </a:schemeClr>
              </a:solidFill>
              <a:latin typeface="Gotham Pro Light Regular"/>
              <a:cs typeface="Arial" panose="020B0604020202020204" pitchFamily="34" charset="0"/>
            </a:rPr>
            <a:t> РФ ч. 1 ст. 5515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kern="1200" dirty="0" smtClean="0">
              <a:solidFill>
                <a:schemeClr val="tx1"/>
              </a:solidFill>
              <a:latin typeface="Gotham Pro Light Regular"/>
              <a:cs typeface="Arial" panose="020B0604020202020204" pitchFamily="34" charset="0"/>
            </a:rPr>
            <a:t>применение мер дисциплинарного воздействия  в отношении члена СРО, допустившего нарушение … обязательных требований стандартов на процессы выполнения работ</a:t>
          </a:r>
          <a:endParaRPr lang="ru-RU" altLang="ru-RU" sz="2500" i="1" kern="1200" dirty="0" smtClean="0">
            <a:solidFill>
              <a:schemeClr val="tx1"/>
            </a:solidFill>
            <a:latin typeface="Gotham Pro Light Regular"/>
            <a:cs typeface="Arial" panose="020B0604020202020204" pitchFamily="34" charset="0"/>
          </a:endParaRPr>
        </a:p>
      </dsp:txBody>
      <dsp:txXfrm>
        <a:off x="8697106" y="1889968"/>
        <a:ext cx="5307721" cy="6219914"/>
      </dsp:txXfrm>
    </dsp:sp>
    <dsp:sp modelId="{31BC3125-EADC-435E-8057-89D3105DA57D}">
      <dsp:nvSpPr>
        <dsp:cNvPr id="0" name=""/>
        <dsp:cNvSpPr/>
      </dsp:nvSpPr>
      <dsp:spPr>
        <a:xfrm>
          <a:off x="14655634" y="1858293"/>
          <a:ext cx="6242141" cy="9625063"/>
        </a:xfrm>
        <a:prstGeom prst="roundRect">
          <a:avLst>
            <a:gd name="adj" fmla="val 5000"/>
          </a:avLst>
        </a:prstGeom>
        <a:solidFill>
          <a:srgbClr val="6975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AB72F"/>
              </a:solidFill>
            </a:rPr>
            <a:t>Член СРО</a:t>
          </a:r>
          <a:endParaRPr lang="ru-RU" sz="4000" kern="1200" dirty="0">
            <a:solidFill>
              <a:srgbClr val="FAB72F"/>
            </a:solidFill>
          </a:endParaRPr>
        </a:p>
      </dsp:txBody>
      <dsp:txXfrm rot="16200000">
        <a:off x="11333572" y="5180355"/>
        <a:ext cx="7892552" cy="1248428"/>
      </dsp:txXfrm>
    </dsp:sp>
    <dsp:sp modelId="{2DC9FD00-6E1A-4FB7-B3A3-CCF3D86ABD5D}">
      <dsp:nvSpPr>
        <dsp:cNvPr id="0" name=""/>
        <dsp:cNvSpPr/>
      </dsp:nvSpPr>
      <dsp:spPr>
        <a:xfrm rot="5400000">
          <a:off x="13914602" y="4790571"/>
          <a:ext cx="1237901" cy="1053051"/>
        </a:xfrm>
        <a:prstGeom prst="flowChartExtract">
          <a:avLst/>
        </a:prstGeom>
        <a:solidFill>
          <a:srgbClr val="C5902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16454-7627-4254-9EF8-213005A1E6EB}">
      <dsp:nvSpPr>
        <dsp:cNvPr id="0" name=""/>
        <dsp:cNvSpPr/>
      </dsp:nvSpPr>
      <dsp:spPr>
        <a:xfrm>
          <a:off x="15960482" y="1858293"/>
          <a:ext cx="4650395" cy="96250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Gotham Pro Light Regular"/>
            </a:rPr>
            <a:t>РАЗЪЯСНЕНИЯ О ВНЕДРЕНИИ СТАНДАРТОВ НОСТРОЙ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800" b="1" kern="1200" dirty="0" smtClean="0">
            <a:solidFill>
              <a:srgbClr val="181632"/>
            </a:solidFill>
            <a:latin typeface="Gotham Pro Light Regular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err="1" smtClean="0">
              <a:solidFill>
                <a:srgbClr val="BBE1E9"/>
              </a:solidFill>
              <a:latin typeface="Gotham Pro Light Regular"/>
              <a:cs typeface="Arial" panose="020B0604020202020204" pitchFamily="34" charset="0"/>
            </a:rPr>
            <a:t>Мероприятиятия</a:t>
          </a:r>
          <a:r>
            <a:rPr lang="ru-RU" altLang="ru-RU" sz="2800" b="1" kern="1200" dirty="0" smtClean="0">
              <a:solidFill>
                <a:srgbClr val="BBE1E9"/>
              </a:solidFill>
              <a:latin typeface="Gotham Pro Light Regular"/>
              <a:cs typeface="Arial" panose="020B0604020202020204" pitchFamily="34" charset="0"/>
            </a:rPr>
            <a:t> по внедрению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руководителя организации «О введении в действие стандарто144442в СТО НОСТРОЙ»</a:t>
          </a:r>
          <a:endParaRPr lang="ru-RU" sz="2600" kern="1200" dirty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Утверждение Плана организационно-технических мероприятий;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Доведение информации до субподрядных организаций;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altLang="ru-RU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Включение ссылок на стандарты в системы внешнего документооборота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 Представление в СРО отчета о внедрении СТО НОСТРОЙ;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60482" y="1858293"/>
        <a:ext cx="4650395" cy="9625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2132-597F-4EDF-8279-A2BD9B5E293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1383-1F9D-4D2E-BA76-E691822B8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12503150"/>
            <a:ext cx="52832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8940800" y="12496800"/>
            <a:ext cx="79248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4D17-3EBD-4588-AB72-6FAA7984E1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12503150"/>
            <a:ext cx="52832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8940800" y="12496800"/>
            <a:ext cx="79248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BCDD-08E2-4D3C-88A6-2701E7349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12503150"/>
            <a:ext cx="52832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8940800" y="12496800"/>
            <a:ext cx="7924800" cy="914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2D2B-FCEE-461A-BC35-D2BEBE1322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CAD-522F-4729-939D-1FEC80BF3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95650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troy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6282813" y="11258218"/>
            <a:ext cx="17668569" cy="1806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algn="r" hangingPunct="1"/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Исполнительного директора НОСТРОЙ,</a:t>
            </a:r>
            <a:b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В. Пугачев 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362" y="737419"/>
            <a:ext cx="5802664" cy="26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122"/>
          <p:cNvSpPr/>
          <p:nvPr/>
        </p:nvSpPr>
        <p:spPr>
          <a:xfrm>
            <a:off x="1817042" y="4674941"/>
            <a:ext cx="21372339" cy="4206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hangingPunct="1"/>
            <a:r>
              <a:rPr lang="ru-RU" alt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Стандарты НОСТРОЙ на процессы</a:t>
            </a:r>
          </a:p>
          <a:p>
            <a:pPr hangingPunct="1"/>
            <a:r>
              <a:rPr lang="ru-RU" alt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выполнения работ в строительстве.</a:t>
            </a:r>
          </a:p>
          <a:p>
            <a:pPr hangingPunct="1"/>
            <a:r>
              <a:rPr lang="ru-RU" alt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Статус, состав, контроль за соблюдением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9427" y="0"/>
            <a:ext cx="23425150" cy="574676"/>
          </a:xfrm>
          <a:prstGeom prst="rect">
            <a:avLst/>
          </a:prstGeom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СРО за выполнением требований стандартов –  4 варианта реализации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88927" y="666751"/>
            <a:ext cx="11903074" cy="633412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tIns="91440" rIns="182880" bIns="91440"/>
          <a:lstStyle/>
          <a:p>
            <a:pPr algn="ctr" eaLnBrk="1" hangingPunct="1">
              <a:defRPr/>
            </a:pPr>
            <a:r>
              <a:rPr lang="ru-RU" sz="2400" b="1" dirty="0"/>
              <a:t>Постановление Правительства  РФ № 468 </a:t>
            </a:r>
          </a:p>
          <a:p>
            <a:pPr algn="ctr" eaLnBrk="1" hangingPunct="1">
              <a:defRPr/>
            </a:pPr>
            <a:r>
              <a:rPr lang="ru-RU" sz="2400" b="1" dirty="0"/>
              <a:t>(Положение о проведении строительного контроля)</a:t>
            </a: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7966076" y="10458451"/>
            <a:ext cx="4225924" cy="2447926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1"/>
                </a:solidFill>
              </a:rPr>
              <a:t>Экспертное</a:t>
            </a:r>
          </a:p>
          <a:p>
            <a:pPr algn="ctr" eaLnBrk="1" hangingPunct="1">
              <a:defRPr/>
            </a:pPr>
            <a:r>
              <a:rPr lang="ru-RU" sz="2200" b="1" dirty="0">
                <a:solidFill>
                  <a:schemeClr val="tx1"/>
                </a:solidFill>
              </a:rPr>
              <a:t>заключение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723" y="1529408"/>
            <a:ext cx="4800534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ПОДРЯДЧИК </a:t>
            </a:r>
            <a:r>
              <a:rPr lang="ru-RU" sz="2400" dirty="0">
                <a:solidFill>
                  <a:schemeClr val="bg1"/>
                </a:solidFill>
              </a:rPr>
              <a:t>проводит проверку: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91466" y="1529408"/>
            <a:ext cx="4608512" cy="100811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endParaRPr lang="ru-RU" sz="32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ЗАКАЗЧИК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</a:rPr>
              <a:t>проводит проверку:</a:t>
            </a:r>
          </a:p>
          <a:p>
            <a:pPr algn="ctr" eaLnBrk="1" hangingPunct="1"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926" y="2536826"/>
            <a:ext cx="59563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соблюдения последовательности и состава технологических операций при осуществлении строительства объекта капитального строительства </a:t>
            </a:r>
            <a:r>
              <a:rPr lang="ru-RU" sz="2400" b="1" dirty="0"/>
              <a:t>(п.5  в)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9927" y="4984750"/>
            <a:ext cx="10560050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200" dirty="0"/>
              <a:t>В ходе контроля …. осуществляется проверка: </a:t>
            </a:r>
          </a:p>
          <a:p>
            <a:pPr eaLnBrk="1" hangingPunct="1">
              <a:defRPr/>
            </a:pPr>
            <a:r>
              <a:rPr lang="ru-RU" sz="2200" dirty="0"/>
              <a:t>- соответствия качества выполнения технологических операций и их результатов … </a:t>
            </a:r>
            <a:r>
              <a:rPr lang="ru-RU" sz="2200" u="sng" dirty="0"/>
              <a:t>требованиям технических регламентов, стандартов и сводов правил </a:t>
            </a:r>
            <a:r>
              <a:rPr lang="ru-RU" sz="2200" b="1" u="sng" dirty="0"/>
              <a:t>(п.9)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29376" y="2536827"/>
            <a:ext cx="5762624" cy="1539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200" dirty="0"/>
              <a:t>полноты и соблюдения установленных сроков выполнения подрядчиком контроля последовательности и состава технологических операций (</a:t>
            </a:r>
            <a:r>
              <a:rPr lang="ru-RU" sz="2200" b="1" dirty="0"/>
              <a:t>п.6  в) </a:t>
            </a:r>
            <a:endParaRPr lang="ru-RU" sz="2200" dirty="0"/>
          </a:p>
        </p:txBody>
      </p:sp>
      <p:sp>
        <p:nvSpPr>
          <p:cNvPr id="32" name="Блок-схема: документ 31"/>
          <p:cNvSpPr/>
          <p:nvPr/>
        </p:nvSpPr>
        <p:spPr>
          <a:xfrm>
            <a:off x="1333501" y="7721600"/>
            <a:ext cx="5673726" cy="1993900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dirty="0"/>
              <a:t>Акт проверки соответствия требованиям стандартов,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отчетные документы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007226" y="7867650"/>
            <a:ext cx="3073400" cy="4318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64200" y="7000876"/>
            <a:ext cx="0" cy="7207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нутый угол 21"/>
          <p:cNvSpPr/>
          <p:nvPr/>
        </p:nvSpPr>
        <p:spPr>
          <a:xfrm>
            <a:off x="12382500" y="666750"/>
            <a:ext cx="11712576" cy="648017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91440" rIns="182880" bIns="91440"/>
          <a:lstStyle/>
          <a:p>
            <a:pPr algn="ctr" eaLnBrk="1" hangingPunct="1">
              <a:defRPr/>
            </a:pPr>
            <a:r>
              <a:rPr lang="ru-RU" sz="2400" b="1" dirty="0"/>
              <a:t>Постановление Правительства  РФ № 54  (Положение об осуществлении </a:t>
            </a:r>
            <a:r>
              <a:rPr lang="ru-RU" sz="2400" b="1" dirty="0" err="1"/>
              <a:t>госстройнадзора</a:t>
            </a:r>
            <a:r>
              <a:rPr lang="ru-RU" sz="2400" b="1" dirty="0"/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957176" y="2536827"/>
            <a:ext cx="10563224" cy="1539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200" dirty="0"/>
              <a:t>соответствия выполнения работ и применяемых строительных материалов в процессе строительства, реконструкции объекта капитального строительства, а также результатов таких работ требованиям технических регламентов, иных нормативных актов</a:t>
            </a:r>
            <a:r>
              <a:rPr lang="ru-RU" sz="2200" b="1" dirty="0"/>
              <a:t>(п.4 а)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648387" y="1529408"/>
            <a:ext cx="4800534" cy="10081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682F"/>
                </a:solidFill>
              </a:rPr>
              <a:t>ОРГАНЫ ГСН </a:t>
            </a:r>
            <a:r>
              <a:rPr lang="ru-RU" sz="2400" dirty="0">
                <a:solidFill>
                  <a:srgbClr val="00682F"/>
                </a:solidFill>
              </a:rPr>
              <a:t>проводят проверку: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576177" y="4699001"/>
            <a:ext cx="1036955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200" dirty="0"/>
              <a:t> Проверке соответствия выполняемых работ… подлежит </a:t>
            </a:r>
            <a:r>
              <a:rPr lang="ru-RU" sz="2200" u="sng" dirty="0"/>
              <a:t>соблюдение требований </a:t>
            </a:r>
            <a:r>
              <a:rPr lang="ru-RU" sz="2200" dirty="0"/>
              <a:t>к … </a:t>
            </a:r>
            <a:r>
              <a:rPr lang="ru-RU" sz="2200" u="sng" dirty="0"/>
              <a:t>выполнению земляных работ, работ по монтажу фундаментов, конструкций подземной и надземной частей, сетей инженерно-технического обеспечения (в том числе внутренних и наружных сетей), инженерных систем и оборудования</a:t>
            </a:r>
            <a:r>
              <a:rPr lang="ru-RU" sz="2200" dirty="0"/>
              <a:t> </a:t>
            </a:r>
            <a:r>
              <a:rPr lang="ru-RU" sz="2200" b="1" dirty="0"/>
              <a:t>(п.10 а)</a:t>
            </a:r>
            <a:endParaRPr lang="ru-RU" sz="2200" dirty="0"/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16227426" y="7721600"/>
            <a:ext cx="3263900" cy="17272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682F"/>
                </a:solidFill>
              </a:rPr>
              <a:t>Заключение о соответствии,  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7757776" y="7146927"/>
            <a:ext cx="0" cy="574674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9890126" y="7289801"/>
            <a:ext cx="3454400" cy="2305050"/>
          </a:xfrm>
          <a:prstGeom prst="ellipse">
            <a:avLst/>
          </a:prstGeom>
          <a:solidFill>
            <a:srgbClr val="FF99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dirty="0"/>
              <a:t>Контроль</a:t>
            </a:r>
          </a:p>
          <a:p>
            <a:pPr algn="ctr" eaLnBrk="1" hangingPunct="1">
              <a:defRPr/>
            </a:pPr>
            <a:r>
              <a:rPr lang="ru-RU" sz="2400" b="1" dirty="0"/>
              <a:t>СРО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3154026" y="8299450"/>
            <a:ext cx="3073400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документ 56"/>
          <p:cNvSpPr/>
          <p:nvPr/>
        </p:nvSpPr>
        <p:spPr>
          <a:xfrm>
            <a:off x="12576176" y="10458451"/>
            <a:ext cx="3070224" cy="2447926"/>
          </a:xfrm>
          <a:prstGeom prst="flowChartDocument">
            <a:avLst/>
          </a:prstGeom>
          <a:solidFill>
            <a:srgbClr val="00682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dirty="0"/>
              <a:t>Сертификат СДОС «НОСТРОЙ»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 flipV="1">
            <a:off x="12382500" y="9448800"/>
            <a:ext cx="749300" cy="102870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10845801" y="9594850"/>
            <a:ext cx="644526" cy="8636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762000" y="7143751"/>
            <a:ext cx="2590800" cy="577850"/>
          </a:xfrm>
          <a:prstGeom prst="rect">
            <a:avLst/>
          </a:prstGeom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i="1" u="sng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 1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9294476" y="7721601"/>
            <a:ext cx="2590800" cy="577850"/>
          </a:xfrm>
          <a:prstGeom prst="rect">
            <a:avLst/>
          </a:prstGeom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 2</a:t>
            </a:r>
          </a:p>
        </p:txBody>
      </p:sp>
      <p:sp>
        <p:nvSpPr>
          <p:cNvPr id="38" name="Загнутый угол 37"/>
          <p:cNvSpPr/>
          <p:nvPr/>
        </p:nvSpPr>
        <p:spPr>
          <a:xfrm>
            <a:off x="16417927" y="9594850"/>
            <a:ext cx="7677150" cy="388937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tIns="91440" rIns="182880" bIns="91440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800000"/>
                </a:solidFill>
              </a:rPr>
              <a:t>СИСТЕМА ДОБРОВОЛЬНОЙ ОЦЕНКИ СООТВЕТСТВИЯ «НОСТРОЙ» </a:t>
            </a:r>
          </a:p>
          <a:p>
            <a:pPr algn="ctr" eaLnBrk="1" hangingPunct="1">
              <a:defRPr/>
            </a:pPr>
            <a:endParaRPr lang="ru-RU" sz="2400" b="1" dirty="0"/>
          </a:p>
          <a:p>
            <a:pPr algn="ctr" eaLnBrk="1" hangingPunct="1">
              <a:defRPr/>
            </a:pPr>
            <a:endParaRPr lang="ru-RU" sz="2400" b="1" dirty="0"/>
          </a:p>
          <a:p>
            <a:pPr algn="ctr" eaLnBrk="1" hangingPunct="1">
              <a:defRPr/>
            </a:pPr>
            <a:endParaRPr lang="ru-RU" sz="2400" b="1" dirty="0"/>
          </a:p>
        </p:txBody>
      </p:sp>
      <p:pic>
        <p:nvPicPr>
          <p:cNvPr id="12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2600" y="10747377"/>
            <a:ext cx="1536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7192627" y="12042776"/>
            <a:ext cx="5857874" cy="9387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algn="ctr" eaLnBrk="1" hangingPunct="1">
              <a:defRPr/>
            </a:pPr>
            <a:r>
              <a:rPr lang="ru-RU" sz="2800" dirty="0"/>
              <a:t> </a:t>
            </a:r>
            <a:r>
              <a:rPr lang="ru-RU" sz="2100" dirty="0"/>
              <a:t>Сертификация строительных работ</a:t>
            </a:r>
          </a:p>
          <a:p>
            <a:pPr algn="ctr" eaLnBrk="1" hangingPunct="1">
              <a:defRPr/>
            </a:pPr>
            <a:r>
              <a:rPr lang="ru-RU" sz="2100" dirty="0"/>
              <a:t>на соответствие СТО НОСТРОЙ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15455901" y="11033126"/>
            <a:ext cx="962026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Загнутый угол 49"/>
          <p:cNvSpPr/>
          <p:nvPr/>
        </p:nvSpPr>
        <p:spPr>
          <a:xfrm>
            <a:off x="479427" y="9883776"/>
            <a:ext cx="6911974" cy="33655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/>
          <a:lstStyle/>
          <a:p>
            <a:pPr algn="ctr" eaLnBrk="1" hangingPunct="1">
              <a:defRPr/>
            </a:pPr>
            <a:r>
              <a:rPr lang="ru-RU" sz="2400" b="1" dirty="0"/>
              <a:t>Правила СРО</a:t>
            </a:r>
          </a:p>
          <a:p>
            <a:pPr algn="ctr" eaLnBrk="1" hangingPunct="1">
              <a:defRPr/>
            </a:pPr>
            <a:endParaRPr lang="ru-RU" sz="2400" b="1" dirty="0"/>
          </a:p>
          <a:p>
            <a:pPr algn="ctr" eaLnBrk="1" hangingPunct="1">
              <a:defRPr/>
            </a:pPr>
            <a:endParaRPr lang="ru-RU" sz="2400" b="1" dirty="0"/>
          </a:p>
          <a:p>
            <a:pPr algn="ctr" eaLnBrk="1" hangingPunct="1">
              <a:defRPr/>
            </a:pPr>
            <a:endParaRPr lang="ru-RU" sz="2400" b="1" dirty="0"/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3728700" y="9883777"/>
            <a:ext cx="2590800" cy="574674"/>
          </a:xfrm>
          <a:prstGeom prst="rect">
            <a:avLst/>
          </a:prstGeom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 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9104771" y="10890448"/>
            <a:ext cx="4800534" cy="1008112"/>
          </a:xfrm>
          <a:prstGeom prst="rect">
            <a:avLst/>
          </a:prstGeom>
          <a:solidFill>
            <a:srgbClr val="00682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bg1"/>
                </a:solidFill>
              </a:rPr>
              <a:t>ОРГАНЫ ПО СЕРТИФИКАЦИИ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9926" y="11753851"/>
            <a:ext cx="6337300" cy="923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Проверка соответствия выполняемых работ требованиям стандарта НОСТРОЙ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22851" y="10458400"/>
            <a:ext cx="4800534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bg1"/>
                </a:solidFill>
              </a:rPr>
              <a:t>АППАРАТ СРО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62" name="Прямая со стрелкой 61"/>
          <p:cNvCxnSpPr>
            <a:stCxn id="50" idx="3"/>
          </p:cNvCxnSpPr>
          <p:nvPr/>
        </p:nvCxnSpPr>
        <p:spPr>
          <a:xfrm>
            <a:off x="7391401" y="11566527"/>
            <a:ext cx="644526" cy="444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Заголовок 1"/>
          <p:cNvSpPr txBox="1">
            <a:spLocks/>
          </p:cNvSpPr>
          <p:nvPr/>
        </p:nvSpPr>
        <p:spPr>
          <a:xfrm>
            <a:off x="7391400" y="9737727"/>
            <a:ext cx="2590800" cy="577850"/>
          </a:xfrm>
          <a:prstGeom prst="rect">
            <a:avLst/>
          </a:prstGeom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2400" b="1" i="1" u="sng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Вариант 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1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620250" y="7858126"/>
            <a:ext cx="11214100" cy="47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algn="r" eaLnBrk="1" hangingPunct="1"/>
            <a:r>
              <a:rPr lang="ru-RU" altLang="ru-RU" sz="4800" b="1" dirty="0">
                <a:solidFill>
                  <a:srgbClr val="800000"/>
                </a:solidFill>
              </a:rPr>
              <a:t>123242, Москва, М.Грузинская, д.3, корп.4, Деловой центр, этаж 10</a:t>
            </a:r>
          </a:p>
          <a:p>
            <a:pPr algn="r" eaLnBrk="1" hangingPunct="1"/>
            <a:r>
              <a:rPr lang="ru-RU" altLang="ru-RU" sz="4800" b="1" dirty="0">
                <a:solidFill>
                  <a:srgbClr val="800000"/>
                </a:solidFill>
              </a:rPr>
              <a:t>Телефон: +7(495) 987-31-50 доб.127</a:t>
            </a:r>
          </a:p>
          <a:p>
            <a:pPr algn="r" eaLnBrk="1" hangingPunct="1"/>
            <a:r>
              <a:rPr lang="en-US" altLang="ru-RU" sz="4800" b="1" dirty="0">
                <a:solidFill>
                  <a:srgbClr val="800000"/>
                </a:solidFill>
              </a:rPr>
              <a:t>E-mail</a:t>
            </a:r>
            <a:r>
              <a:rPr lang="ru-RU" altLang="ru-RU" sz="4800" b="1" dirty="0">
                <a:solidFill>
                  <a:srgbClr val="800000"/>
                </a:solidFill>
              </a:rPr>
              <a:t>:</a:t>
            </a:r>
            <a:r>
              <a:rPr lang="en-US" altLang="ru-RU" sz="4800" b="1" dirty="0">
                <a:solidFill>
                  <a:srgbClr val="800000"/>
                </a:solidFill>
              </a:rPr>
              <a:t> s.pugachev@nostroy.ru</a:t>
            </a:r>
            <a:endParaRPr lang="ru-RU" altLang="ru-RU" sz="4800" b="1" dirty="0">
              <a:solidFill>
                <a:srgbClr val="800000"/>
              </a:solidFill>
            </a:endParaRPr>
          </a:p>
          <a:p>
            <a:pPr algn="r" eaLnBrk="1" hangingPunct="1"/>
            <a:r>
              <a:rPr lang="ru-RU" altLang="ru-RU" sz="4800" b="1" dirty="0">
                <a:solidFill>
                  <a:srgbClr val="800000"/>
                </a:solidFill>
              </a:rPr>
              <a:t>Интернет: </a:t>
            </a:r>
            <a:r>
              <a:rPr lang="en-US" altLang="ru-RU" sz="4800" b="1" dirty="0">
                <a:solidFill>
                  <a:srgbClr val="800000"/>
                </a:solidFill>
                <a:hlinkClick r:id="rId3"/>
              </a:rPr>
              <a:t>www.nostroy.ru</a:t>
            </a:r>
            <a:endParaRPr lang="en-US" altLang="ru-RU" sz="4800" b="1" dirty="0">
              <a:solidFill>
                <a:srgbClr val="800000"/>
              </a:solidFill>
            </a:endParaRPr>
          </a:p>
          <a:p>
            <a:pPr algn="r" eaLnBrk="1" hangingPunct="1"/>
            <a:endParaRPr lang="ru-RU" altLang="ru-RU" sz="4800" b="1" dirty="0">
              <a:solidFill>
                <a:srgbClr val="8000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752850" y="4457700"/>
            <a:ext cx="16436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 anchor="ctr"/>
          <a:lstStyle/>
          <a:p>
            <a:pPr algn="ctr" eaLnBrk="1" hangingPunct="1"/>
            <a:r>
              <a:rPr lang="ru-RU" altLang="ru-RU" sz="8000" b="1" dirty="0">
                <a:solidFill>
                  <a:srgbClr val="C00000"/>
                </a:solidFill>
              </a:rPr>
              <a:t>Благодарю за внимание!</a:t>
            </a:r>
            <a:endParaRPr lang="ru-RU" altLang="ru-RU" sz="8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990601"/>
            <a:ext cx="8715376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5247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11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47750" y="1487719"/>
            <a:ext cx="211455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Gotham Pro Light Regular"/>
                <a:cs typeface="Times New Roman" pitchFamily="18" charset="0"/>
              </a:rPr>
              <a:t>Нормативная база разработки и применения стандартов на процессы выполнения работ по строительстве</a:t>
            </a:r>
            <a:endParaRPr lang="ru-RU" sz="4400" b="1" u="sng" dirty="0">
              <a:solidFill>
                <a:schemeClr val="tx1"/>
              </a:solidFill>
              <a:latin typeface="Gotham Pro Light Regular"/>
              <a:cs typeface="Times New Roman" pitchFamily="18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90562" y="3953977"/>
            <a:ext cx="21145500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just" eaLnBrk="1" hangingPunct="1"/>
            <a:r>
              <a:rPr lang="ru-RU" altLang="ru-RU" sz="3200" b="1" u="sng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Пункт 10 части 8 статьи 55.20 Градостроительного Кодекса РФ: </a:t>
            </a:r>
            <a:r>
              <a:rPr lang="ru-RU" altLang="ru-RU" sz="3200" dirty="0">
                <a:solidFill>
                  <a:schemeClr val="tx1"/>
                </a:solidFill>
                <a:latin typeface="Gotham Pro Light Regular"/>
                <a:cs typeface="Times New Roman" pitchFamily="18" charset="0"/>
              </a:rPr>
              <a:t>Основными функциями Национальных объединений </a:t>
            </a:r>
            <a:r>
              <a:rPr lang="ru-RU" altLang="ru-RU" sz="3200" dirty="0" err="1">
                <a:solidFill>
                  <a:schemeClr val="tx1"/>
                </a:solidFill>
                <a:latin typeface="Gotham Pro Light Regular"/>
                <a:cs typeface="Times New Roman" pitchFamily="18" charset="0"/>
              </a:rPr>
              <a:t>саморегулируемых</a:t>
            </a:r>
            <a:r>
              <a:rPr lang="ru-RU" altLang="ru-RU" sz="3200" dirty="0">
                <a:solidFill>
                  <a:schemeClr val="tx1"/>
                </a:solidFill>
                <a:latin typeface="Gotham Pro Light Regular"/>
                <a:cs typeface="Times New Roman" pitchFamily="18" charset="0"/>
              </a:rPr>
              <a:t> организаций</a:t>
            </a:r>
            <a:r>
              <a:rPr lang="ru-RU" altLang="ru-RU" sz="3200" dirty="0">
                <a:solidFill>
                  <a:srgbClr val="002060"/>
                </a:solidFill>
                <a:latin typeface="Gotham Pro Light Regular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являются…разработка и утверждение стандартов на процессы выполнения работ</a:t>
            </a:r>
            <a:r>
              <a:rPr lang="ru-RU" altLang="ru-RU" sz="3200" dirty="0">
                <a:solidFill>
                  <a:srgbClr val="002060"/>
                </a:solidFill>
                <a:latin typeface="Gotham Pro Light Regular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Gotham Pro Light Regular"/>
                <a:cs typeface="Times New Roman" pitchFamily="18" charset="0"/>
              </a:rPr>
              <a:t>по инженерным изысканиям, подготовке проектной документации, </a:t>
            </a:r>
            <a:r>
              <a:rPr lang="ru-RU" altLang="ru-RU" sz="32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строительству, реконструкции, капитальному ремонту объектов капитального строительства</a:t>
            </a:r>
            <a:r>
              <a:rPr lang="ru-RU" altLang="ru-RU" sz="3200" b="1" dirty="0" smtClean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ru-RU" altLang="ru-RU" sz="3200" b="1" dirty="0">
              <a:solidFill>
                <a:srgbClr val="DA3221"/>
              </a:solidFill>
              <a:latin typeface="Gotham Pro Light Regular"/>
              <a:cs typeface="Times New Roman" pitchFamily="18" charset="0"/>
            </a:endParaRPr>
          </a:p>
          <a:p>
            <a:pPr algn="just" eaLnBrk="1" hangingPunct="1"/>
            <a:r>
              <a:rPr lang="ru-RU" altLang="ru-RU" sz="3200" b="1" u="sng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Часть 9 статьи 55.5 Градостроительного Кодекса РФ: </a:t>
            </a:r>
            <a:r>
              <a:rPr lang="ru-RU" alt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  </a:t>
            </a:r>
            <a:r>
              <a:rPr lang="ru-RU" altLang="ru-RU" sz="3200" b="1" dirty="0">
                <a:solidFill>
                  <a:srgbClr val="002060"/>
                </a:solidFill>
                <a:latin typeface="Gotham Pro Light Regular"/>
                <a:cs typeface="Times New Roman" pitchFamily="18" charset="0"/>
              </a:rPr>
              <a:t>…</a:t>
            </a:r>
            <a:r>
              <a:rPr lang="ru-RU" altLang="ru-RU" sz="3200" dirty="0">
                <a:latin typeface="Gotham Pro Light Regular"/>
                <a:cs typeface="Times New Roman" pitchFamily="18" charset="0"/>
              </a:rPr>
              <a:t>стандарты СРО…не могут противоречить </a:t>
            </a:r>
            <a:r>
              <a:rPr lang="ru-RU" altLang="ru-RU" sz="3200" dirty="0" err="1">
                <a:latin typeface="Gotham Pro Light Regular"/>
                <a:cs typeface="Times New Roman" pitchFamily="18" charset="0"/>
              </a:rPr>
              <a:t>ГрК</a:t>
            </a:r>
            <a:r>
              <a:rPr lang="ru-RU" altLang="ru-RU" sz="3200" dirty="0">
                <a:latin typeface="Gotham Pro Light Regular"/>
                <a:cs typeface="Times New Roman" pitchFamily="18" charset="0"/>
              </a:rPr>
              <a:t> РФ, законодательству РФ о техническом регулировании, а также </a:t>
            </a:r>
            <a:r>
              <a:rPr lang="ru-RU" altLang="ru-RU" sz="32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стандартам</a:t>
            </a:r>
            <a:r>
              <a:rPr lang="ru-RU" altLang="ru-RU" sz="3200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 </a:t>
            </a:r>
            <a:r>
              <a:rPr lang="ru-RU" altLang="ru-RU" sz="32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утвержденным соответствующим Национальным объединением СРО</a:t>
            </a:r>
            <a:r>
              <a:rPr lang="ru-RU" altLang="ru-RU" sz="3200" b="1" dirty="0" smtClean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ru-RU" altLang="ru-RU" sz="3200" b="1" dirty="0">
              <a:solidFill>
                <a:srgbClr val="DA3221"/>
              </a:solidFill>
              <a:latin typeface="Gotham Pro Light Regular"/>
              <a:cs typeface="Times New Roman" pitchFamily="18" charset="0"/>
            </a:endParaRPr>
          </a:p>
          <a:p>
            <a:pPr algn="just"/>
            <a:r>
              <a:rPr lang="ru-RU" altLang="ru-RU" sz="3200" b="1" u="sng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Статья 55.13 Градостроительного Кодекса РФ:</a:t>
            </a:r>
            <a:r>
              <a:rPr lang="ru-RU" alt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 </a:t>
            </a:r>
            <a:r>
              <a:rPr lang="ru-RU" altLang="ru-RU" sz="3200" dirty="0">
                <a:latin typeface="Gotham Pro Light Regular"/>
                <a:cs typeface="Times New Roman" pitchFamily="18" charset="0"/>
              </a:rPr>
              <a:t>СРО осуществляет контроль…за соблюдением членами СРО требований законодательства Российской Федерации о градостроительной деятельности, о техническом регулировании, </a:t>
            </a:r>
            <a:r>
              <a:rPr lang="ru-RU" altLang="ru-RU" sz="32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включая соблюдение членами СРО требований, установленных в стандартах на процессы выполнения работ … утвержденных соответствующим Национальным объединением СРО.</a:t>
            </a:r>
            <a:endParaRPr lang="ru-RU" altLang="ru-RU" sz="3200" dirty="0">
              <a:solidFill>
                <a:srgbClr val="DA3221"/>
              </a:solidFill>
              <a:latin typeface="Gotham Pro Light Regular"/>
              <a:cs typeface="Times New Roman" pitchFamily="18" charset="0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1876" y="2286000"/>
            <a:ext cx="1181100" cy="1536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27" y="3429001"/>
            <a:ext cx="1184274" cy="15843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250" y="4857750"/>
            <a:ext cx="1181100" cy="1536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997652" y="12435158"/>
            <a:ext cx="914400" cy="82137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image11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solidFill>
            <a:srgbClr val="C59029"/>
          </a:solidFill>
          <a:ln>
            <a:noFill/>
          </a:ln>
        </p:spPr>
      </p:pic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9127" y="0"/>
            <a:ext cx="22574250" cy="904158"/>
          </a:xfrm>
          <a:prstGeom prst="rect">
            <a:avLst/>
          </a:prstGeom>
          <a:noFill/>
          <a:ln>
            <a:noFill/>
          </a:ln>
        </p:spPr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FAB72F"/>
                </a:solidFill>
                <a:latin typeface="Gotham Pro Light Regular"/>
                <a:cs typeface="Times New Roman" pitchFamily="18" charset="0"/>
              </a:rPr>
              <a:t>Программа разработки стандартов и рекомендации  НОСТРОЙ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0109119" y="2743200"/>
            <a:ext cx="2879725" cy="107505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182880" tIns="91440" rIns="182880" bIns="91440"/>
          <a:lstStyle/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23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4800" b="1" dirty="0">
              <a:solidFill>
                <a:srgbClr val="A50021"/>
              </a:solidFill>
              <a:latin typeface="Gotham Pro Light Regular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4800" b="1" dirty="0">
              <a:solidFill>
                <a:srgbClr val="A50021"/>
              </a:solidFill>
              <a:latin typeface="Gotham Pro Light Regular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64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4800" b="1" dirty="0">
              <a:solidFill>
                <a:srgbClr val="DA3221"/>
              </a:solidFill>
              <a:latin typeface="Gotham Pro Light Regular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 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54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4800" b="1" dirty="0">
              <a:solidFill>
                <a:srgbClr val="DA3221"/>
              </a:solidFill>
              <a:latin typeface="Gotham Pro Light Regular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 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74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 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4800" b="1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21</a:t>
            </a: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endParaRPr lang="ru-RU" alt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990033"/>
              </a:buClr>
              <a:buSzPct val="90000"/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09119" y="1515397"/>
            <a:ext cx="2879724" cy="11430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400" dirty="0">
                <a:solidFill>
                  <a:srgbClr val="FAB72F"/>
                </a:solidFill>
                <a:latin typeface="Gotham Pro Light Regular"/>
              </a:rPr>
              <a:t>Приняты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1449" y="1051641"/>
            <a:ext cx="12784347" cy="1298576"/>
          </a:xfrm>
          <a:prstGeom prst="rect">
            <a:avLst/>
          </a:prstGeom>
          <a:solidFill>
            <a:srgbClr val="181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bg1"/>
                </a:solidFill>
                <a:latin typeface="Gotham Pro Light Regular"/>
              </a:rPr>
              <a:t>Принято 236 СТО (Р) НОСТРОЙ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chemeClr val="bg1"/>
                </a:solidFill>
                <a:latin typeface="Gotham Pro Light Regular"/>
              </a:rPr>
              <a:t>В разработке – более 40 СТО (Р) НОСТРОЙ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623" y="2758564"/>
            <a:ext cx="18716624" cy="2016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hangingPunct="1">
              <a:spcAft>
                <a:spcPts val="600"/>
              </a:spcAft>
              <a:defRPr/>
            </a:pPr>
            <a:r>
              <a:rPr lang="ru-RU" b="1" u="sng" dirty="0">
                <a:solidFill>
                  <a:srgbClr val="DA3221"/>
                </a:solidFill>
                <a:latin typeface="Gotham Pro Light Regular"/>
              </a:rPr>
              <a:t>Общие технические вопросы</a:t>
            </a:r>
            <a:r>
              <a:rPr lang="ru-RU" sz="3200" b="1" u="sng" dirty="0">
                <a:solidFill>
                  <a:srgbClr val="DA3221"/>
                </a:solidFill>
                <a:latin typeface="Gotham Pro Light Regular"/>
              </a:rPr>
              <a:t> </a:t>
            </a:r>
          </a:p>
          <a:p>
            <a:pPr marL="571500" indent="-571500" hangingPunct="1"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 организация строительного производства, метрология, оценка соответствия, карты контроля, капитальный ремонт</a:t>
            </a:r>
          </a:p>
          <a:p>
            <a:pPr marL="571500" indent="-571500" hangingPunct="1">
              <a:defRPr/>
            </a:pP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126" y="5035551"/>
            <a:ext cx="18716624" cy="2043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hangingPunct="1">
              <a:spcAft>
                <a:spcPts val="600"/>
              </a:spcAft>
              <a:defRPr/>
            </a:pPr>
            <a:r>
              <a:rPr lang="ru-RU" sz="4400" b="1" u="sng" dirty="0">
                <a:solidFill>
                  <a:srgbClr val="DA3221"/>
                </a:solidFill>
                <a:latin typeface="Gotham Pro Light Regular"/>
              </a:rPr>
              <a:t>Жилые, общественные и промышленные здания, применение строительных конструкций и материалов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устройство, монтаж, обследование, защита, </a:t>
            </a:r>
            <a:r>
              <a:rPr lang="ru-RU" sz="3200" b="1" dirty="0" smtClean="0">
                <a:solidFill>
                  <a:schemeClr val="tx1"/>
                </a:solidFill>
                <a:latin typeface="Gotham Pro Light Regular"/>
              </a:rPr>
              <a:t>усиление</a:t>
            </a:r>
            <a:r>
              <a:rPr lang="ru-RU" b="1" dirty="0" smtClean="0">
                <a:solidFill>
                  <a:schemeClr val="tx1"/>
                </a:solidFill>
                <a:latin typeface="Gotham Pro Light Regular"/>
              </a:rPr>
              <a:t> </a:t>
            </a:r>
            <a:endParaRPr lang="ru-RU" b="1" dirty="0">
              <a:solidFill>
                <a:schemeClr val="tx1"/>
              </a:solidFill>
              <a:latin typeface="Gotham Pro Light Regula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125" y="7315200"/>
            <a:ext cx="18716624" cy="1917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hangingPunct="1">
              <a:spcAft>
                <a:spcPts val="2400"/>
              </a:spcAft>
              <a:defRPr/>
            </a:pPr>
            <a:r>
              <a:rPr lang="ru-RU" sz="4800" b="1" u="sng" dirty="0">
                <a:solidFill>
                  <a:srgbClr val="DA3221"/>
                </a:solidFill>
                <a:latin typeface="Gotham Pro Light Regular"/>
              </a:rPr>
              <a:t>Наружные и внутренние инженерные сети и системы</a:t>
            </a:r>
            <a:endParaRPr lang="ru-RU" sz="4800" b="1" dirty="0">
              <a:solidFill>
                <a:srgbClr val="DA3221"/>
              </a:solidFill>
              <a:latin typeface="Gotham Pro Light Regular"/>
            </a:endParaRPr>
          </a:p>
          <a:p>
            <a:pPr marL="571500" indent="-571500" hangingPunct="1">
              <a:spcAft>
                <a:spcPts val="120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монтаж и пуско-наладка инженерного, промышленного и технологического оборудования, системы газораспределения и </a:t>
            </a:r>
            <a:r>
              <a:rPr lang="ru-RU" sz="3200" b="1" dirty="0" err="1">
                <a:solidFill>
                  <a:schemeClr val="tx1"/>
                </a:solidFill>
                <a:latin typeface="Gotham Pro Light Regular"/>
              </a:rPr>
              <a:t>газопотребления</a:t>
            </a: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, лифты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9126" y="9409471"/>
            <a:ext cx="18716624" cy="1911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800" b="1" u="sng" dirty="0">
                <a:solidFill>
                  <a:srgbClr val="DA3221"/>
                </a:solidFill>
                <a:latin typeface="Gotham Pro Light Regular"/>
              </a:rPr>
              <a:t>Сооружения транспорта:</a:t>
            </a:r>
          </a:p>
          <a:p>
            <a:pPr marL="571500" indent="-571500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дорожное и железнодорожное строительство,</a:t>
            </a:r>
          </a:p>
          <a:p>
            <a:pPr marL="571500" indent="-571500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освоение подземного пространства, мостовые и тоннельные сооружения, аэродромы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126" y="11474244"/>
            <a:ext cx="18716624" cy="20449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400" b="1" u="sng" dirty="0">
                <a:solidFill>
                  <a:srgbClr val="DA3221"/>
                </a:solidFill>
                <a:latin typeface="Gotham Pro Light Regular"/>
              </a:rPr>
              <a:t>Энергетика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  <a:latin typeface="Gotham Pro Light Regular"/>
              </a:rPr>
              <a:t>объекты электроэнергетики и использования атомной энергии, гидроэнергетика, промышленные печи и </a:t>
            </a:r>
            <a:r>
              <a:rPr lang="ru-RU" sz="3200" b="1" dirty="0" smtClean="0">
                <a:solidFill>
                  <a:schemeClr val="tx1"/>
                </a:solidFill>
                <a:latin typeface="Gotham Pro Light Regular"/>
              </a:rPr>
              <a:t>агрегаты</a:t>
            </a:r>
            <a:endParaRPr lang="ru-RU" sz="3200" b="1" dirty="0">
              <a:solidFill>
                <a:schemeClr val="tx1"/>
              </a:solidFill>
              <a:latin typeface="Gotham Pro Light Regular"/>
            </a:endParaRPr>
          </a:p>
        </p:txBody>
      </p:sp>
      <p:sp>
        <p:nvSpPr>
          <p:cNvPr id="13" name="Shape 224"/>
          <p:cNvSpPr/>
          <p:nvPr/>
        </p:nvSpPr>
        <p:spPr>
          <a:xfrm>
            <a:off x="23449292" y="12479410"/>
            <a:ext cx="458454" cy="882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400" dirty="0" smtClean="0">
                <a:solidFill>
                  <a:schemeClr val="bg1"/>
                </a:solidFill>
              </a:rPr>
              <a:t>3</a:t>
            </a:r>
            <a:endParaRPr sz="4400" dirty="0">
              <a:solidFill>
                <a:schemeClr val="bg1"/>
              </a:solidFill>
            </a:endParaRPr>
          </a:p>
        </p:txBody>
      </p:sp>
      <p:pic>
        <p:nvPicPr>
          <p:cNvPr id="14" name="image1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633174" y="383458"/>
            <a:ext cx="1389600" cy="9918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7535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46347" y="450695"/>
            <a:ext cx="23040976" cy="2305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6400" b="1" dirty="0">
                <a:ln w="1905"/>
                <a:solidFill>
                  <a:srgbClr val="C59029"/>
                </a:solidFill>
                <a:latin typeface="Gotham Pro Light Regular"/>
                <a:ea typeface="+mj-ea"/>
                <a:cs typeface="Times New Roman" pitchFamily="18" charset="0"/>
              </a:rPr>
              <a:t>Применение СТО НОСТРОЙ при строительстве объектов дорожного хозяйства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20380" y="12291521"/>
            <a:ext cx="914400" cy="821374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3" name="image1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724620" y="3052912"/>
            <a:ext cx="22914696" cy="1014700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Реконструкция автомобильной дороги М-7 «Волга» (ОАО «ДОРИСС»)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dirty="0" smtClean="0"/>
              <a:t>Ремонт автомобильной дороги М-10 «Россия (ОАО «Дорожное эксплуатационное предприятие №74»)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Капитальный ремонт автомобильной дороги Ставрополь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– Минеральные Воды (ГУП Ставропольского края «Александровское дорожное ремонтно-строительное управление»)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baseline="0" dirty="0" smtClean="0"/>
              <a:t>Реконструкция аэропорта в г. Белгород (ОАО «</a:t>
            </a:r>
            <a:r>
              <a:rPr lang="ru-RU" baseline="0" dirty="0" err="1" smtClean="0"/>
              <a:t>Орелдорстрой</a:t>
            </a:r>
            <a:r>
              <a:rPr lang="ru-RU" baseline="0" dirty="0" smtClean="0"/>
              <a:t>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Ремонт автомобильной дороги Южно-Сахалинск – Оха </a:t>
            </a:r>
            <a:r>
              <a:rPr lang="ru-RU" baseline="0" dirty="0" smtClean="0"/>
              <a:t>(Государственное</a:t>
            </a:r>
            <a:r>
              <a:rPr lang="ru-RU" dirty="0" smtClean="0"/>
              <a:t> унитарное дорожное предприятие «Экспромт»)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Строительство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автомобильной дороги Московское большое кольцо (ЗАО «</a:t>
            </a:r>
            <a:r>
              <a:rPr kumimoji="0" lang="ru-RU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Центрдорстрой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-Центральные ремонтные мастерские»)</a:t>
            </a:r>
          </a:p>
          <a:p>
            <a:pPr marL="685800" marR="0" indent="-685800" algn="just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baseline="0" dirty="0" smtClean="0"/>
              <a:t>Реконструкция автомобильной дороги Н.</a:t>
            </a:r>
            <a:r>
              <a:rPr lang="ru-RU" dirty="0" smtClean="0"/>
              <a:t> Новгород – Саратов (ООО «</a:t>
            </a:r>
            <a:r>
              <a:rPr lang="ru-RU" dirty="0" err="1" smtClean="0"/>
              <a:t>Мордовдорстрой</a:t>
            </a:r>
            <a:r>
              <a:rPr lang="ru-RU" dirty="0" smtClean="0"/>
              <a:t>»)</a:t>
            </a: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67970" y="814594"/>
            <a:ext cx="17773449" cy="166199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 lIns="182880" tIns="91440" rIns="182880" bIns="91440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Письмо ФАУ «ГЛАВГОСЭКСПЕРТИЗА от 22.11.2016 № 08-3-2/5019-НБ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477172" y="3199038"/>
            <a:ext cx="2271712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eaLnBrk="1" hangingPunct="1">
              <a:buClr>
                <a:srgbClr val="800000"/>
              </a:buClr>
              <a:buSzPct val="110000"/>
              <a:buFont typeface="Wingdings" pitchFamily="2" charset="2"/>
              <a:buChar char="Ø"/>
            </a:pPr>
            <a:r>
              <a:rPr lang="ru-RU" altLang="ru-RU" sz="40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  </a:t>
            </a:r>
            <a:r>
              <a:rPr lang="ru-RU" altLang="ru-RU" sz="4000" dirty="0">
                <a:solidFill>
                  <a:srgbClr val="120B3F"/>
                </a:solidFill>
                <a:latin typeface="Gotham Pro Light Regular"/>
                <a:cs typeface="Times New Roman" pitchFamily="18" charset="0"/>
              </a:rPr>
              <a:t>В случае, если это предусмотрено заданием застройщика или технического заказчика, стандарты СРО в строительстве</a:t>
            </a:r>
            <a:r>
              <a:rPr lang="ru-RU" altLang="ru-RU" sz="40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 </a:t>
            </a:r>
            <a:r>
              <a:rPr lang="ru-RU" altLang="ru-RU" sz="4000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могут быть учтены при разработке проектной документации (проектных решений), определяющих технологическую последовательность работ </a:t>
            </a:r>
            <a:r>
              <a:rPr lang="ru-RU" altLang="ru-RU" sz="40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при возведении объектов капитального строительства или их отдельных элементов, </a:t>
            </a:r>
            <a:r>
              <a:rPr lang="ru-RU" altLang="ru-RU" sz="4000" dirty="0">
                <a:solidFill>
                  <a:srgbClr val="DA3221"/>
                </a:solidFill>
                <a:latin typeface="Gotham Pro Light Regular"/>
                <a:cs typeface="Times New Roman" pitchFamily="18" charset="0"/>
              </a:rPr>
              <a:t>а также предложений по обеспечению контроля качества строительных и монтажных работ</a:t>
            </a:r>
            <a:r>
              <a:rPr lang="ru-RU" altLang="ru-RU" sz="40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, поставляемых на площадку и монтируемых оборудования, конструкций и материалов (подпункты «к» и «</a:t>
            </a:r>
            <a:r>
              <a:rPr lang="ru-RU" altLang="ru-RU" sz="4000" dirty="0" err="1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н</a:t>
            </a:r>
            <a:r>
              <a:rPr lang="ru-RU" altLang="ru-RU" sz="40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» пункта 23 Положения о составе разделов проектной </a:t>
            </a:r>
            <a:r>
              <a:rPr lang="ru-RU" altLang="ru-RU" sz="4000" dirty="0" smtClean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документации..)</a:t>
            </a:r>
            <a:endParaRPr lang="ru-RU" altLang="ru-RU" sz="4000" dirty="0">
              <a:solidFill>
                <a:srgbClr val="171745"/>
              </a:solidFill>
              <a:latin typeface="Gotham Pro Light Regular"/>
              <a:cs typeface="Times New Roman" pitchFamily="18" charset="0"/>
            </a:endParaRPr>
          </a:p>
        </p:txBody>
      </p:sp>
      <p:pic>
        <p:nvPicPr>
          <p:cNvPr id="8" name="image1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 flipH="1">
            <a:off x="23194296" y="12494324"/>
            <a:ext cx="816077" cy="82137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6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4129" y="7900331"/>
            <a:ext cx="21566038" cy="5607913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eaLnBrk="1" hangingPunct="1">
              <a:defRPr/>
            </a:pPr>
            <a:r>
              <a:rPr lang="ru-RU" sz="4000" b="1" u="sng" dirty="0">
                <a:solidFill>
                  <a:srgbClr val="181632"/>
                </a:solidFill>
                <a:latin typeface="Gotham Pro Light Regular"/>
              </a:rPr>
              <a:t>Постановление Правительства РФ от 16.02.2008 N 87</a:t>
            </a:r>
          </a:p>
          <a:p>
            <a:pPr eaLnBrk="1" hangingPunct="1">
              <a:defRPr/>
            </a:pPr>
            <a:r>
              <a:rPr lang="ru-RU" sz="4000" b="1" u="sng" dirty="0">
                <a:solidFill>
                  <a:srgbClr val="181632"/>
                </a:solidFill>
                <a:latin typeface="Gotham Pro Light Regular"/>
              </a:rPr>
              <a:t>«О составе </a:t>
            </a:r>
            <a:r>
              <a:rPr lang="ru-RU" sz="4000" u="sng" dirty="0">
                <a:solidFill>
                  <a:srgbClr val="181632"/>
                </a:solidFill>
                <a:latin typeface="Gotham Pro Light Regular"/>
              </a:rPr>
              <a:t>разделов</a:t>
            </a:r>
            <a:r>
              <a:rPr lang="ru-RU" sz="4000" b="1" u="sng" dirty="0">
                <a:solidFill>
                  <a:srgbClr val="181632"/>
                </a:solidFill>
                <a:latin typeface="Gotham Pro Light Regular"/>
              </a:rPr>
              <a:t> проектной документации и требованиях к их содержанию»</a:t>
            </a:r>
            <a:endParaRPr lang="ru-RU" sz="4000" u="sng" dirty="0">
              <a:solidFill>
                <a:srgbClr val="181632"/>
              </a:solidFill>
              <a:latin typeface="Gotham Pro Light Regular"/>
            </a:endParaRPr>
          </a:p>
          <a:p>
            <a:pPr algn="just" eaLnBrk="1" hangingPunct="1">
              <a:defRPr/>
            </a:pPr>
            <a:r>
              <a:rPr lang="ru-RU" sz="4000" b="1" dirty="0">
                <a:solidFill>
                  <a:srgbClr val="181632"/>
                </a:solidFill>
                <a:latin typeface="Gotham Pro Light Regular"/>
              </a:rPr>
              <a:t>23. Раздел 6 </a:t>
            </a:r>
            <a:r>
              <a:rPr lang="ru-RU" sz="4000" dirty="0">
                <a:solidFill>
                  <a:srgbClr val="C85A1F"/>
                </a:solidFill>
                <a:latin typeface="Gotham Pro Light Regular"/>
              </a:rPr>
              <a:t>"</a:t>
            </a:r>
            <a:r>
              <a:rPr lang="ru-RU" sz="4000" b="1" u="sng" dirty="0">
                <a:solidFill>
                  <a:srgbClr val="C85A1F"/>
                </a:solidFill>
                <a:latin typeface="Gotham Pro Light Regular"/>
              </a:rPr>
              <a:t>Проект организации строительства</a:t>
            </a:r>
            <a:r>
              <a:rPr lang="ru-RU" sz="4000" dirty="0">
                <a:solidFill>
                  <a:srgbClr val="C85A1F"/>
                </a:solidFill>
                <a:latin typeface="Gotham Pro Light Regular"/>
              </a:rPr>
              <a:t>" </a:t>
            </a:r>
            <a:r>
              <a:rPr lang="ru-RU" sz="4000" b="1" dirty="0">
                <a:solidFill>
                  <a:srgbClr val="181632"/>
                </a:solidFill>
                <a:latin typeface="Gotham Pro Light Regular"/>
              </a:rPr>
              <a:t>должен содержать:</a:t>
            </a:r>
          </a:p>
          <a:p>
            <a:pPr algn="just" eaLnBrk="1" hangingPunct="1">
              <a:defRPr/>
            </a:pPr>
            <a:r>
              <a:rPr lang="ru-RU" sz="4000" b="1" dirty="0">
                <a:solidFill>
                  <a:schemeClr val="tx1"/>
                </a:solidFill>
                <a:latin typeface="Gotham Pro Light Regular"/>
              </a:rPr>
              <a:t>… </a:t>
            </a:r>
            <a:r>
              <a:rPr lang="ru-RU" sz="4000" dirty="0">
                <a:solidFill>
                  <a:schemeClr val="tx1"/>
                </a:solidFill>
                <a:latin typeface="Gotham Pro Light Regular"/>
              </a:rPr>
              <a:t>к) </a:t>
            </a:r>
            <a:r>
              <a:rPr lang="ru-RU" sz="4000" b="1" dirty="0">
                <a:solidFill>
                  <a:srgbClr val="C85A1F"/>
                </a:solidFill>
                <a:latin typeface="Gotham Pro Light Regular"/>
              </a:rPr>
              <a:t>технологическую последовательность работ </a:t>
            </a:r>
            <a:r>
              <a:rPr lang="ru-RU" sz="4000" dirty="0">
                <a:solidFill>
                  <a:srgbClr val="120B3F"/>
                </a:solidFill>
                <a:latin typeface="Gotham Pro Light Regular"/>
              </a:rPr>
              <a:t>при возведении объектов капитального строительства или их отдельных элементов;</a:t>
            </a:r>
          </a:p>
          <a:p>
            <a:pPr algn="just" eaLnBrk="1" hangingPunct="1">
              <a:defRPr/>
            </a:pPr>
            <a:r>
              <a:rPr lang="ru-RU" sz="4000" dirty="0">
                <a:solidFill>
                  <a:schemeClr val="tx1"/>
                </a:solidFill>
                <a:latin typeface="Gotham Pro Light Regular"/>
              </a:rPr>
              <a:t>…н) </a:t>
            </a:r>
            <a:r>
              <a:rPr lang="ru-RU" sz="4000" b="1" dirty="0">
                <a:solidFill>
                  <a:srgbClr val="C85A1F"/>
                </a:solidFill>
                <a:latin typeface="Gotham Pro Light Regular"/>
              </a:rPr>
              <a:t>предложения по обеспечению контроля качества </a:t>
            </a:r>
            <a:r>
              <a:rPr lang="ru-RU" sz="4000" dirty="0">
                <a:solidFill>
                  <a:schemeClr val="tx1"/>
                </a:solidFill>
                <a:latin typeface="Gotham Pro Light Regular"/>
              </a:rPr>
              <a:t>строительных и монтажных работ, а также поставляемых на площадку и монтируемых оборудования, конструкций и материалов;…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" y="814594"/>
            <a:ext cx="2953933" cy="166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5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3057831" y="0"/>
            <a:ext cx="18076404" cy="13195300"/>
            <a:chOff x="5223" y="127"/>
            <a:chExt cx="9038531" cy="659722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3024" y="505570"/>
              <a:ext cx="8856985" cy="23763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6975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Конкурсная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24169" y="566828"/>
              <a:ext cx="3244968" cy="187312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200" b="1" dirty="0">
                  <a:solidFill>
                    <a:srgbClr val="0C4998"/>
                  </a:solidFill>
                  <a:latin typeface="Gotham Pro Light Regular"/>
                  <a:cs typeface="Arial" pitchFamily="34" charset="0"/>
                </a:rPr>
                <a:t>ПРОЕКТ КОНТРАКТА НА ПОДРЯДНЫЕ РАБОТЫ </a:t>
              </a:r>
            </a:p>
            <a:p>
              <a:pPr algn="ctr" eaLnBrk="1" hangingPunct="1">
                <a:defRPr/>
              </a:pPr>
              <a:endParaRPr lang="ru-RU" sz="2000" dirty="0">
                <a:solidFill>
                  <a:schemeClr val="tx1"/>
                </a:solidFill>
                <a:latin typeface="Gotham Pro Light Regular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32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включить в качестве </a:t>
              </a:r>
              <a:r>
                <a:rPr lang="ru-RU" sz="3200" b="1" u="sng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одного из условий при строительстве </a:t>
              </a:r>
              <a:r>
                <a:rPr lang="ru-RU" sz="32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исполнителю контракта руководствоваться стандартами СТО НОСТРОЙ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67873" y="1143053"/>
              <a:ext cx="1696126" cy="96831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100" b="1" dirty="0">
                  <a:solidFill>
                    <a:srgbClr val="0C4998"/>
                  </a:solidFill>
                  <a:latin typeface="Gotham Pro Light Regular"/>
                  <a:cs typeface="Arial" pitchFamily="34" charset="0"/>
                </a:rPr>
                <a:t>ТЕХНИЧЕСКОЕ ЗАДАНИЕ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436105" y="566828"/>
              <a:ext cx="3384673" cy="184296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rgbClr val="0C4998"/>
                  </a:solidFill>
                  <a:latin typeface="Gotham Pro Light Regular"/>
                  <a:cs typeface="Arial" pitchFamily="34" charset="0"/>
                </a:rPr>
                <a:t>ИНФОРМАЦИОННАЯ КАРТА</a:t>
              </a:r>
            </a:p>
            <a:p>
              <a:pPr algn="ctr" eaLnBrk="1" hangingPunct="1">
                <a:defRPr/>
              </a:pPr>
              <a:endParaRPr lang="ru-RU" sz="3000" b="1" dirty="0">
                <a:solidFill>
                  <a:schemeClr val="tx1"/>
                </a:solidFill>
                <a:latin typeface="Gotham Pro Light Regular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ru-RU" sz="3000" b="1" u="sng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Требования к участнику конкурса </a:t>
              </a:r>
              <a:r>
                <a:rPr lang="ru-RU" sz="30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- обязательность лица, осуществляющего строительство руководствоваться стандартами СТО НОСТРОЙ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289727" y="2935226"/>
              <a:ext cx="2376575" cy="1498503"/>
            </a:xfrm>
            <a:prstGeom prst="roundRect">
              <a:avLst/>
            </a:prstGeom>
            <a:solidFill>
              <a:srgbClr val="C59029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2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Стандарты </a:t>
              </a:r>
            </a:p>
            <a:p>
              <a:pPr algn="ctr" eaLnBrk="1" hangingPunct="1">
                <a:defRPr/>
              </a:pPr>
              <a:r>
                <a:rPr lang="ru-RU" sz="32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СТО НОСТРОЙ </a:t>
              </a:r>
            </a:p>
            <a:p>
              <a:pPr algn="ctr" eaLnBrk="1" hangingPunct="1">
                <a:defRPr/>
              </a:pPr>
              <a:r>
                <a:rPr lang="ru-RU" sz="32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на процессы выполнения работ, методы контроля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013106" y="2749500"/>
              <a:ext cx="3030648" cy="18715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2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ПРОЕКТНАЯ ДОКУМЕНТАЦИЯ </a:t>
              </a:r>
            </a:p>
            <a:p>
              <a:pPr algn="ctr" eaLnBrk="1" hangingPunct="1">
                <a:defRPr/>
              </a:pPr>
              <a:r>
                <a:rPr lang="ru-RU" sz="28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П</a:t>
              </a:r>
              <a:r>
                <a:rPr lang="ru-RU" sz="32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роект организации строительства (ПОС) в части установления требований к технологии работ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23" y="2764247"/>
              <a:ext cx="2906819" cy="16842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ДОГОВОР НА ОСУЩЕСТВЛЕНИЕ СТРОИТЕЛЬНОГО КОНТРОЛЯ</a:t>
              </a:r>
            </a:p>
            <a:p>
              <a:pPr algn="ctr" eaLnBrk="1" hangingPunct="1">
                <a:defRPr/>
              </a:pPr>
              <a:r>
                <a:rPr lang="ru-RU" sz="30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включает условие руководствоваться стандартами СТО НОСТРОЙ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69" y="6237013"/>
              <a:ext cx="8645840" cy="360339"/>
            </a:xfrm>
            <a:prstGeom prst="rect">
              <a:avLst/>
            </a:prstGeom>
            <a:solidFill>
              <a:srgbClr val="0C4998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rgbClr val="FFFFFF"/>
                  </a:solidFill>
                  <a:latin typeface="Gotham Pro Light Regular"/>
                  <a:cs typeface="Arial" pitchFamily="34" charset="0"/>
                </a:rPr>
                <a:t>ГОСУДАРСТВЕННЫЙ СТРОИТЕЛЬНЫЙ НАДЗОР</a:t>
              </a:r>
            </a:p>
          </p:txBody>
        </p:sp>
        <p:sp>
          <p:nvSpPr>
            <p:cNvPr id="9228" name="TextBox 18"/>
            <p:cNvSpPr txBox="1">
              <a:spLocks noChangeArrowheads="1"/>
            </p:cNvSpPr>
            <p:nvPr/>
          </p:nvSpPr>
          <p:spPr bwMode="auto">
            <a:xfrm>
              <a:off x="113024" y="127"/>
              <a:ext cx="8856985" cy="38469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sz="4400" b="1" dirty="0">
                  <a:solidFill>
                    <a:srgbClr val="181632"/>
                  </a:solidFill>
                  <a:latin typeface="Gotham Pro Light Regular"/>
                </a:rPr>
                <a:t>КОНКУРСНАЯ ДОКУМЕНТАЦИЯ НА СТРОИТЕЛЬСТВО (44-ФЗ) 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018416" y="4789306"/>
              <a:ext cx="3110025" cy="129531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3000" b="1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РАБОЧАЯ ДОКУМЕНТАЦИЯ </a:t>
              </a:r>
              <a:r>
                <a:rPr lang="ru-RU" sz="3000" dirty="0">
                  <a:solidFill>
                    <a:schemeClr val="tx1"/>
                  </a:solidFill>
                  <a:latin typeface="Gotham Pro Light Regular"/>
                  <a:cs typeface="Arial" pitchFamily="34" charset="0"/>
                </a:rPr>
                <a:t>Проект производства работ (ППР) и технологические карты (ТК) в части конкретизации выполнения работ</a:t>
              </a:r>
            </a:p>
          </p:txBody>
        </p:sp>
        <p:sp>
          <p:nvSpPr>
            <p:cNvPr id="21" name="Двойная стрелка вверх/вниз 20"/>
            <p:cNvSpPr/>
            <p:nvPr/>
          </p:nvSpPr>
          <p:spPr>
            <a:xfrm>
              <a:off x="4407368" y="2152638"/>
              <a:ext cx="239722" cy="782588"/>
            </a:xfrm>
            <a:prstGeom prst="upDown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Двойная стрелка вверх/вниз 21"/>
            <p:cNvSpPr/>
            <p:nvPr/>
          </p:nvSpPr>
          <p:spPr>
            <a:xfrm>
              <a:off x="4478808" y="4414681"/>
              <a:ext cx="193682" cy="374626"/>
            </a:xfrm>
            <a:prstGeom prst="upDown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Стрелка углом 22"/>
            <p:cNvSpPr/>
            <p:nvPr/>
          </p:nvSpPr>
          <p:spPr>
            <a:xfrm rot="10800000">
              <a:off x="7128442" y="4621042"/>
              <a:ext cx="958885" cy="846082"/>
            </a:xfrm>
            <a:prstGeom prst="bentArrow">
              <a:avLst/>
            </a:prstGeom>
            <a:solidFill>
              <a:srgbClr val="6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Двойная стрелка влево/вправо 23"/>
            <p:cNvSpPr/>
            <p:nvPr/>
          </p:nvSpPr>
          <p:spPr>
            <a:xfrm>
              <a:off x="2878550" y="3615554"/>
              <a:ext cx="433403" cy="198424"/>
            </a:xfrm>
            <a:prstGeom prst="left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612530" y="3600807"/>
              <a:ext cx="431816" cy="198424"/>
            </a:xfrm>
            <a:prstGeom prst="left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Штриховая стрелка вправо 25"/>
            <p:cNvSpPr/>
            <p:nvPr/>
          </p:nvSpPr>
          <p:spPr>
            <a:xfrm rot="5400000">
              <a:off x="1221178" y="5640129"/>
              <a:ext cx="769888" cy="423878"/>
            </a:xfrm>
            <a:prstGeom prst="striped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Штриховая стрелка вправо 26"/>
            <p:cNvSpPr/>
            <p:nvPr/>
          </p:nvSpPr>
          <p:spPr>
            <a:xfrm rot="5400000">
              <a:off x="2678607" y="5113114"/>
              <a:ext cx="1781060" cy="422290"/>
            </a:xfrm>
            <a:prstGeom prst="striped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Штриховая стрелка вправо 27"/>
            <p:cNvSpPr/>
            <p:nvPr/>
          </p:nvSpPr>
          <p:spPr>
            <a:xfrm rot="5400000">
              <a:off x="7536526" y="5217883"/>
              <a:ext cx="1615971" cy="422290"/>
            </a:xfrm>
            <a:prstGeom prst="striped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Штриховая стрелка вправо 28"/>
            <p:cNvSpPr/>
            <p:nvPr/>
          </p:nvSpPr>
          <p:spPr>
            <a:xfrm rot="5400000">
              <a:off x="6762531" y="5818712"/>
              <a:ext cx="412723" cy="423878"/>
            </a:xfrm>
            <a:prstGeom prst="stripedRightArrow">
              <a:avLst/>
            </a:prstGeom>
            <a:solidFill>
              <a:srgbClr val="DA3221"/>
            </a:solidFill>
            <a:ln>
              <a:solidFill>
                <a:srgbClr val="69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Блок-схема: документ 29"/>
          <p:cNvSpPr/>
          <p:nvPr/>
        </p:nvSpPr>
        <p:spPr>
          <a:xfrm>
            <a:off x="4857750" y="8867776"/>
            <a:ext cx="3022600" cy="221932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tx1"/>
                </a:solidFill>
                <a:latin typeface="Gotham Pro Light Regular"/>
              </a:rPr>
              <a:t>Акт проверки</a:t>
            </a:r>
          </a:p>
        </p:txBody>
      </p:sp>
      <p:pic>
        <p:nvPicPr>
          <p:cNvPr id="32" name="image1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285"/>
          <p:cNvSpPr/>
          <p:nvPr/>
        </p:nvSpPr>
        <p:spPr>
          <a:xfrm>
            <a:off x="23242815" y="12544222"/>
            <a:ext cx="468633" cy="75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6" y="4429127"/>
            <a:ext cx="37084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0" y="133351"/>
            <a:ext cx="24384000" cy="21526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  <a:t>НАЦИОНАЛЬНОЕ ОБЪЕДИНЕНИЕ СТРОИТЕЛЕЙ </a:t>
            </a:r>
            <a:br>
              <a:rPr lang="ru-RU" sz="4400" b="1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  <a:t>заключило</a:t>
            </a:r>
            <a:br>
              <a:rPr lang="ru-RU" sz="4400" b="1" u="sng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  <a:t>соглашения о разработке и применении стандартов с:</a:t>
            </a:r>
            <a:r>
              <a:rPr lang="ru-RU" sz="4800" b="1" u="sng" dirty="0">
                <a:solidFill>
                  <a:srgbClr val="0C499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4429127"/>
            <a:ext cx="4724400" cy="7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1344277"/>
            <a:ext cx="4025900" cy="15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6" y="10429876"/>
            <a:ext cx="259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0925176"/>
            <a:ext cx="2879726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3"/>
          <p:cNvSpPr>
            <a:spLocks noChangeArrowheads="1"/>
          </p:cNvSpPr>
          <p:nvPr/>
        </p:nvSpPr>
        <p:spPr bwMode="auto">
          <a:xfrm>
            <a:off x="10581258" y="9429750"/>
            <a:ext cx="12981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400" b="1" u="sng" dirty="0">
                <a:solidFill>
                  <a:srgbClr val="C00000"/>
                </a:solidFill>
                <a:latin typeface="Gotham Pro Light Regular"/>
              </a:rPr>
              <a:t>г о т о в я т с я   с о г л а ш е н и я   с: </a:t>
            </a:r>
            <a:endParaRPr lang="ru-RU" altLang="ru-RU" sz="5400" u="sng" dirty="0">
              <a:solidFill>
                <a:srgbClr val="C00000"/>
              </a:solidFill>
              <a:latin typeface="Gotham Pro Light Regular"/>
            </a:endParaRPr>
          </a:p>
        </p:txBody>
      </p:sp>
      <p:sp>
        <p:nvSpPr>
          <p:cNvPr id="11273" name="Прямоугольник 17"/>
          <p:cNvSpPr>
            <a:spLocks noChangeArrowheads="1"/>
          </p:cNvSpPr>
          <p:nvPr/>
        </p:nvSpPr>
        <p:spPr bwMode="auto">
          <a:xfrm>
            <a:off x="13275322" y="3429001"/>
            <a:ext cx="2624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/>
              <a:t>ОАО «РЖД»</a:t>
            </a:r>
            <a:endParaRPr lang="ru-RU" altLang="ru-RU" sz="3200"/>
          </a:p>
        </p:txBody>
      </p:sp>
      <p:sp>
        <p:nvSpPr>
          <p:cNvPr id="11274" name="Прямоугольник 18"/>
          <p:cNvSpPr>
            <a:spLocks noChangeArrowheads="1"/>
          </p:cNvSpPr>
          <p:nvPr/>
        </p:nvSpPr>
        <p:spPr bwMode="auto">
          <a:xfrm>
            <a:off x="5134612" y="9486900"/>
            <a:ext cx="50882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 dirty="0"/>
              <a:t>Федеральное агентство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 dirty="0"/>
              <a:t>    РОСАВТОДОР</a:t>
            </a:r>
            <a:endParaRPr lang="ru-RU" altLang="ru-RU" sz="3200" dirty="0"/>
          </a:p>
        </p:txBody>
      </p:sp>
      <p:sp>
        <p:nvSpPr>
          <p:cNvPr id="11275" name="Прямоугольник 19"/>
          <p:cNvSpPr>
            <a:spLocks noChangeArrowheads="1"/>
          </p:cNvSpPr>
          <p:nvPr/>
        </p:nvSpPr>
        <p:spPr bwMode="auto">
          <a:xfrm>
            <a:off x="17306441" y="3238501"/>
            <a:ext cx="5484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/>
              <a:t>Госкомпания «АВТОДОР»</a:t>
            </a:r>
            <a:endParaRPr lang="ru-RU" altLang="ru-RU" sz="3200"/>
          </a:p>
        </p:txBody>
      </p:sp>
      <p:sp>
        <p:nvSpPr>
          <p:cNvPr id="11276" name="Прямоугольник 20"/>
          <p:cNvSpPr>
            <a:spLocks noChangeArrowheads="1"/>
          </p:cNvSpPr>
          <p:nvPr/>
        </p:nvSpPr>
        <p:spPr bwMode="auto">
          <a:xfrm>
            <a:off x="544320" y="10086977"/>
            <a:ext cx="4439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 dirty="0"/>
              <a:t>ОАО «</a:t>
            </a:r>
            <a:r>
              <a:rPr lang="ru-RU" altLang="ru-RU" sz="3200" b="1" dirty="0" err="1"/>
              <a:t>Оборонстрой</a:t>
            </a:r>
            <a:r>
              <a:rPr lang="ru-RU" altLang="ru-RU" sz="3200" b="1" dirty="0"/>
              <a:t>»</a:t>
            </a:r>
            <a:endParaRPr lang="ru-RU" altLang="ru-RU" sz="3200" dirty="0"/>
          </a:p>
        </p:txBody>
      </p:sp>
      <p:pic>
        <p:nvPicPr>
          <p:cNvPr id="11277" name="Рисунок 2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6" y="6715126"/>
            <a:ext cx="4991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7750" y="7896226"/>
            <a:ext cx="3000376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25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192877" y="10572750"/>
            <a:ext cx="4286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80" name="Рисунок 1" descr="Логотип НПРТ (GIF) WEB SIZ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650" y="7086600"/>
            <a:ext cx="24288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AutoShape 21" descr="https://pp.userapi.com/c636929/v636929354/1c6dd/5L5DAJwqgyU.jpg"/>
          <p:cNvSpPr>
            <a:spLocks noChangeAspect="1" noChangeArrowheads="1"/>
          </p:cNvSpPr>
          <p:nvPr/>
        </p:nvSpPr>
        <p:spPr bwMode="auto">
          <a:xfrm>
            <a:off x="311151" y="-273049"/>
            <a:ext cx="593726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10000"/>
          </a:p>
        </p:txBody>
      </p:sp>
      <p:sp>
        <p:nvSpPr>
          <p:cNvPr id="11282" name="AutoShape 23" descr="https://pp.userapi.com/c636929/v636929354/1c6dd/5L5DAJwqgyU.jpg"/>
          <p:cNvSpPr>
            <a:spLocks noChangeAspect="1" noChangeArrowheads="1"/>
          </p:cNvSpPr>
          <p:nvPr/>
        </p:nvSpPr>
        <p:spPr bwMode="auto">
          <a:xfrm>
            <a:off x="311151" y="-273049"/>
            <a:ext cx="593726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10000"/>
          </a:p>
        </p:txBody>
      </p:sp>
      <p:sp>
        <p:nvSpPr>
          <p:cNvPr id="11283" name="AutoShape 25" descr="https://pp.userapi.com/c636326/v636326354/222ea/HmmBHToBXPU.jpg"/>
          <p:cNvSpPr>
            <a:spLocks noChangeAspect="1" noChangeArrowheads="1"/>
          </p:cNvSpPr>
          <p:nvPr/>
        </p:nvSpPr>
        <p:spPr bwMode="auto">
          <a:xfrm>
            <a:off x="311151" y="-273049"/>
            <a:ext cx="593726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10000"/>
          </a:p>
        </p:txBody>
      </p:sp>
      <p:sp>
        <p:nvSpPr>
          <p:cNvPr id="11284" name="AutoShape 27" descr="https://pp.userapi.com/c636326/v636326354/222ea/HmmBHToBXPU.jpg"/>
          <p:cNvSpPr>
            <a:spLocks noChangeAspect="1" noChangeArrowheads="1"/>
          </p:cNvSpPr>
          <p:nvPr/>
        </p:nvSpPr>
        <p:spPr bwMode="auto">
          <a:xfrm>
            <a:off x="311151" y="-273049"/>
            <a:ext cx="593726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sz="10000"/>
          </a:p>
        </p:txBody>
      </p:sp>
      <p:pic>
        <p:nvPicPr>
          <p:cNvPr id="11285" name="Picture 28" descr="C:\Users\s.pugachev\Documents\АРОКР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6" y="10572751"/>
            <a:ext cx="309562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11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23021927" y="12559189"/>
            <a:ext cx="914400" cy="82137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 Light Regular"/>
                <a:sym typeface="Helvetica"/>
              </a:rPr>
              <a:t>9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 Light Regular"/>
              <a:sym typeface="Helvetic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774" y="2628900"/>
            <a:ext cx="11686126" cy="4205858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ЗАКЛЮЧЕНЫ СОГЛАШЕНИЯ В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26-ти 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РЕГИОНАХ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(Москва, Санкт-Петербург, Нижегородская, Астраханская, Курская, Владимирская, Ярославская, Волгоградская, Тамбовская, Свердловская, Сахалинская, Челябинская, Кемеровская, Кировская, Новосибирская, Иркутская и Еврейская автономная области, Алтайский, Камчатский, Краснодарский и Пермский края, Республики Марий Эл, Башкортостан, Саха (Якутия), Республика Дагестан, Ханты-Мансийский АО)</a:t>
            </a:r>
          </a:p>
        </p:txBody>
      </p:sp>
    </p:spTree>
    <p:extLst>
      <p:ext uri="{BB962C8B-B14F-4D97-AF65-F5344CB8AC3E}">
        <p14:creationId xmlns="" xmlns:p14="http://schemas.microsoft.com/office/powerpoint/2010/main" val="42922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 w="12700">
            <a:noFill/>
            <a:miter lim="400000"/>
          </a:ln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047750" y="285750"/>
            <a:ext cx="21163321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 anchor="ctr">
            <a:normAutofit fontScale="75000" lnSpcReduction="20000"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85A1F"/>
                </a:solidFill>
                <a:latin typeface="Gotham Pro Light Regular"/>
                <a:ea typeface="+mj-ea"/>
                <a:cs typeface="Times New Roman" panose="02020603050405020304" pitchFamily="18" charset="0"/>
              </a:rPr>
              <a:t>Примеры распорядительных документов (решений) региональных органов власти по применению стандартов НОСТРОЙ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690114" y="1714500"/>
            <a:ext cx="2237636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91440" rIns="182880" bIns="91440">
            <a:spAutoFit/>
          </a:bodyPr>
          <a:lstStyle/>
          <a:p>
            <a:pPr algn="just" eaLnBrk="1" hangingPunct="1">
              <a:buClr>
                <a:srgbClr val="80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altLang="ru-RU" sz="3200" dirty="0">
                <a:solidFill>
                  <a:srgbClr val="171745"/>
                </a:solidFill>
                <a:latin typeface="Gotham Pro Light Regular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Соглашение между Правительством Республики Башкортостан и НОСТРОЙ от 29.03.2013</a:t>
            </a:r>
          </a:p>
          <a:p>
            <a:pPr algn="just" eaLnBrk="1" hangingPunct="1">
              <a:buClr>
                <a:srgbClr val="80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  Постановление Правительства  РБ от 09.07.2014 №305 : «О стандартах СРО, применяемых в целях  повышения безопасности, качества и </a:t>
            </a:r>
            <a:r>
              <a:rPr lang="ru-RU" sz="3200" b="1" dirty="0" err="1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энергоэффективности</a:t>
            </a:r>
            <a:r>
              <a:rPr 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 объектов капитального строительства в РБ» </a:t>
            </a:r>
            <a:endParaRPr lang="ru-RU" sz="3200" b="1" dirty="0" smtClean="0">
              <a:solidFill>
                <a:srgbClr val="181632"/>
              </a:solidFill>
              <a:latin typeface="Gotham Pro Light Regular"/>
              <a:cs typeface="Times New Roman" pitchFamily="18" charset="0"/>
            </a:endParaRPr>
          </a:p>
          <a:p>
            <a:pPr algn="just" eaLnBrk="1" hangingPunct="1">
              <a:buClr>
                <a:srgbClr val="80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Приказы </a:t>
            </a:r>
            <a:r>
              <a:rPr lang="ru-RU" sz="3200" b="1" dirty="0">
                <a:solidFill>
                  <a:srgbClr val="181632"/>
                </a:solidFill>
                <a:latin typeface="Gotham Pro Light Regular"/>
                <a:cs typeface="Times New Roman" pitchFamily="18" charset="0"/>
              </a:rPr>
              <a:t>Госкомитета РБ по строительству и архитектуре от 09.10.2014 № 289 и от 21.04.2015 № 111 по утверждению Перечней применяемых стандартов НОСТРОЙ</a:t>
            </a:r>
            <a:endParaRPr lang="ru-RU" altLang="ru-RU" sz="3200" dirty="0">
              <a:solidFill>
                <a:srgbClr val="181632"/>
              </a:solidFill>
              <a:latin typeface="Gotham Pro Light Regular"/>
              <a:cs typeface="Times New Roman" pitchFamily="18" charset="0"/>
            </a:endParaRP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527" y="5038189"/>
            <a:ext cx="16287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974066" y="9870243"/>
            <a:ext cx="22347494" cy="30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 anchor="ctr"/>
          <a:lstStyle/>
          <a:p>
            <a:pPr algn="ctr">
              <a:defRPr/>
            </a:pPr>
            <a:r>
              <a:rPr lang="ru-RU" sz="3600" b="1" dirty="0">
                <a:solidFill>
                  <a:srgbClr val="181632"/>
                </a:solidFill>
                <a:latin typeface="Gotham Pro Light Regular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3600" b="1" kern="0" dirty="0" smtClean="0">
                <a:solidFill>
                  <a:srgbClr val="181632"/>
                </a:solidFill>
                <a:latin typeface="Gotham Pro Light Regular"/>
                <a:ea typeface="+mj-ea"/>
                <a:cs typeface="Times New Roman" panose="02020603050405020304" pitchFamily="18" charset="0"/>
              </a:rPr>
              <a:t>.10 </a:t>
            </a:r>
            <a:r>
              <a:rPr lang="ru-RU" sz="3600" b="1" kern="0" dirty="0">
                <a:solidFill>
                  <a:srgbClr val="181632"/>
                </a:solidFill>
                <a:latin typeface="Gotham Pro Light Regular"/>
                <a:ea typeface="+mj-ea"/>
                <a:cs typeface="Times New Roman" panose="02020603050405020304" pitchFamily="18" charset="0"/>
              </a:rPr>
              <a:t>Департаменту строительства города Москвы:</a:t>
            </a:r>
          </a:p>
          <a:p>
            <a:pPr algn="just">
              <a:defRPr/>
            </a:pPr>
            <a:r>
              <a:rPr lang="ru-RU" sz="3600" b="1" kern="0" dirty="0">
                <a:solidFill>
                  <a:srgbClr val="181632"/>
                </a:solidFill>
                <a:latin typeface="Gotham Pro Light Regular"/>
                <a:ea typeface="+mj-ea"/>
                <a:cs typeface="Times New Roman" panose="02020603050405020304" pitchFamily="18" charset="0"/>
              </a:rPr>
              <a:t>10.2 при формировании конкурсной документации и условий государственного контракта на выполнение работ по строительству и проектированию объектов капитального строительства на территории города Москвы применять стандарты Национальных объединений СРО, включенные в МТСК.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66478" y="12494152"/>
            <a:ext cx="914400" cy="82137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 Light Regular"/>
                <a:sym typeface="Helvetica"/>
              </a:rPr>
              <a:t>10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 Light Regular"/>
              <a:sym typeface="Helvetica"/>
            </a:endParaRPr>
          </a:p>
        </p:txBody>
      </p:sp>
      <p:pic>
        <p:nvPicPr>
          <p:cNvPr id="8" name="image1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7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 w="12700">
            <a:noFill/>
            <a:miter lim="400000"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96054452"/>
              </p:ext>
            </p:extLst>
          </p:nvPr>
        </p:nvGraphicFramePr>
        <p:xfrm>
          <a:off x="3486224" y="0"/>
          <a:ext cx="20897776" cy="1342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679886" y="8223743"/>
            <a:ext cx="6804352" cy="55387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97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ru-RU" sz="2200" b="1" dirty="0" smtClean="0">
                <a:solidFill>
                  <a:srgbClr val="0C4998"/>
                </a:solidFill>
              </a:rPr>
              <a:t>РАЗЪЯСНЕНИЯ О ВНЕДРЕНИИ СТАНДАРТОВ НОСТРОЙ 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Обеспечение </a:t>
            </a:r>
            <a:r>
              <a:rPr lang="ru-RU" sz="2200" b="1" dirty="0" smtClean="0">
                <a:solidFill>
                  <a:schemeClr val="tx1"/>
                </a:solidFill>
              </a:rPr>
              <a:t>наличия печатного издания </a:t>
            </a:r>
            <a:r>
              <a:rPr lang="ru-RU" sz="2200" dirty="0" smtClean="0">
                <a:solidFill>
                  <a:schemeClr val="tx1"/>
                </a:solidFill>
              </a:rPr>
              <a:t>комплекта стандартов НОСТРОЙ на процессы выполнения работ;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- Отмена стандартов СРО </a:t>
            </a:r>
            <a:r>
              <a:rPr lang="ru-RU" sz="2200" dirty="0" smtClean="0">
                <a:solidFill>
                  <a:schemeClr val="tx1"/>
                </a:solidFill>
              </a:rPr>
              <a:t>на аналогичный объект стандартизации;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- Информирование членов СРО </a:t>
            </a:r>
            <a:r>
              <a:rPr lang="ru-RU" sz="2200" dirty="0" smtClean="0">
                <a:solidFill>
                  <a:schemeClr val="tx1"/>
                </a:solidFill>
              </a:rPr>
              <a:t>об утверждении Перечня стандартов;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- Оказание </a:t>
            </a:r>
            <a:r>
              <a:rPr lang="ru-RU" sz="2200" b="1" dirty="0" smtClean="0">
                <a:solidFill>
                  <a:schemeClr val="tx1"/>
                </a:solidFill>
              </a:rPr>
              <a:t>методической помощи </a:t>
            </a:r>
            <a:r>
              <a:rPr lang="ru-RU" sz="2200" dirty="0" smtClean="0">
                <a:solidFill>
                  <a:schemeClr val="tx1"/>
                </a:solidFill>
              </a:rPr>
              <a:t>членам СРО по внедрению стандартов НОСТРОЙ;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- Разработка </a:t>
            </a:r>
            <a:r>
              <a:rPr lang="ru-RU" sz="2200" b="1" dirty="0" smtClean="0">
                <a:solidFill>
                  <a:schemeClr val="tx1"/>
                </a:solidFill>
              </a:rPr>
              <a:t>организационных мер </a:t>
            </a:r>
            <a:r>
              <a:rPr lang="ru-RU" sz="2200" dirty="0" smtClean="0">
                <a:solidFill>
                  <a:schemeClr val="tx1"/>
                </a:solidFill>
              </a:rPr>
              <a:t>по контролю за деятельностью членов по соблюдению требований стандартов НОСТРОЙ на процессы выполнения работ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594" y="8013034"/>
            <a:ext cx="6569070" cy="5702966"/>
          </a:xfrm>
          <a:prstGeom prst="roundRect">
            <a:avLst/>
          </a:prstGeom>
          <a:solidFill>
            <a:srgbClr val="FAB72F"/>
          </a:solidFill>
          <a:ln w="57150">
            <a:solidFill>
              <a:srgbClr val="697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ru-RU" sz="2000" b="1" dirty="0" smtClean="0">
                <a:solidFill>
                  <a:srgbClr val="58110D"/>
                </a:solidFill>
                <a:latin typeface="Gotham Pro Light Regular"/>
              </a:rPr>
              <a:t>РЕШЕНИЕ СОВЕТА 15.06.2017 №100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Gotham Pro Light Regular"/>
              </a:rPr>
              <a:t>ПЕРЕЧЕНЬ</a:t>
            </a:r>
            <a:r>
              <a:rPr lang="ru-RU" sz="2000" dirty="0" smtClean="0">
                <a:solidFill>
                  <a:schemeClr val="tx1"/>
                </a:solidFill>
                <a:latin typeface="Gotham Pro Light Regular"/>
              </a:rPr>
              <a:t> действующих стандартов НОСТРОЙ на процессы выполнения работ по строительству, подлежащих контролю СРО за их соблюдением членами СРО  -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Gotham Pro Light Regular"/>
              </a:rPr>
              <a:t>140 СТО НОСТРОЙ</a:t>
            </a:r>
            <a:r>
              <a:rPr lang="en-US" sz="2000" b="1" dirty="0" smtClean="0">
                <a:solidFill>
                  <a:schemeClr val="tx1"/>
                </a:solidFill>
                <a:latin typeface="Gotham Pro Light Regular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Gotham Pro Light Regular"/>
              </a:rPr>
              <a:t>на сайте </a:t>
            </a:r>
            <a:r>
              <a:rPr lang="en-US" sz="2000" u="sng" dirty="0">
                <a:solidFill>
                  <a:srgbClr val="DA3221"/>
                </a:solidFill>
                <a:latin typeface="Gotham Pro Light Regular"/>
              </a:rPr>
              <a:t>WWW.NOSTROY.RU</a:t>
            </a:r>
            <a:endParaRPr lang="ru-RU" sz="2000" u="sng" dirty="0">
              <a:solidFill>
                <a:srgbClr val="DA3221"/>
              </a:solidFill>
              <a:latin typeface="Gotham Pro Light Regular"/>
            </a:endParaRPr>
          </a:p>
          <a:p>
            <a:endParaRPr lang="ru-RU" sz="2000" dirty="0" smtClean="0">
              <a:latin typeface="Gotham Pro Light Regular"/>
            </a:endParaRPr>
          </a:p>
          <a:p>
            <a:r>
              <a:rPr lang="ru-RU" sz="2000" b="1" dirty="0" smtClean="0">
                <a:solidFill>
                  <a:srgbClr val="58110D"/>
                </a:solidFill>
                <a:latin typeface="Gotham Pro Light Regular"/>
              </a:rPr>
              <a:t>РАЗЪЯСНЕНИЯ О ВНЕДРЕНИИ СТАНДАРТОВ НОСТРОЙ </a:t>
            </a:r>
            <a:r>
              <a:rPr lang="ru-RU" sz="2000" dirty="0" smtClean="0">
                <a:solidFill>
                  <a:schemeClr val="tx1"/>
                </a:solidFill>
                <a:latin typeface="Gotham Pro Light Regular"/>
              </a:rPr>
              <a:t>И СИСТЕМЕ КОНТРОЛЯ ЗА СОБЛЮДЕНИЕМ ИХ ТРЕБОВАНИЙ – </a:t>
            </a:r>
          </a:p>
          <a:p>
            <a:r>
              <a:rPr lang="ru-RU" sz="2000" dirty="0">
                <a:solidFill>
                  <a:schemeClr val="tx1"/>
                </a:solidFill>
                <a:latin typeface="Gotham Pro Light Regular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Gotham Pro Light Regular"/>
              </a:rPr>
              <a:t>а сайте</a:t>
            </a:r>
            <a:r>
              <a:rPr lang="ru-RU" sz="2000" dirty="0" smtClean="0">
                <a:solidFill>
                  <a:srgbClr val="C85A1F"/>
                </a:solidFill>
                <a:latin typeface="Gotham Pro Light Regular"/>
              </a:rPr>
              <a:t> </a:t>
            </a:r>
            <a:r>
              <a:rPr lang="en-US" sz="2000" u="sng" dirty="0" smtClean="0">
                <a:solidFill>
                  <a:srgbClr val="DA3221"/>
                </a:solidFill>
                <a:latin typeface="Gotham Pro Light Regular"/>
              </a:rPr>
              <a:t>WWW.NOSTROY.RU</a:t>
            </a:r>
            <a:endParaRPr lang="ru-RU" sz="2000" u="sng" dirty="0" smtClean="0">
              <a:solidFill>
                <a:srgbClr val="DA3221"/>
              </a:solidFill>
              <a:latin typeface="Gotham Pro Light Regular"/>
            </a:endParaRPr>
          </a:p>
          <a:p>
            <a:endParaRPr lang="en-US" sz="2000" dirty="0" smtClean="0">
              <a:latin typeface="Gotham Pro Light Regular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Gotham Pro Light Regular"/>
              </a:rPr>
              <a:t>Программой стандартизации предусмотрена разработка </a:t>
            </a:r>
            <a:r>
              <a:rPr lang="ru-RU" sz="2000" b="1" dirty="0" smtClean="0">
                <a:solidFill>
                  <a:schemeClr val="tx1"/>
                </a:solidFill>
                <a:latin typeface="Gotham Pro Light Regular"/>
              </a:rPr>
              <a:t>СТАНДАРТА ДЕЯТЕЛЬНОСТИ </a:t>
            </a:r>
            <a:r>
              <a:rPr lang="ru-RU" sz="2000" dirty="0" smtClean="0">
                <a:solidFill>
                  <a:schemeClr val="tx1"/>
                </a:solidFill>
                <a:latin typeface="Gotham Pro Light Regular"/>
              </a:rPr>
              <a:t>по контролю СРО за соблюдением требований стандартов на процессы выполнения работ</a:t>
            </a:r>
            <a:endParaRPr lang="ru-RU" sz="2000" dirty="0">
              <a:solidFill>
                <a:schemeClr val="tx1"/>
              </a:solidFill>
              <a:latin typeface="Gotham Pro Light Regular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4898" y="1769806"/>
            <a:ext cx="3574856" cy="11781997"/>
          </a:xfrm>
          <a:prstGeom prst="roundRect">
            <a:avLst/>
          </a:prstGeom>
          <a:solidFill>
            <a:srgbClr val="C85A1F"/>
          </a:solidFill>
          <a:ln w="57150">
            <a:solidFill>
              <a:srgbClr val="697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otham Pro Light Regular"/>
                <a:cs typeface="Arial" panose="020B0604020202020204" pitchFamily="34" charset="0"/>
              </a:rPr>
              <a:t>Реализация положений Федерального закона от 03.07.2016 № 372-ФЗ в части соблюдения членами саморегулируемых организаций требований стандартов на процессы выполнения работ по строительству, реконструкции капитальному ремонту объектов капитального строительства</a:t>
            </a:r>
            <a:endParaRPr lang="ru-RU" sz="3100" dirty="0">
              <a:solidFill>
                <a:schemeClr val="accent4">
                  <a:lumMod val="20000"/>
                  <a:lumOff val="80000"/>
                </a:schemeClr>
              </a:solidFill>
              <a:latin typeface="Gotham Pro Light Regular"/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 rot="5400000">
            <a:off x="9987648" y="11022275"/>
            <a:ext cx="1091328" cy="928690"/>
          </a:xfrm>
          <a:prstGeom prst="flowChartExtract">
            <a:avLst/>
          </a:prstGeom>
          <a:solidFill>
            <a:srgbClr val="C5902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8368210" y="11285624"/>
            <a:ext cx="6015790" cy="2430376"/>
          </a:xfrm>
          <a:prstGeom prst="snip2DiagRect">
            <a:avLst/>
          </a:prstGeom>
          <a:solidFill>
            <a:srgbClr val="C59029"/>
          </a:solidFill>
          <a:ln w="57150">
            <a:solidFill>
              <a:srgbClr val="697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Gotham Pro Light Regular"/>
              </a:rPr>
              <a:t>Комиссия по оценке готовности организации-члена СРО к выполнению работ по стандартам </a:t>
            </a:r>
            <a:endParaRPr lang="ru-RU" sz="3300" dirty="0">
              <a:solidFill>
                <a:schemeClr val="accent1">
                  <a:lumMod val="50000"/>
                </a:schemeClr>
              </a:solidFill>
              <a:latin typeface="Gotham Pro Light Regular"/>
            </a:endParaRPr>
          </a:p>
        </p:txBody>
      </p:sp>
      <p:sp>
        <p:nvSpPr>
          <p:cNvPr id="10" name="Блок-схема: извлечение 9"/>
          <p:cNvSpPr/>
          <p:nvPr/>
        </p:nvSpPr>
        <p:spPr>
          <a:xfrm rot="5400000">
            <a:off x="17420368" y="11420455"/>
            <a:ext cx="1091328" cy="928690"/>
          </a:xfrm>
          <a:prstGeom prst="flowChartExtract">
            <a:avLst/>
          </a:prstGeom>
          <a:solidFill>
            <a:srgbClr val="C59029"/>
          </a:solidFill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Блок-схема: извлечение 10"/>
          <p:cNvSpPr/>
          <p:nvPr/>
        </p:nvSpPr>
        <p:spPr>
          <a:xfrm rot="5400000">
            <a:off x="21256338" y="10347571"/>
            <a:ext cx="1091328" cy="928690"/>
          </a:xfrm>
          <a:prstGeom prst="flowChartExtract">
            <a:avLst/>
          </a:prstGeom>
          <a:solidFill>
            <a:srgbClr val="C59029"/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Штриховая стрелка вправо 1"/>
          <p:cNvSpPr/>
          <p:nvPr/>
        </p:nvSpPr>
        <p:spPr>
          <a:xfrm rot="5400000">
            <a:off x="6493267" y="6982823"/>
            <a:ext cx="1015724" cy="766078"/>
          </a:xfrm>
          <a:prstGeom prst="stripedRightArrow">
            <a:avLst/>
          </a:prstGeom>
          <a:solidFill>
            <a:srgbClr val="697593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13286300" y="7685907"/>
            <a:ext cx="900132" cy="630666"/>
          </a:xfrm>
          <a:prstGeom prst="stripedRightArrow">
            <a:avLst/>
          </a:prstGeom>
          <a:solidFill>
            <a:srgbClr val="69759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20740214" y="3063682"/>
            <a:ext cx="670462" cy="501446"/>
          </a:xfrm>
          <a:prstGeom prst="stripedRightArrow">
            <a:avLst/>
          </a:prstGeom>
          <a:solidFill>
            <a:srgbClr val="C5902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41518"/>
            <a:ext cx="24030038" cy="975262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rgbClr val="0C4998"/>
                </a:solidFill>
                <a:effectLst/>
                <a:uFillTx/>
                <a:latin typeface="Gotham Pro Light Regular"/>
                <a:sym typeface="Helvetica"/>
              </a:rPr>
              <a:t>Стандарты НОСТРОЙ на процессы выполнения работ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rgbClr val="0C4998"/>
              </a:solidFill>
              <a:effectLst/>
              <a:uFillTx/>
              <a:latin typeface="Gotham Pro Light Regular"/>
              <a:sym typeface="Helvetica"/>
            </a:endParaRPr>
          </a:p>
        </p:txBody>
      </p:sp>
      <p:pic>
        <p:nvPicPr>
          <p:cNvPr id="18" name="image11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2584670" y="348839"/>
            <a:ext cx="1438104" cy="1026427"/>
          </a:xfrm>
          <a:prstGeom prst="rect">
            <a:avLst/>
          </a:prstGeom>
          <a:noFill/>
          <a:ln w="12700">
            <a:solidFill>
              <a:srgbClr val="BBE1E9"/>
            </a:solidFill>
            <a:miter lim="400000"/>
          </a:ln>
        </p:spPr>
      </p:pic>
      <p:sp>
        <p:nvSpPr>
          <p:cNvPr id="19" name="Прямоугольник 18"/>
          <p:cNvSpPr/>
          <p:nvPr/>
        </p:nvSpPr>
        <p:spPr>
          <a:xfrm>
            <a:off x="23469600" y="12848113"/>
            <a:ext cx="914400" cy="82137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Pro Light Regular"/>
                <a:sym typeface="Helvetica"/>
              </a:rPr>
              <a:t>11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tham Pro Light Regular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623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1493</Words>
  <Application>Microsoft Office PowerPoint</Application>
  <PresentationFormat>Произвольный</PresentationFormat>
  <Paragraphs>176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НАЦИОНАЛЬНОЕ ОБЪЕДИНЕНИЕ СТРОИТЕЛЕЙ  заключило соглашения о разработке и применении стандартов с: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Кольцова Елена Витальевна</dc:creator>
  <cp:lastModifiedBy>s.pugachev</cp:lastModifiedBy>
  <cp:revision>65</cp:revision>
  <dcterms:modified xsi:type="dcterms:W3CDTF">2017-09-21T05:13:45Z</dcterms:modified>
</cp:coreProperties>
</file>