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30" r:id="rId3"/>
    <p:sldId id="341" r:id="rId4"/>
    <p:sldId id="342" r:id="rId5"/>
    <p:sldId id="343" r:id="rId6"/>
    <p:sldId id="339" r:id="rId7"/>
    <p:sldId id="346" r:id="rId8"/>
    <p:sldId id="347" r:id="rId9"/>
    <p:sldId id="345" r:id="rId10"/>
    <p:sldId id="340" r:id="rId11"/>
    <p:sldId id="321" r:id="rId12"/>
    <p:sldId id="311" r:id="rId13"/>
  </p:sldIdLst>
  <p:sldSz cx="10693400" cy="756126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4B8C"/>
        </a:solidFill>
        <a:latin typeface="HeliosCond" pitchFamily="50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4B8C"/>
        </a:solidFill>
        <a:latin typeface="HeliosCond" pitchFamily="50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4B8C"/>
        </a:solidFill>
        <a:latin typeface="HeliosCond" pitchFamily="50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4B8C"/>
        </a:solidFill>
        <a:latin typeface="HeliosCond" pitchFamily="50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4B8C"/>
        </a:solidFill>
        <a:latin typeface="HeliosCond" pitchFamily="50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4B8C"/>
        </a:solidFill>
        <a:latin typeface="HeliosCond" pitchFamily="50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4B8C"/>
        </a:solidFill>
        <a:latin typeface="HeliosCond" pitchFamily="50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4B8C"/>
        </a:solidFill>
        <a:latin typeface="HeliosCond" pitchFamily="50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4B8C"/>
        </a:solidFill>
        <a:latin typeface="HeliosCond" pitchFamily="50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8E0000"/>
    <a:srgbClr val="D4FDCF"/>
    <a:srgbClr val="00FFFF"/>
    <a:srgbClr val="FFCC00"/>
    <a:srgbClr val="FFFF00"/>
    <a:srgbClr val="99FFCC"/>
    <a:srgbClr val="0000FF"/>
    <a:srgbClr val="66FF66"/>
    <a:srgbClr val="FF6600"/>
    <a:srgbClr val="A3D7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51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0" y="-186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10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iosCond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424" y="0"/>
            <a:ext cx="288910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HeliosCond"/>
                <a:cs typeface="Arial" pitchFamily="34" charset="0"/>
              </a:defRPr>
            </a:lvl1pPr>
          </a:lstStyle>
          <a:p>
            <a:pPr>
              <a:defRPr/>
            </a:pPr>
            <a:fld id="{E23A0478-CA64-4C65-8F35-94743B8A0913}" type="datetimeFigureOut">
              <a:rPr lang="ru-RU"/>
              <a:pPr>
                <a:defRPr/>
              </a:pPr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44538"/>
            <a:ext cx="52625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8" y="4716464"/>
            <a:ext cx="5335893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10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iosCond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424" y="9429750"/>
            <a:ext cx="288910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HeliosCond"/>
                <a:cs typeface="Arial" pitchFamily="34" charset="0"/>
              </a:defRPr>
            </a:lvl1pPr>
          </a:lstStyle>
          <a:p>
            <a:pPr>
              <a:defRPr/>
            </a:pPr>
            <a:fld id="{35A638F7-44FA-4A61-9D79-3603EFB26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4954A-6C0C-4D84-B9A2-B01673CB9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00F8-1E4E-42A7-BE4B-EE1F1E1C4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CD32-810F-4D78-92CD-4918DC1E3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B377-558D-4B26-9C41-54C24D46C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9577-910B-4CBF-8D43-8D09F01CA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5512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2900" y="1765300"/>
            <a:ext cx="473551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CEF5-16E3-4B42-AD0B-6BF09952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BF49-C992-4A4B-B569-88BF1D123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5E8F-A528-4192-AFA2-D5F92B2DE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7DF10-0BB9-47CC-88A2-EEBDD1F38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D1A0-6401-4D61-988F-247669494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ACFF-4AB6-4A7A-B267-32AE00CEF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5300"/>
            <a:ext cx="9623425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4D8D7B9-364E-4D0E-9243-B96F10DE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hyperlink" Target="http://www.sros.spb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ro.spb.ru/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024" y="6226175"/>
            <a:ext cx="133508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2205" y="5562419"/>
            <a:ext cx="13414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1803F-2AEE-420D-8C7E-02C3102DCA8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3147" y="1609202"/>
            <a:ext cx="927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Проект «Объединения строителей СПб»</a:t>
            </a:r>
          </a:p>
          <a:p>
            <a:pPr algn="ctr"/>
            <a:r>
              <a:rPr lang="ru-RU" sz="4400" dirty="0" smtClean="0">
                <a:solidFill>
                  <a:srgbClr val="00FFFF"/>
                </a:solidFill>
                <a:latin typeface="+mn-lt"/>
              </a:rPr>
              <a:t>«ИЗ ШКОЛЫ В ПРОФЕССИЮ»,</a:t>
            </a:r>
            <a:endParaRPr lang="en-US" sz="4400" dirty="0" smtClean="0">
              <a:solidFill>
                <a:srgbClr val="00FFFF"/>
              </a:solidFill>
              <a:latin typeface="+mn-lt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реализуемый в г. Санкт-Петербурге </a:t>
            </a:r>
            <a:endParaRPr lang="en-US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4643" y="6319052"/>
            <a:ext cx="3727049" cy="103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Доклад генерального директора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rPr>
              <a:t>СРО А «Объединение строителей СПб» 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Белоусова А.И.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0653" y="5567423"/>
            <a:ext cx="1909823" cy="129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2434" y="514883"/>
            <a:ext cx="960956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Мероприятия, предлагаемые учебным планом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472" y="1156071"/>
            <a:ext cx="10289895" cy="4401205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lvl="0" indent="449263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8E0000"/>
                </a:solidFill>
                <a:latin typeface="+mn-lt"/>
              </a:rPr>
              <a:t>Лекционные занятия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(по основным разделам специальности), </a:t>
            </a:r>
            <a:r>
              <a:rPr lang="ru-RU" sz="2000" b="1" dirty="0" smtClean="0">
                <a:solidFill>
                  <a:srgbClr val="8E0000"/>
                </a:solidFill>
                <a:latin typeface="+mn-lt"/>
              </a:rPr>
              <a:t>выездные занятия, экскурсии и тематические уроки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в</a:t>
            </a:r>
            <a:r>
              <a:rPr lang="ru-RU" sz="2000" b="1" dirty="0" smtClean="0">
                <a:solidFill>
                  <a:srgbClr val="8E000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строительных классах;</a:t>
            </a:r>
          </a:p>
          <a:p>
            <a:pPr lvl="0" indent="449263"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+mn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Мероприятия с </a:t>
            </a:r>
            <a:r>
              <a:rPr lang="ru-RU" sz="2000" b="1" dirty="0" smtClean="0">
                <a:solidFill>
                  <a:srgbClr val="8E0000"/>
                </a:solidFill>
                <a:latin typeface="+mn-lt"/>
              </a:rPr>
              <a:t>вузами и колледжами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(дни открытых дверей, конференции, конкурсы, защита практик и др.)</a:t>
            </a:r>
          </a:p>
          <a:p>
            <a:pPr lvl="0" indent="449263">
              <a:buFont typeface="Wingdings" pitchFamily="2" charset="2"/>
              <a:buChar char="Ø"/>
            </a:pPr>
            <a:endParaRPr lang="ru-RU" sz="2000" b="1" dirty="0" smtClean="0">
              <a:solidFill>
                <a:schemeClr val="tx1"/>
              </a:solidFill>
              <a:latin typeface="+mn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Работа </a:t>
            </a:r>
            <a:r>
              <a:rPr lang="ru-RU" sz="2000" b="1" dirty="0" smtClean="0">
                <a:solidFill>
                  <a:srgbClr val="8E0000"/>
                </a:solidFill>
                <a:latin typeface="+mn-lt"/>
              </a:rPr>
              <a:t>с родителями старшеклассников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 целью привлечения  к обучению в строительных классах как можно большего количества школьников;</a:t>
            </a:r>
          </a:p>
          <a:p>
            <a:pPr lvl="0" indent="449263">
              <a:buFontTx/>
              <a:buChar char="-"/>
            </a:pPr>
            <a:endParaRPr lang="ru-RU" sz="2000" b="1" i="1" dirty="0" smtClean="0">
              <a:solidFill>
                <a:schemeClr val="tx1"/>
              </a:solidFill>
              <a:latin typeface="+mn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Цикл занятий </a:t>
            </a:r>
            <a:r>
              <a:rPr lang="ru-RU" sz="2000" b="1" dirty="0" smtClean="0">
                <a:solidFill>
                  <a:srgbClr val="8E0000"/>
                </a:solidFill>
                <a:latin typeface="+mn-lt"/>
              </a:rPr>
              <a:t>по подготовке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старшеклассников</a:t>
            </a:r>
            <a:r>
              <a:rPr lang="ru-RU" sz="2000" b="1" dirty="0" smtClean="0">
                <a:solidFill>
                  <a:srgbClr val="8E0000"/>
                </a:solidFill>
                <a:latin typeface="+mn-lt"/>
              </a:rPr>
              <a:t> к ЕГЭ;</a:t>
            </a:r>
          </a:p>
          <a:p>
            <a:pPr lvl="0" indent="449263">
              <a:buFont typeface="Wingdings" pitchFamily="2" charset="2"/>
              <a:buChar char="Ø"/>
            </a:pPr>
            <a:endParaRPr lang="ru-RU" sz="2000" b="1" dirty="0" smtClean="0">
              <a:solidFill>
                <a:srgbClr val="8E0000"/>
              </a:solidFill>
              <a:latin typeface="+mn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8E0000"/>
                </a:solidFill>
                <a:latin typeface="+mn-lt"/>
              </a:rPr>
              <a:t>Итоговое анкетирование учеников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строительных классов (с целью выявления оценочных суждений о программе и планов по выбору профессии);</a:t>
            </a:r>
            <a:endParaRPr lang="en-US" sz="2000" b="1" dirty="0" smtClean="0">
              <a:solidFill>
                <a:srgbClr val="8E0000"/>
              </a:solidFill>
              <a:latin typeface="+mn-lt"/>
            </a:endParaRPr>
          </a:p>
        </p:txBody>
      </p:sp>
      <p:pic>
        <p:nvPicPr>
          <p:cNvPr id="1026" name="Picture 2" descr="D:\Profile\Marchenko-TB\Disk T\Мероприятия\Базовая кафедра\Строительный класс\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1" y="5188453"/>
            <a:ext cx="3028842" cy="22716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2272" y="561180"/>
            <a:ext cx="9525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     </a:t>
            </a:r>
            <a:r>
              <a:rPr lang="ru-RU" sz="2800" b="1" dirty="0" smtClean="0"/>
              <a:t>Итоги реализации Проекта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6690" y="1283394"/>
            <a:ext cx="9859424" cy="2862322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indent="449263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практика работы показала </a:t>
            </a:r>
            <a:r>
              <a:rPr lang="ru-RU" sz="1800" b="1" dirty="0" smtClean="0">
                <a:solidFill>
                  <a:srgbClr val="8E0000"/>
                </a:solidFill>
                <a:latin typeface="+mj-lt"/>
              </a:rPr>
              <a:t>эффективность разработанных и реализованных</a:t>
            </a:r>
          </a:p>
          <a:p>
            <a:pPr indent="449263"/>
            <a:r>
              <a:rPr lang="ru-RU" sz="1800" b="1" dirty="0" smtClean="0">
                <a:solidFill>
                  <a:srgbClr val="8E0000"/>
                </a:solidFill>
                <a:latin typeface="+mj-lt"/>
              </a:rPr>
              <a:t>программ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профориентационной работы;</a:t>
            </a:r>
          </a:p>
          <a:p>
            <a:pPr indent="449263"/>
            <a:endParaRPr lang="ru-RU" sz="1800" b="1" dirty="0" smtClean="0">
              <a:solidFill>
                <a:schemeClr val="tx1"/>
              </a:solidFill>
              <a:latin typeface="+mj-lt"/>
            </a:endParaRPr>
          </a:p>
          <a:p>
            <a:pPr indent="449263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8E0000"/>
                </a:solidFill>
                <a:latin typeface="+mj-lt"/>
              </a:rPr>
              <a:t>процент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выпускников специализированных строительных классов, </a:t>
            </a:r>
          </a:p>
          <a:p>
            <a:pPr indent="449263"/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выбравших строительную профессию, составил </a:t>
            </a:r>
            <a:r>
              <a:rPr lang="ru-RU" sz="1800" b="1" dirty="0" smtClean="0">
                <a:solidFill>
                  <a:srgbClr val="8E0000"/>
                </a:solidFill>
                <a:latin typeface="+mj-lt"/>
              </a:rPr>
              <a:t>более 80%;</a:t>
            </a:r>
          </a:p>
          <a:p>
            <a:pPr indent="449263">
              <a:buFont typeface="Wingdings" pitchFamily="2" charset="2"/>
              <a:buChar char="Ø"/>
            </a:pPr>
            <a:endParaRPr lang="ru-RU" sz="1800" b="1" dirty="0" smtClean="0">
              <a:solidFill>
                <a:schemeClr val="tx1"/>
              </a:solidFill>
              <a:latin typeface="+mj-lt"/>
            </a:endParaRPr>
          </a:p>
          <a:p>
            <a:pPr indent="449263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в 2018 году на базе №246 школы Приморского района в рамках концепции</a:t>
            </a:r>
            <a:endParaRPr lang="en-US" sz="1800" b="1" dirty="0" smtClean="0">
              <a:solidFill>
                <a:schemeClr val="tx1"/>
              </a:solidFill>
              <a:latin typeface="+mj-lt"/>
            </a:endParaRPr>
          </a:p>
          <a:p>
            <a:pPr indent="449263"/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STEM*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образования с уклоном в технологии и привязкой к задачам реального</a:t>
            </a:r>
            <a:endParaRPr lang="en-US" sz="1800" b="1" dirty="0" smtClean="0">
              <a:solidFill>
                <a:schemeClr val="tx1"/>
              </a:solidFill>
              <a:latin typeface="+mj-lt"/>
            </a:endParaRPr>
          </a:p>
          <a:p>
            <a:pPr indent="449263"/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мира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rgbClr val="8E0000"/>
                </a:solidFill>
                <a:latin typeface="+mj-lt"/>
              </a:rPr>
              <a:t>стартовала парциальная* образовательная программа дошкольного </a:t>
            </a:r>
          </a:p>
          <a:p>
            <a:pPr indent="449263"/>
            <a:r>
              <a:rPr lang="ru-RU" sz="1800" b="1" dirty="0" smtClean="0">
                <a:solidFill>
                  <a:srgbClr val="8E0000"/>
                </a:solidFill>
                <a:latin typeface="+mj-lt"/>
              </a:rPr>
              <a:t>образования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«От </a:t>
            </a:r>
            <a:r>
              <a:rPr lang="ru-RU" sz="1800" b="1" dirty="0" err="1" smtClean="0">
                <a:solidFill>
                  <a:schemeClr val="tx1"/>
                </a:solidFill>
                <a:latin typeface="+mj-lt"/>
              </a:rPr>
              <a:t>Фрёбеля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 до робота: растим будущих инженеров».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309" y="5738736"/>
            <a:ext cx="9329194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*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STEM – </a:t>
            </a:r>
            <a:r>
              <a:rPr lang="en-US" sz="1400" b="1" dirty="0" err="1" smtClean="0">
                <a:solidFill>
                  <a:schemeClr val="tx1"/>
                </a:solidFill>
                <a:latin typeface="+mn-lt"/>
              </a:rPr>
              <a:t>это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 Science,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Technology, Engineering, Mathematics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endParaRPr lang="ru-RU" sz="14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*Парциальная программа - это часть дошкольного образования, неотъемлемая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составляющая становления личности. В основе - формирование мотивации на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профессиональную деятельность с дошкольного возраста;</a:t>
            </a:r>
            <a:endParaRPr lang="ru-RU" sz="1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5" descr="D:\Profile\Marchenko-TB\Disk T\Мероприятия\Базовая кафедра\Строительный класс\01.09.2016 №87 и 246 shkola\IMG_2949 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5899" y="4178461"/>
            <a:ext cx="2363995" cy="31860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9200" y="6292850"/>
            <a:ext cx="12684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4438" y="5607050"/>
            <a:ext cx="126206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75" y="5626100"/>
            <a:ext cx="190182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71700" y="5334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ru-RU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A9427D83-B287-4D7E-8F24-1CFC6E541F2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7240" y="6713987"/>
            <a:ext cx="2430684" cy="615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      </a:t>
            </a:r>
            <a:r>
              <a:rPr lang="ru-RU" sz="800" b="1" dirty="0" smtClean="0">
                <a:solidFill>
                  <a:schemeClr val="tx1"/>
                </a:solidFill>
              </a:rPr>
              <a:t>Исполнитель: Марченко Т.Б.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marL="342900" indent="-342900" algn="just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             press@</a:t>
            </a:r>
            <a:r>
              <a:rPr lang="ru-RU" sz="800" b="1" dirty="0" smtClean="0">
                <a:solidFill>
                  <a:schemeClr val="tx1"/>
                </a:solidFill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</a:rPr>
              <a:t>domostroitel.ru</a:t>
            </a:r>
            <a:endParaRPr lang="ru-RU" sz="800" b="1" dirty="0" smtClean="0">
              <a:solidFill>
                <a:schemeClr val="tx1"/>
              </a:solidFill>
            </a:endParaRPr>
          </a:p>
          <a:p>
            <a:pPr marL="342900" indent="-342900" algn="just">
              <a:defRPr/>
            </a:pP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87616" y="107098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3200" b="1" kern="0" dirty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СПАСИБО ЗА ВНИМАНИЕ!</a:t>
            </a:r>
          </a:p>
          <a:p>
            <a:pPr marL="342900" indent="-342900"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b="1" kern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190000, Санкт-Петербург,</a:t>
            </a: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Адмиралтейская </a:t>
            </a:r>
            <a:r>
              <a:rPr lang="ru-RU" sz="2800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наб</a:t>
            </a:r>
            <a:r>
              <a:rPr lang="ru-RU" sz="2800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.,  д.10</a:t>
            </a: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тел.: (812) 347 78 91</a:t>
            </a:r>
            <a:endParaRPr lang="en-US" sz="2800" kern="0" dirty="0">
              <a:solidFill>
                <a:schemeClr val="tx1"/>
              </a:solidFill>
              <a:latin typeface="+mj-lt"/>
              <a:cs typeface="Times New Roman" pitchFamily="18" charset="0"/>
              <a:hlinkClick r:id="rId6" tooltip="http://www.asro.spb.ru/"/>
            </a:endParaRP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chemeClr val="tx1"/>
                </a:solidFill>
                <a:latin typeface="+mj-lt"/>
                <a:cs typeface="Times New Roman" pitchFamily="18" charset="0"/>
                <a:hlinkClick r:id="rId7"/>
              </a:rPr>
              <a:t>www.sros.spb.ru</a:t>
            </a:r>
            <a:endParaRPr lang="en-US" sz="2800" kern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0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0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0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0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6363" y="497711"/>
            <a:ext cx="8972953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     </a:t>
            </a:r>
            <a:r>
              <a:rPr lang="ru-RU" sz="3200" b="1" dirty="0" smtClean="0"/>
              <a:t>Предпосылки разработки Проекта </a:t>
            </a:r>
          </a:p>
          <a:p>
            <a:pPr algn="ctr"/>
            <a:r>
              <a:rPr lang="ru-RU" sz="3200" b="1" dirty="0" smtClean="0"/>
              <a:t>«Из школы в профессию»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0699" y="1873701"/>
            <a:ext cx="9294470" cy="4154984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lvl="0" indent="4492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дефицит квалифицированных рабочих и инженерных кадров в строительной отрасли;</a:t>
            </a:r>
          </a:p>
          <a:p>
            <a:pPr lvl="0" indent="449263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недостаточно высокая активность работы ВУЗов по вовлечению в профессию; </a:t>
            </a:r>
          </a:p>
          <a:p>
            <a:pPr lvl="0" indent="449263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слабая информированность школьников о процессе строительства и о строительных профессиях;</a:t>
            </a:r>
          </a:p>
          <a:p>
            <a:pPr lvl="0" indent="449263"/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0" indent="449263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отсутствие системной работы по популяризации строительных профессий.</a:t>
            </a:r>
          </a:p>
        </p:txBody>
      </p:sp>
      <p:pic>
        <p:nvPicPr>
          <p:cNvPr id="15" name="Picture 8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2954" y="6281738"/>
            <a:ext cx="1895475" cy="1279525"/>
          </a:xfrm>
          <a:prstGeom prst="rect">
            <a:avLst/>
          </a:prstGeom>
          <a:noFill/>
        </p:spPr>
      </p:pic>
      <p:pic>
        <p:nvPicPr>
          <p:cNvPr id="16" name="Picture 9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9482" y="5753984"/>
            <a:ext cx="1182245" cy="118224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8025" y="6289869"/>
            <a:ext cx="1251834" cy="127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6363" y="497711"/>
            <a:ext cx="897295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3200" b="1" dirty="0" smtClean="0"/>
              <a:t>Цели и задачи Проекта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8734" y="1341266"/>
            <a:ext cx="9780607" cy="4524315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lvl="0" indent="449263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объединение усилий ВУЗов, учреждений среднего специального образования, школ и профессионального сообщества для создания системы профориентационной работы;</a:t>
            </a:r>
          </a:p>
          <a:p>
            <a:pPr lvl="0" indent="449263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повышение престижа профессии «строитель»;</a:t>
            </a:r>
          </a:p>
          <a:p>
            <a:pPr lvl="0" indent="449263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расширение общего и профессионального кругозора выпускников школ;</a:t>
            </a:r>
          </a:p>
          <a:p>
            <a:pPr lvl="0" indent="449263"/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привлечение старшеклассников к практической деятельности в области проектирования и строительства;</a:t>
            </a:r>
          </a:p>
          <a:p>
            <a:pPr lvl="0" indent="449263">
              <a:buFont typeface="Wingdings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" name="Picture 8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217" y="6287667"/>
            <a:ext cx="1273597" cy="127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2861" y="6313715"/>
            <a:ext cx="1885087" cy="124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2683" y="5695903"/>
            <a:ext cx="1205535" cy="122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794" y="196769"/>
            <a:ext cx="1010727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2800" b="1" dirty="0" smtClean="0"/>
              <a:t>Этапы реализации Проекта.</a:t>
            </a:r>
          </a:p>
          <a:p>
            <a:pPr algn="ctr"/>
            <a:r>
              <a:rPr lang="ru-RU" sz="2800" b="1" dirty="0" smtClean="0"/>
              <a:t>2014/2015  учебный год 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367" y="1213944"/>
            <a:ext cx="10104699" cy="1569660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lvl="0" indent="449263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разработка учебных программ и профориентационных мероприятий;</a:t>
            </a: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lvl="0" indent="449263"/>
            <a:endParaRPr lang="ru-RU" sz="16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создание первого строительного класса на базе средней общеобразовательной  школы</a:t>
            </a:r>
          </a:p>
          <a:p>
            <a:pPr lvl="0" indent="449263"/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№109 Приморского района СПб;</a:t>
            </a: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pPr lvl="0" indent="449263"/>
            <a:endParaRPr lang="ru-RU" sz="16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первые итоги работы: анализ, корректировка учебной программы.</a:t>
            </a:r>
          </a:p>
        </p:txBody>
      </p:sp>
      <p:pic>
        <p:nvPicPr>
          <p:cNvPr id="4098" name="Picture 2" descr="D:\Profile\Marchenko-TB\Disk T\Мероприятия\Базовая кафедра\Строительный класс\IMG_0165 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271" y="5140475"/>
            <a:ext cx="3414532" cy="227870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792" y="5124921"/>
            <a:ext cx="3435864" cy="229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1428" y="5139159"/>
            <a:ext cx="1756222" cy="22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D:\Profile\Marchenko-TB\Disk T\Мероприятия\Базовая кафедра\Строительный класс\DSC00546 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145" y="2789498"/>
            <a:ext cx="3432903" cy="2287290"/>
          </a:xfrm>
          <a:prstGeom prst="rect">
            <a:avLst/>
          </a:prstGeom>
          <a:noFill/>
        </p:spPr>
      </p:pic>
      <p:pic>
        <p:nvPicPr>
          <p:cNvPr id="4104" name="Picture 8" descr="D:\Profile\Marchenko-TB\Disk T\Мероприятия\Базовая кафедра\Строительный класс\emblema_stroit_cla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4901" y="2824223"/>
            <a:ext cx="2143148" cy="2251206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9737" y="2835798"/>
            <a:ext cx="3572753" cy="229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6363" y="497711"/>
            <a:ext cx="89729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2800" b="1" dirty="0" smtClean="0"/>
              <a:t>2015/2016  учебный год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8896" y="1123276"/>
            <a:ext cx="10349697" cy="1323439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lvl="0" indent="449263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расширение программ и направлений профориентационной работы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8E0000"/>
                </a:solidFill>
                <a:latin typeface="+mj-lt"/>
              </a:rPr>
              <a:t>(</a:t>
            </a:r>
            <a:r>
              <a:rPr lang="ru-RU" sz="1400" dirty="0" smtClean="0">
                <a:solidFill>
                  <a:srgbClr val="8E0000"/>
                </a:solidFill>
                <a:latin typeface="+mj-lt"/>
              </a:rPr>
              <a:t>включение посещений </a:t>
            </a:r>
          </a:p>
          <a:p>
            <a:pPr lvl="0" indent="449263"/>
            <a:r>
              <a:rPr lang="ru-RU" sz="1400" dirty="0" smtClean="0">
                <a:solidFill>
                  <a:srgbClr val="8E0000"/>
                </a:solidFill>
                <a:latin typeface="+mj-lt"/>
              </a:rPr>
              <a:t>строительных площадок и производственных лабораторий компаний, лекционных занятий в СПбГАСУ)</a:t>
            </a:r>
            <a:r>
              <a:rPr lang="ru-RU" sz="1600" dirty="0" smtClean="0">
                <a:solidFill>
                  <a:srgbClr val="8E0000"/>
                </a:solidFill>
                <a:latin typeface="+mj-lt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работа с</a:t>
            </a:r>
          </a:p>
          <a:p>
            <a:pPr lvl="0" indent="449263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родителями;</a:t>
            </a:r>
          </a:p>
          <a:p>
            <a:pPr lvl="0" indent="449263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создание при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Совете «Объединения строителей СПб» Комитета по образованию и подготовке </a:t>
            </a:r>
          </a:p>
          <a:p>
            <a:pPr lvl="0" indent="449263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кадров для строительной отрасли;</a:t>
            </a:r>
            <a:endParaRPr lang="ru-RU" sz="1400" dirty="0" smtClean="0">
              <a:solidFill>
                <a:srgbClr val="8E0000"/>
              </a:solidFill>
              <a:latin typeface="+mj-lt"/>
            </a:endParaRPr>
          </a:p>
        </p:txBody>
      </p:sp>
      <p:pic>
        <p:nvPicPr>
          <p:cNvPr id="12" name="Picture 8" descr="D:\Profile\Marchenko-TB\Disk T\Мероприятия\Базовая кафедра\Строительный класс\emblema_stroit_cla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065" y="2789497"/>
            <a:ext cx="1878690" cy="1973413"/>
          </a:xfrm>
          <a:prstGeom prst="rect">
            <a:avLst/>
          </a:prstGeom>
          <a:noFill/>
        </p:spPr>
      </p:pic>
      <p:pic>
        <p:nvPicPr>
          <p:cNvPr id="7170" name="Picture 2" descr="http://sros.spb.ru/images/upload/news/thumb2000x2000x1_24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172" y="2522593"/>
            <a:ext cx="3571473" cy="2431373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372" y="4968322"/>
            <a:ext cx="3384641" cy="24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4207" y="4956919"/>
            <a:ext cx="1990845" cy="24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8674" y="4953961"/>
            <a:ext cx="3569746" cy="243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D:\Profile\Marchenko-TB\Disk T\Мероприятия\Базовая кафедра\Мастер-класс от ЛСР\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7488" y="2534857"/>
            <a:ext cx="3518665" cy="236123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49123" y="520860"/>
            <a:ext cx="9306046" cy="814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Комитет по образованию и подготовке кадров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для предприятий строительной отрасли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068" y="1651953"/>
            <a:ext cx="10162573" cy="5016758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indent="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Создан по решению Совета СРО  А «Объединение строителей СПб» и ведет работу в соответствии с утвержденным Положением;</a:t>
            </a:r>
          </a:p>
          <a:p>
            <a:pPr indent="342900">
              <a:buFont typeface="Wingdings" pitchFamily="2" charset="2"/>
              <a:buChar char="Ø"/>
            </a:pPr>
            <a:endParaRPr lang="ru-RU" sz="1600" b="1" dirty="0" smtClean="0">
              <a:solidFill>
                <a:schemeClr val="tx1"/>
              </a:solidFill>
              <a:latin typeface="+mn-lt"/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Является специализированным, постоянно действующим коллегиальным органом при Совете объединения; </a:t>
            </a:r>
          </a:p>
          <a:p>
            <a:pPr indent="342900">
              <a:buFont typeface="Wingdings" pitchFamily="2" charset="2"/>
              <a:buChar char="Ø"/>
            </a:pPr>
            <a:endParaRPr lang="ru-RU" sz="1600" b="1" dirty="0" smtClean="0">
              <a:solidFill>
                <a:schemeClr val="tx1"/>
              </a:solidFill>
              <a:latin typeface="+mn-lt"/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В состав входят представители кадровых подразделений крупнейших работодателей региона, представители СПб ГАСУ, руководящий состав школ, в которых открыты строительные классы, руководство профильных средних образовательных учреждений, руководство АНО «Институт повышения квалификации», руководство объединения;</a:t>
            </a:r>
          </a:p>
          <a:p>
            <a:pPr indent="342900"/>
            <a:endParaRPr lang="ru-RU" sz="1400" b="1" dirty="0" smtClean="0">
              <a:solidFill>
                <a:schemeClr val="tx1"/>
              </a:solidFill>
              <a:latin typeface="+mn-lt"/>
            </a:endParaRPr>
          </a:p>
          <a:p>
            <a:pPr indent="342900"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8E0000"/>
                </a:solidFill>
                <a:latin typeface="+mn-lt"/>
              </a:rPr>
              <a:t>Приоритетные задачи Комитета:</a:t>
            </a:r>
          </a:p>
          <a:p>
            <a:pPr indent="342900"/>
            <a:endParaRPr lang="ru-RU" sz="1600" b="1" dirty="0" smtClean="0">
              <a:solidFill>
                <a:schemeClr val="tx1"/>
              </a:solidFill>
              <a:latin typeface="+mn-lt"/>
            </a:endParaRPr>
          </a:p>
          <a:p>
            <a:pPr indent="34290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формирование единой позиции хозяйствующих субъектов в области профессионального образования для строительной отрасли;</a:t>
            </a:r>
          </a:p>
          <a:p>
            <a:pPr indent="342900"/>
            <a:endParaRPr lang="ru-RU" sz="1600" b="1" dirty="0" smtClean="0">
              <a:solidFill>
                <a:schemeClr val="tx1"/>
              </a:solidFill>
              <a:latin typeface="+mn-lt"/>
            </a:endParaRPr>
          </a:p>
          <a:p>
            <a:pPr indent="34290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решение вопросов, связанных с профессиональным образованием, повышением квалификации и переподготовкой строительных кадров;</a:t>
            </a:r>
          </a:p>
          <a:p>
            <a:pPr indent="342900"/>
            <a:endParaRPr lang="ru-RU" sz="1600" b="1" dirty="0" smtClean="0">
              <a:solidFill>
                <a:schemeClr val="tx1"/>
              </a:solidFill>
              <a:latin typeface="+mn-lt"/>
            </a:endParaRPr>
          </a:p>
          <a:p>
            <a:pPr indent="34290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популяризация и повышение престижа строительных профессий;</a:t>
            </a:r>
            <a:endParaRPr lang="ru-RU" sz="1800" b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6363" y="497711"/>
            <a:ext cx="89729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2800" b="1" dirty="0" smtClean="0"/>
              <a:t>2016/2017  учебный год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8896" y="1123276"/>
            <a:ext cx="10349697" cy="1815882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lvl="0" indent="449263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подписание соглашений об открытии строительных классов в школах №246 Приморского и №87</a:t>
            </a:r>
          </a:p>
          <a:p>
            <a:pPr lvl="0" indent="449263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Петроградского районов СПб;</a:t>
            </a:r>
          </a:p>
          <a:p>
            <a:pPr lvl="0" indent="449263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открытие строительного класса в школе №14 г. Архангельска – </a:t>
            </a:r>
            <a:r>
              <a:rPr lang="ru-RU" sz="1600" smtClean="0">
                <a:solidFill>
                  <a:schemeClr val="tx1"/>
                </a:solidFill>
                <a:latin typeface="+mn-lt"/>
              </a:rPr>
              <a:t>на базе  филиала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«Объединения</a:t>
            </a:r>
          </a:p>
          <a:p>
            <a:pPr lvl="0" indent="449263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строителей СПб»; </a:t>
            </a:r>
            <a:endParaRPr lang="ru-RU" sz="1600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включение в состав Комитета по образованию и подготовке кадров для строительной отрасли</a:t>
            </a:r>
          </a:p>
          <a:p>
            <a:pPr lvl="0" indent="449263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руководителей и представители СПбГАСУ, строительных колледжей, кадровых структур </a:t>
            </a:r>
          </a:p>
          <a:p>
            <a:pPr lvl="0" indent="449263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крупнейших застройщиков города, директоров школ;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733" y="2916819"/>
            <a:ext cx="1794745" cy="214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5910" y="2928394"/>
            <a:ext cx="1799722" cy="21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 descr="D:\Profile\Marchenko-TB\Disk T\Мероприятия\Базовая кафедра\Строительный класс\01.09.2016 №87 и 246 shkola\IMG_3024 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3426" y="2931886"/>
            <a:ext cx="3275637" cy="2179744"/>
          </a:xfrm>
          <a:prstGeom prst="rect">
            <a:avLst/>
          </a:prstGeom>
          <a:noFill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291" y="5106899"/>
            <a:ext cx="2993362" cy="230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8792" y="5109500"/>
            <a:ext cx="3250097" cy="229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175" y="5108643"/>
            <a:ext cx="3415039" cy="22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6363" y="497711"/>
            <a:ext cx="897295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2800" b="1" dirty="0" smtClean="0"/>
              <a:t>2017/2018  учебный год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793" y="1115561"/>
            <a:ext cx="10208871" cy="1569660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lvl="0" indent="449263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рост количества строительных классов с  3 до 6 (три десятых и три одиннадцатых);</a:t>
            </a:r>
          </a:p>
          <a:p>
            <a:pPr lvl="0" indent="449263"/>
            <a:endParaRPr lang="ru-RU" sz="1600" dirty="0" smtClean="0">
              <a:solidFill>
                <a:schemeClr val="tx1"/>
              </a:solidFill>
              <a:latin typeface="+mj-lt"/>
            </a:endParaRPr>
          </a:p>
          <a:p>
            <a:pPr indent="449263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разработка в школе №246 Приморского района г. СПб специальной программы «От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Фрёбеля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до робота: растим будущих инженеров» и подготовка методического обеспечения для ознакомления с профессией строителя детей дошкольного возраста в рамках системы образования STEM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(образование с уклоном в технологии и привязкой к задачам реального мира);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689" y="2650602"/>
            <a:ext cx="3298965" cy="238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 descr="D:\Profile\Marchenko-TB\Disk T\Мероприятия\Базовая кафедра\Строительный класс\WA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384" y="4582782"/>
            <a:ext cx="3591205" cy="2693404"/>
          </a:xfrm>
          <a:prstGeom prst="rect">
            <a:avLst/>
          </a:prstGeom>
          <a:noFill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7843" y="3892107"/>
            <a:ext cx="2662838" cy="33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 descr="D:\Profile\Marchenko-TB\Disk T\Мероприятия\Базовая кафедра\Строительный класс\246 школа на стройке\2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3655" y="2627454"/>
            <a:ext cx="3560033" cy="22065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8197850" y="7035800"/>
            <a:ext cx="2495550" cy="525463"/>
          </a:xfrm>
        </p:spPr>
        <p:txBody>
          <a:bodyPr/>
          <a:lstStyle/>
          <a:p>
            <a:pPr>
              <a:defRPr/>
            </a:pPr>
            <a:fld id="{95B564C4-C41D-4C9B-ABEC-0B1DADBED71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8492" y="509286"/>
            <a:ext cx="895719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49263" algn="ctr"/>
            <a:r>
              <a:rPr lang="ru-RU" sz="1800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Направления, реализуемые Проектом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2012" y="1138709"/>
            <a:ext cx="10187329" cy="6124754"/>
          </a:xfrm>
          <a:prstGeom prst="rect">
            <a:avLst/>
          </a:prstGeom>
          <a:solidFill>
            <a:srgbClr val="D4FDCF"/>
          </a:solidFill>
        </p:spPr>
        <p:txBody>
          <a:bodyPr wrap="square">
            <a:spAutoFit/>
          </a:bodyPr>
          <a:lstStyle/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ознакомление с дисциплинами, учебным процессом, материальной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и учебной базой ведущих строительных ВУЗов;</a:t>
            </a:r>
          </a:p>
          <a:p>
            <a:pPr lvl="0" indent="449263">
              <a:buFont typeface="Wingdings" pitchFamily="2" charset="2"/>
              <a:buChar char="Ø"/>
            </a:pPr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участие в профориентационных программах, совместно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разработанных специалистами Объединения и СПбГАСУ по ряду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основных специальностей (в т.ч. с вручением сертификатов «Стань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студентом на 1 день»);</a:t>
            </a:r>
          </a:p>
          <a:p>
            <a:pPr lvl="0" indent="449263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командное участие школьников в ежегодном конкурсе «Макаронный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строитель» в СПбГАСУ;</a:t>
            </a:r>
          </a:p>
          <a:p>
            <a:pPr lvl="0" indent="449263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посещение объектов ведущих строительных компаний города (ЛенСпецСМУ, КВС, Группы ЛСР);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экскурсии на производства строительных материалов и изделий (Завод «Победа» Группы ЛСР);</a:t>
            </a:r>
          </a:p>
          <a:p>
            <a:pPr lvl="0" indent="449263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посещение контрольно-измерительных лабораторий  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</a:rPr>
              <a:t>ЛенТИСИЗ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 и СПбГАСУ, участие в испытаниях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строительных материалов и грунтов;</a:t>
            </a:r>
          </a:p>
          <a:p>
            <a:pPr lvl="0" indent="449263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участие в подведении итогов производственной практики студентов СПбГАСУ в строительных компаниях; </a:t>
            </a:r>
          </a:p>
          <a:p>
            <a:pPr lvl="0" indent="449263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участие в процессе подведения итогов конкурсов рабочих профессий «</a:t>
            </a:r>
            <a:r>
              <a:rPr lang="ru-RU" sz="1400" b="1" dirty="0" err="1" smtClean="0">
                <a:solidFill>
                  <a:schemeClr val="tx1"/>
                </a:solidFill>
                <a:latin typeface="+mj-lt"/>
              </a:rPr>
              <a:t>Строймастер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»;</a:t>
            </a:r>
          </a:p>
          <a:p>
            <a:pPr lvl="0" indent="449263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участие в конкурсе на лучшую ученическую работу (проект) среди школьников по теме «Строительная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специальность».</a:t>
            </a:r>
          </a:p>
          <a:p>
            <a:pPr lvl="0" indent="449263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lvl="0" indent="449263"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участие во Всероссийской научно-практической конференции «Актуальные проблемы современного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строительства» и в городском конкурсе Комитета по науке и высшей школе «Подготовка научного и</a:t>
            </a:r>
          </a:p>
          <a:p>
            <a:pPr lvl="0" indent="449263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инженерного творчества школьников старших классов».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3787" y="1208979"/>
            <a:ext cx="3484141" cy="21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4B8C"/>
            </a:solidFill>
            <a:effectLst/>
            <a:latin typeface="HeliosCond" pitchFamily="50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4B8C"/>
            </a:solidFill>
            <a:effectLst/>
            <a:latin typeface="HeliosCond" pitchFamily="50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7112</TotalTime>
  <Words>889</Words>
  <Application>Microsoft Office PowerPoint</Application>
  <PresentationFormat>Произвольный</PresentationFormat>
  <Paragraphs>144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Hewlett Packard</dc:creator>
  <cp:lastModifiedBy>marchenko-tb</cp:lastModifiedBy>
  <cp:revision>779</cp:revision>
  <dcterms:created xsi:type="dcterms:W3CDTF">2014-04-06T12:25:41Z</dcterms:created>
  <dcterms:modified xsi:type="dcterms:W3CDTF">2018-09-19T12:51:25Z</dcterms:modified>
</cp:coreProperties>
</file>