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5" r:id="rId3"/>
    <p:sldId id="294" r:id="rId4"/>
    <p:sldId id="276" r:id="rId5"/>
    <p:sldId id="295" r:id="rId6"/>
    <p:sldId id="287" r:id="rId7"/>
    <p:sldId id="296" r:id="rId8"/>
    <p:sldId id="293" r:id="rId9"/>
    <p:sldId id="288" r:id="rId10"/>
    <p:sldId id="297" r:id="rId11"/>
    <p:sldId id="298" r:id="rId12"/>
    <p:sldId id="289" r:id="rId13"/>
    <p:sldId id="299" r:id="rId14"/>
    <p:sldId id="292" r:id="rId15"/>
    <p:sldId id="290" r:id="rId16"/>
    <p:sldId id="300" r:id="rId17"/>
    <p:sldId id="29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337C0A-EF03-49A0-B69C-9ABE2740152F}">
          <p14:sldIdLst>
            <p14:sldId id="257"/>
            <p14:sldId id="275"/>
            <p14:sldId id="294"/>
            <p14:sldId id="276"/>
            <p14:sldId id="295"/>
          </p14:sldIdLst>
        </p14:section>
        <p14:section name="Раздел без заголовка" id="{251E31FF-6C7C-40C8-8F9D-C7C30C5306D2}">
          <p14:sldIdLst>
            <p14:sldId id="287"/>
            <p14:sldId id="296"/>
            <p14:sldId id="293"/>
            <p14:sldId id="288"/>
            <p14:sldId id="297"/>
            <p14:sldId id="298"/>
            <p14:sldId id="289"/>
            <p14:sldId id="299"/>
            <p14:sldId id="292"/>
            <p14:sldId id="290"/>
            <p14:sldId id="300"/>
            <p14:sldId id="29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1928"/>
    <a:srgbClr val="4758A7"/>
    <a:srgbClr val="0259AA"/>
    <a:srgbClr val="DB1904"/>
    <a:srgbClr val="4759A8"/>
    <a:srgbClr val="4859A7"/>
    <a:srgbClr val="DF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96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89517716535431"/>
          <c:y val="0.19898087431693989"/>
          <c:w val="0.21958456364829396"/>
          <c:h val="0.609557149362477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займов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28-44D5-A92A-0B3C24CAB4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28-44D5-A92A-0B3C24CAB4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28-44D5-A92A-0B3C24CAB4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28-44D5-A92A-0B3C24CAB4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28-44D5-A92A-0B3C24CAB4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28-44D5-A92A-0B3C24CAB4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C28-44D5-A92A-0B3C24CAB43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C28-44D5-A92A-0B3C24CAB43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C28-44D5-A92A-0B3C24CAB43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C28-44D5-A92A-0B3C24CAB43E}"/>
              </c:ext>
            </c:extLst>
          </c:dPt>
          <c:dLbls>
            <c:dLbl>
              <c:idx val="0"/>
              <c:layout>
                <c:manualLayout>
                  <c:x val="4.7419865485564226E-2"/>
                  <c:y val="-2.28491575591985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54699803149605"/>
                      <c:h val="0.109054189435336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C28-44D5-A92A-0B3C24CAB43E}"/>
                </c:ext>
              </c:extLst>
            </c:dLbl>
            <c:dLbl>
              <c:idx val="1"/>
              <c:layout>
                <c:manualLayout>
                  <c:x val="3.1770956364829323E-2"/>
                  <c:y val="0.1126197632058286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65772637795274"/>
                      <c:h val="9.52276867030965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C28-44D5-A92A-0B3C24CAB43E}"/>
                </c:ext>
              </c:extLst>
            </c:dLbl>
            <c:dLbl>
              <c:idx val="2"/>
              <c:layout>
                <c:manualLayout>
                  <c:x val="-0.12145554461942257"/>
                  <c:y val="5.77252959927140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16076115485566"/>
                      <c:h val="9.40280054644808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C28-44D5-A92A-0B3C24CAB43E}"/>
                </c:ext>
              </c:extLst>
            </c:dLbl>
            <c:dLbl>
              <c:idx val="3"/>
              <c:layout>
                <c:manualLayout>
                  <c:x val="-8.690707020997375E-2"/>
                  <c:y val="-1.75492941712203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11261482939634"/>
                      <c:h val="9.51586976320582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C28-44D5-A92A-0B3C24CAB43E}"/>
                </c:ext>
              </c:extLst>
            </c:dLbl>
            <c:dLbl>
              <c:idx val="4"/>
              <c:layout>
                <c:manualLayout>
                  <c:x val="-4.9886564960629959E-2"/>
                  <c:y val="7.02914389799625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C28-44D5-A92A-0B3C24CAB43E}"/>
                </c:ext>
              </c:extLst>
            </c:dLbl>
            <c:dLbl>
              <c:idx val="5"/>
              <c:layout>
                <c:manualLayout>
                  <c:x val="-1.2077181758530184E-2"/>
                  <c:y val="-2.35207194899817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C28-44D5-A92A-0B3C24CAB43E}"/>
                </c:ext>
              </c:extLst>
            </c:dLbl>
            <c:dLbl>
              <c:idx val="6"/>
              <c:layout>
                <c:manualLayout>
                  <c:x val="1.7375682539717663E-2"/>
                  <c:y val="-2.96942168156155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8410786158767"/>
                      <c:h val="0.102558970740353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C28-44D5-A92A-0B3C24CAB43E}"/>
                </c:ext>
              </c:extLst>
            </c:dLbl>
            <c:dLbl>
              <c:idx val="7"/>
              <c:layout>
                <c:manualLayout>
                  <c:x val="3.0001517388451519E-2"/>
                  <c:y val="-0.102998861566484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59366797900259"/>
                      <c:h val="0.108251366120218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C28-44D5-A92A-0B3C24CAB43E}"/>
                </c:ext>
              </c:extLst>
            </c:dLbl>
            <c:dLbl>
              <c:idx val="8"/>
              <c:layout>
                <c:manualLayout>
                  <c:x val="3.3460547900262469E-2"/>
                  <c:y val="-0.116827868852459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C28-44D5-A92A-0B3C24CAB43E}"/>
                </c:ext>
              </c:extLst>
            </c:dLbl>
            <c:dLbl>
              <c:idx val="9"/>
              <c:layout>
                <c:manualLayout>
                  <c:x val="0.17900853018372703"/>
                  <c:y val="-0.12222336065573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AC28-44D5-A92A-0B3C24CAB43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Лист1!$A$2:$A$11</c:f>
              <c:strCache>
                <c:ptCount val="10"/>
                <c:pt idx="0">
                  <c:v>Отличное (AAA)</c:v>
                </c:pt>
                <c:pt idx="1">
                  <c:v>Очень хорошее (AA)</c:v>
                </c:pt>
                <c:pt idx="2">
                  <c:v>Хорошее (A)</c:v>
                </c:pt>
                <c:pt idx="3">
                  <c:v>Положительное (BBB)</c:v>
                </c:pt>
                <c:pt idx="4">
                  <c:v>Нормальное (BB)</c:v>
                </c:pt>
                <c:pt idx="5">
                  <c:v>Удовлетворительное (B)</c:v>
                </c:pt>
                <c:pt idx="6">
                  <c:v>Неудовлетворительное (CCC)</c:v>
                </c:pt>
                <c:pt idx="7">
                  <c:v>Плохое (CC)</c:v>
                </c:pt>
                <c:pt idx="8">
                  <c:v>Очень плохое (C)</c:v>
                </c:pt>
                <c:pt idx="9">
                  <c:v>Критическое (D)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31</c:v>
                </c:pt>
                <c:pt idx="1">
                  <c:v>55</c:v>
                </c:pt>
                <c:pt idx="2">
                  <c:v>91</c:v>
                </c:pt>
                <c:pt idx="3">
                  <c:v>152</c:v>
                </c:pt>
                <c:pt idx="4">
                  <c:v>236</c:v>
                </c:pt>
                <c:pt idx="5">
                  <c:v>246</c:v>
                </c:pt>
                <c:pt idx="6">
                  <c:v>220</c:v>
                </c:pt>
                <c:pt idx="7">
                  <c:v>127</c:v>
                </c:pt>
                <c:pt idx="8">
                  <c:v>60</c:v>
                </c:pt>
                <c:pt idx="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C28-44D5-A92A-0B3C24CAB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2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745BC-F5F7-4412-BA73-0E6D678B1121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DC836-4E3C-4002-AE49-BC11D4AB3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1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81501-9CAE-4AE1-88B4-AC5D50F07DF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0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10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9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11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12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51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13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30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14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35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15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32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16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17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93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Более 1,7 </a:t>
            </a:r>
            <a:r>
              <a:rPr lang="ru-RU" dirty="0" err="1" smtClean="0"/>
              <a:t>трлн.руб</a:t>
            </a:r>
            <a:r>
              <a:rPr lang="ru-RU" dirty="0" smtClean="0"/>
              <a:t>.</a:t>
            </a:r>
            <a:r>
              <a:rPr lang="ru-RU" baseline="0" dirty="0" smtClean="0"/>
              <a:t> составил объем заключенных </a:t>
            </a:r>
            <a:r>
              <a:rPr lang="ru-RU" baseline="0" dirty="0" err="1" smtClean="0"/>
              <a:t>гос.контрактов</a:t>
            </a:r>
            <a:r>
              <a:rPr lang="ru-RU" baseline="0" dirty="0" smtClean="0"/>
              <a:t> по 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по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ОКПД «Строительство» по 223-ФЗ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18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9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2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0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3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5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4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8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 770 членов имеют хороший или удовлетворительный уровень оценки. А займы выданы только 10% из них. То есть у СРО есть потенциал для работы</a:t>
            </a: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5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54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6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9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7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4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8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74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публикуемым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563A9C-643C-4859-972B-AF1C86C41D50}" type="slidenum">
              <a:rPr lang="ru-RU">
                <a:latin typeface="Arial" charset="0"/>
              </a:rPr>
              <a:pPr/>
              <a:t>9</a:t>
            </a:fld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8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A93B5-9EEF-46B0-AC9D-BC760151F87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ABB45-F4D5-4D4A-B220-074B12B1A0A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9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E9EF3-9468-45AD-983B-EBF3380FE5A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D9405F-E687-4BD0-8251-00C54B8C78E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D695E-C580-43B1-B86C-9B05F568972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12AC0-6B49-4B59-833D-C4BBB38A025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2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CB28B-4934-46B4-88B5-CD6937A097C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0793D0-044A-4426-A322-8DB53B79142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221DB-78DB-4CC6-8F15-3103A16259F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8936E-8D11-4E77-852E-787BD1B299A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163E8-EECD-48AA-8440-26FA9F1B1C1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68A65-8D3E-4FE7-B546-81C87E5ED4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4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0E26C-50B0-4BB7-860F-452AF33E4BC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3E700-BE56-4BE5-B21A-CB9D1EAF8ED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3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5FB7B-EB03-45DC-809E-BEB8B954F3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3CE1E-A658-4B81-B473-F51AD17A303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3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05307-DEDF-40BC-BBEA-AA1BBA69154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75BE0-6696-47FB-A1B1-7F2706916E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4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41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9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9B14-3E49-4C6C-A457-D65F9508D81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09828-168C-4CAC-AEF8-330D0984DCA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7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C4582-D1C8-4D63-A114-591A14A7393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102479-87C7-4F5B-9C3C-5F7CFAC60B4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0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DC75B-C146-4F30-B297-045788790D1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27.11.2020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XIX Всероссийский съезд саморегулируемых организаций, основанных на                                  членстве лиц, осуществляющих строительство, реконструкцию, капитальный                                                        ремонт, снос объектов капитального строительства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65B13-7939-4B33-B1D2-428F8A0A968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stroy.ru/" TargetMode="External"/><Relationship Id="rId5" Type="http://schemas.openxmlformats.org/officeDocument/2006/relationships/hyperlink" Target="mailto:info@nostroy.ru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852"/>
            <a:ext cx="11572068" cy="6275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669" y="191808"/>
            <a:ext cx="67196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Aft>
                <a:spcPts val="1200"/>
              </a:spcAft>
              <a:defRPr/>
            </a:pPr>
            <a:r>
              <a:rPr lang="ru-RU" sz="2400" b="1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Функциональные возможности и работа с </a:t>
            </a:r>
            <a:r>
              <a:rPr lang="ru-RU" sz="2400" b="1" dirty="0" err="1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программно</a:t>
            </a:r>
            <a:r>
              <a:rPr lang="en-US" sz="24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аналитическим </a:t>
            </a:r>
            <a:r>
              <a:rPr lang="ru-RU" sz="2400" b="1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комплексом учета и анализа </a:t>
            </a:r>
            <a:r>
              <a:rPr lang="ru-RU" sz="24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выдаваемых</a:t>
            </a:r>
            <a:r>
              <a:rPr lang="en-US" sz="24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членам </a:t>
            </a:r>
            <a:r>
              <a:rPr lang="ru-RU" sz="2400" b="1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СРО займов</a:t>
            </a:r>
            <a:r>
              <a:rPr lang="ru-RU" sz="2800" b="1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rgbClr val="4758A7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454253" y="2660819"/>
            <a:ext cx="2383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59A7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59A7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59A7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59A7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ноября 2020 г</a:t>
            </a:r>
            <a:r>
              <a:rPr lang="ru-RU" sz="1800" dirty="0" smtClean="0">
                <a:solidFill>
                  <a:srgbClr val="4859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859A7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4859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59A7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. Москва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859A7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081" y="5607332"/>
            <a:ext cx="4204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Докладчик:</a:t>
            </a:r>
          </a:p>
          <a:p>
            <a:r>
              <a:rPr lang="ru-RU" sz="1200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</a:t>
            </a:r>
            <a:r>
              <a:rPr lang="ru-RU" sz="1200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аместитель Исполнительного </a:t>
            </a:r>
            <a:r>
              <a:rPr lang="ru-RU" sz="1200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директора - директор Департамента </a:t>
            </a:r>
            <a:r>
              <a:rPr lang="ru-RU" sz="1200" dirty="0" smtClean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информационных </a:t>
            </a:r>
            <a:r>
              <a:rPr lang="ru-RU" sz="1200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технологий и анализа данных НОСТРОЙ</a:t>
            </a:r>
          </a:p>
          <a:p>
            <a:r>
              <a:rPr lang="ru-RU" sz="1200" dirty="0">
                <a:solidFill>
                  <a:srgbClr val="4758A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Карпов Валерий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2465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"/>
    </mc:Choice>
    <mc:Fallback xmlns="">
      <p:transition spd="slow" advTm="38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5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50600" y="6295015"/>
            <a:ext cx="634679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10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Анализ сведений о заемщике из открытых источников сведений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6" name="Сведения из карточки члена С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8801" y="1531404"/>
            <a:ext cx="8534400" cy="517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4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5">
            <a:alphaModFix amt="25175"/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11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Учет, хранение и контроль сведений по выданным займам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3" name="Карточка займ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175" y="1498599"/>
            <a:ext cx="10311425" cy="525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12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Учет, хранение и контроль сведений по выданным займам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sp>
        <p:nvSpPr>
          <p:cNvPr id="20" name="Shape 147"/>
          <p:cNvSpPr/>
          <p:nvPr/>
        </p:nvSpPr>
        <p:spPr>
          <a:xfrm>
            <a:off x="1171575" y="1383549"/>
            <a:ext cx="9582150" cy="1301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Заполнение карточки документам по займам является чек-листом</a:t>
            </a:r>
            <a:b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соответствия требованиям Постановлением Правительства РФ от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27.06.2020 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г. № 938</a:t>
            </a:r>
          </a:p>
          <a:p>
            <a:pPr algn="ctr">
              <a:spcAft>
                <a:spcPts val="600"/>
              </a:spcAft>
            </a:pP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69" y="2508101"/>
            <a:ext cx="5242877" cy="235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avatars.mds.yandex.net/get-dialogs/1017510/c69d856d7552f9752e79/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35" y="3851243"/>
            <a:ext cx="250825" cy="2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avatars.mds.yandex.net/get-dialogs/1017510/c69d856d7552f9752e79/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20" y="4603629"/>
            <a:ext cx="250825" cy="2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000miglia.it/3d/millemiglia_map/images/esc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02" y="4210025"/>
            <a:ext cx="283199" cy="28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486" y="3577086"/>
            <a:ext cx="5460593" cy="263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" descr="https://avatars.mds.yandex.net/get-dialogs/1017510/c69d856d7552f9752e79/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76" y="5494731"/>
            <a:ext cx="250825" cy="2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avatars.mds.yandex.net/get-dialogs/1017510/c69d856d7552f9752e79/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76" y="5159548"/>
            <a:ext cx="250825" cy="2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s://1000miglia.it/3d/millemiglia_map/images/esc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02" y="5792818"/>
            <a:ext cx="283199" cy="28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5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13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Учет, контроль и направление документов в НОСТРОЙ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3" name="Прикрепление документов в систем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4404" y="1540458"/>
            <a:ext cx="9327121" cy="5149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9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14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Учет, контроль и направление документов в НОСТРОЙ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sp>
        <p:nvSpPr>
          <p:cNvPr id="20" name="Shape 147"/>
          <p:cNvSpPr/>
          <p:nvPr/>
        </p:nvSpPr>
        <p:spPr>
          <a:xfrm>
            <a:off x="1171575" y="1383549"/>
            <a:ext cx="9582150" cy="122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Формирование комплекта документов для передачи в НОСТРОЙ с использованием УКЭП в соответствии с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требованиями законодательства, регистрация документа, работа с замечаниями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708" y="2609850"/>
            <a:ext cx="481204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490" y="3303117"/>
            <a:ext cx="3456769" cy="148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24" y="3356443"/>
            <a:ext cx="2484942" cy="148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трелка углом 16"/>
          <p:cNvSpPr/>
          <p:nvPr/>
        </p:nvSpPr>
        <p:spPr>
          <a:xfrm>
            <a:off x="1916733" y="2833581"/>
            <a:ext cx="1194604" cy="371475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углом 24"/>
          <p:cNvSpPr/>
          <p:nvPr/>
        </p:nvSpPr>
        <p:spPr>
          <a:xfrm rot="5400000">
            <a:off x="8753246" y="2395662"/>
            <a:ext cx="404705" cy="1280546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flipH="1" flipV="1">
            <a:off x="8315324" y="4920490"/>
            <a:ext cx="1280547" cy="409350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024" y="5497493"/>
            <a:ext cx="3755551" cy="116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Стрелка углом 26"/>
          <p:cNvSpPr/>
          <p:nvPr/>
        </p:nvSpPr>
        <p:spPr>
          <a:xfrm rot="5400000" flipV="1">
            <a:off x="2273679" y="4620054"/>
            <a:ext cx="404705" cy="1270611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4317" y="5167285"/>
            <a:ext cx="3238048" cy="132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Стрелка углом 28"/>
          <p:cNvSpPr/>
          <p:nvPr/>
        </p:nvSpPr>
        <p:spPr>
          <a:xfrm rot="5400000">
            <a:off x="4962648" y="3952751"/>
            <a:ext cx="1097891" cy="2584039"/>
          </a:xfrm>
          <a:prstGeom prst="bentArrow">
            <a:avLst>
              <a:gd name="adj1" fmla="val 6314"/>
              <a:gd name="adj2" fmla="val 11429"/>
              <a:gd name="adj3" fmla="val 12593"/>
              <a:gd name="adj4" fmla="val 290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15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Контроль соответствия требованиям выдачи займа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sp>
        <p:nvSpPr>
          <p:cNvPr id="20" name="Shape 147"/>
          <p:cNvSpPr/>
          <p:nvPr/>
        </p:nvSpPr>
        <p:spPr>
          <a:xfrm>
            <a:off x="1171575" y="1511378"/>
            <a:ext cx="9582150" cy="86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Документ по займу содержит перечень требований к выдаче займов по Постановлению 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Правительства РФ от 27 июня 2020 г. №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938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, работа с замечаниями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490" y="3303117"/>
            <a:ext cx="3456769" cy="148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Стрелка углом 24"/>
          <p:cNvSpPr/>
          <p:nvPr/>
        </p:nvSpPr>
        <p:spPr>
          <a:xfrm rot="5400000">
            <a:off x="8753246" y="2395662"/>
            <a:ext cx="404705" cy="1280546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flipH="1" flipV="1">
            <a:off x="8315324" y="4920490"/>
            <a:ext cx="1280547" cy="409350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 углом 26"/>
          <p:cNvSpPr/>
          <p:nvPr/>
        </p:nvSpPr>
        <p:spPr>
          <a:xfrm rot="5400000" flipV="1">
            <a:off x="1415090" y="4465130"/>
            <a:ext cx="404705" cy="1270611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450" y="2538715"/>
            <a:ext cx="5748338" cy="320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24" y="5497493"/>
            <a:ext cx="3755551" cy="116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4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5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16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Контроль соответствия требованиям выдачи займа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4" name="Реестр замечан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974" y="1515419"/>
            <a:ext cx="9362852" cy="516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0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783318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17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34996" y="451980"/>
            <a:ext cx="92858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Формирование сводной и аналитической отчетности по выданным займам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430" y="1675164"/>
            <a:ext cx="9477142" cy="484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3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8" y="5882360"/>
            <a:ext cx="1296686" cy="829128"/>
          </a:xfrm>
          <a:prstGeom prst="rect">
            <a:avLst/>
          </a:prstGeom>
        </p:spPr>
      </p:pic>
      <p:pic>
        <p:nvPicPr>
          <p:cNvPr id="12" name="image16.jpeg" descr="image16.jpeg"/>
          <p:cNvPicPr>
            <a:picLocks noChangeAspect="1"/>
          </p:cNvPicPr>
          <p:nvPr/>
        </p:nvPicPr>
        <p:blipFill>
          <a:blip r:embed="rId4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021384" y="5917492"/>
            <a:ext cx="6855593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Функциональные возможности и работа с программно-аналитическим комплексом учета и анализа выдаваемых членам СРО займов </a:t>
            </a:r>
          </a:p>
        </p:txBody>
      </p:sp>
      <p:sp>
        <p:nvSpPr>
          <p:cNvPr id="14" name="Прямоугольник"/>
          <p:cNvSpPr/>
          <p:nvPr/>
        </p:nvSpPr>
        <p:spPr>
          <a:xfrm>
            <a:off x="5751494" y="752292"/>
            <a:ext cx="2648004" cy="2190769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123242 Moscow, Russian Federation…"/>
          <p:cNvSpPr txBox="1"/>
          <p:nvPr/>
        </p:nvSpPr>
        <p:spPr>
          <a:xfrm>
            <a:off x="6055062" y="1902904"/>
            <a:ext cx="2235860" cy="80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sz="1200" dirty="0">
                <a:latin typeface="Georgia" panose="02040502050405020303" pitchFamily="18" charset="0"/>
              </a:rPr>
              <a:t>123242 </a:t>
            </a:r>
            <a:r>
              <a:rPr lang="ru-RU" sz="1200" dirty="0" smtClean="0">
                <a:latin typeface="Georgia" panose="02040502050405020303" pitchFamily="18" charset="0"/>
              </a:rPr>
              <a:t>Российская Федерация, Москва, ул. Малая Грузинская, д. 3</a:t>
            </a:r>
            <a:endParaRPr sz="1200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"/>
          <p:cNvSpPr/>
          <p:nvPr/>
        </p:nvSpPr>
        <p:spPr>
          <a:xfrm>
            <a:off x="8782886" y="752292"/>
            <a:ext cx="2648004" cy="2190769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" name="Tel / fax…"/>
          <p:cNvSpPr txBox="1"/>
          <p:nvPr/>
        </p:nvSpPr>
        <p:spPr>
          <a:xfrm>
            <a:off x="9086453" y="1969971"/>
            <a:ext cx="2235862" cy="80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lang="ru-RU" sz="1200" dirty="0" smtClean="0">
                <a:latin typeface="Georgia" panose="02040502050405020303" pitchFamily="18" charset="0"/>
              </a:rPr>
              <a:t>Тел.</a:t>
            </a:r>
            <a:r>
              <a:rPr lang="en-US" sz="1200" dirty="0" smtClean="0">
                <a:latin typeface="Georgia" panose="02040502050405020303" pitchFamily="18" charset="0"/>
              </a:rPr>
              <a:t>/</a:t>
            </a:r>
            <a:r>
              <a:rPr lang="ru-RU" sz="1200" dirty="0" smtClean="0">
                <a:latin typeface="Georgia" panose="02040502050405020303" pitchFamily="18" charset="0"/>
              </a:rPr>
              <a:t>факс</a:t>
            </a:r>
            <a:endParaRPr sz="1200" dirty="0">
              <a:latin typeface="Georgia" panose="02040502050405020303" pitchFamily="18" charset="0"/>
            </a:endParaRPr>
          </a:p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sz="1200" dirty="0">
                <a:latin typeface="Georgia" panose="02040502050405020303" pitchFamily="18" charset="0"/>
              </a:rPr>
              <a:t>+7 (495) 987-31-50</a:t>
            </a:r>
          </a:p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sz="1200" dirty="0">
                <a:latin typeface="Georgia" panose="02040502050405020303" pitchFamily="18" charset="0"/>
              </a:rPr>
              <a:t>+7 (495) 987-31-49</a:t>
            </a:r>
          </a:p>
        </p:txBody>
      </p:sp>
      <p:sp>
        <p:nvSpPr>
          <p:cNvPr id="19" name="Прямоугольник"/>
          <p:cNvSpPr/>
          <p:nvPr/>
        </p:nvSpPr>
        <p:spPr>
          <a:xfrm>
            <a:off x="5751493" y="3421916"/>
            <a:ext cx="2648004" cy="2190769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" name="E-mail: info@nostroy.ru"/>
          <p:cNvSpPr txBox="1"/>
          <p:nvPr/>
        </p:nvSpPr>
        <p:spPr>
          <a:xfrm>
            <a:off x="6055061" y="4863870"/>
            <a:ext cx="2235862" cy="587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pPr>
            <a:r>
              <a:rPr sz="1200">
                <a:latin typeface="Georgia" panose="02040502050405020303" pitchFamily="18" charset="0"/>
              </a:rPr>
              <a:t>E-mail:</a:t>
            </a:r>
            <a:br>
              <a:rPr sz="1200">
                <a:latin typeface="Georgia" panose="02040502050405020303" pitchFamily="18" charset="0"/>
              </a:rPr>
            </a:br>
            <a:r>
              <a: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 panose="02040502050405020303" pitchFamily="18" charset="0"/>
                <a:hlinkClick r:id="rId5"/>
              </a:rPr>
              <a:t>info@nostroy.ru</a:t>
            </a:r>
          </a:p>
        </p:txBody>
      </p:sp>
      <p:sp>
        <p:nvSpPr>
          <p:cNvPr id="21" name="Прямоугольник"/>
          <p:cNvSpPr/>
          <p:nvPr/>
        </p:nvSpPr>
        <p:spPr>
          <a:xfrm>
            <a:off x="8782886" y="3421916"/>
            <a:ext cx="2648004" cy="2190769"/>
          </a:xfrm>
          <a:prstGeom prst="rect">
            <a:avLst/>
          </a:prstGeom>
          <a:ln w="25400">
            <a:solidFill>
              <a:srgbClr val="697593"/>
            </a:solidFill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" name="www.nostroy.ru"/>
          <p:cNvSpPr txBox="1"/>
          <p:nvPr/>
        </p:nvSpPr>
        <p:spPr>
          <a:xfrm>
            <a:off x="9086453" y="5250385"/>
            <a:ext cx="2235862" cy="36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20000"/>
              </a:lnSpc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otham Pro Light Regular"/>
                <a:ea typeface="Gotham Pro Light Regular"/>
                <a:cs typeface="Gotham Pro Light Regular"/>
                <a:sym typeface="Gotham Pro Light Regular"/>
                <a:hlinkClick r:id=""/>
              </a:defRPr>
            </a:lvl1pPr>
          </a:lstStyle>
          <a:p>
            <a:r>
              <a:rPr sz="1200">
                <a:latin typeface="Georgia" panose="02040502050405020303" pitchFamily="18" charset="0"/>
                <a:hlinkClick r:id="rId6"/>
              </a:rPr>
              <a:t>www.nostroy.ru</a:t>
            </a:r>
          </a:p>
        </p:txBody>
      </p:sp>
      <p:pic>
        <p:nvPicPr>
          <p:cNvPr id="23" name="image49.png" descr="image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88434" y="3762920"/>
            <a:ext cx="499164" cy="49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50.png" descr="image5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56670" y="1069210"/>
            <a:ext cx="584004" cy="583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51.png" descr="image5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58949" y="1079686"/>
            <a:ext cx="299632" cy="499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52.png" descr="image5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18273" y="3805184"/>
            <a:ext cx="584004" cy="44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883788" y="1671918"/>
            <a:ext cx="4484316" cy="2896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3200" b="1" dirty="0" smtClean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 ВНИМАНИЕ!</a:t>
            </a:r>
            <a:endParaRPr lang="ru-RU" sz="3200" b="1" dirty="0">
              <a:solidFill>
                <a:srgbClr val="4759A8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9273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2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Программно-аналитический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комплекс учета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анализа займов 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6"/>
          <p:cNvSpPr/>
          <p:nvPr/>
        </p:nvSpPr>
        <p:spPr>
          <a:xfrm>
            <a:off x="1891122" y="3418441"/>
            <a:ext cx="8988626" cy="1528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914400">
              <a:lnSpc>
                <a:spcPct val="130000"/>
              </a:lnSpc>
              <a:defRPr sz="100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en-US" sz="7700" b="1" dirty="0" smtClean="0">
                <a:solidFill>
                  <a:srgbClr val="DB1904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odo.nostroy.ru</a:t>
            </a:r>
            <a:endParaRPr sz="7700" b="1" dirty="0">
              <a:solidFill>
                <a:srgbClr val="DB1904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sp>
        <p:nvSpPr>
          <p:cNvPr id="21" name="Shape 147"/>
          <p:cNvSpPr/>
          <p:nvPr/>
        </p:nvSpPr>
        <p:spPr>
          <a:xfrm>
            <a:off x="382811" y="1557955"/>
            <a:ext cx="11190287" cy="2104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Программно-аналитический комплекс 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учета и анализа выдаваемых членам СРО </a:t>
            </a: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займов разработан НОСТРОЙ в соответствии с 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требованиями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Постановления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Правительства РФ от 27 июня 2020 г. № 938</a:t>
            </a: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"Об утверждении Положения об отдельных условиях предоставления займов членам саморегулируемых организаций и порядке осуществления контроля за использованием средств, предоставленных по таким займам",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Методическими рекомендациями «О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порядке предоставления займов членам саморегулируемой организации и порядке осуществления контроля за использованием средств, предоставленных по таким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займам»</a:t>
            </a: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и доступен всем саморегулируемым организациям без необходимости приобретения и установки дополнительного программного обеспечения по адресу:</a:t>
            </a:r>
            <a:endParaRPr sz="14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810" r="8433"/>
          <a:stretch/>
        </p:blipFill>
        <p:spPr>
          <a:xfrm>
            <a:off x="2446570" y="5093995"/>
            <a:ext cx="7533469" cy="1165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620" y="5220712"/>
            <a:ext cx="2847557" cy="912324"/>
          </a:xfrm>
          <a:prstGeom prst="rect">
            <a:avLst/>
          </a:prstGeom>
          <a:ln>
            <a:noFill/>
          </a:ln>
          <a:effectLst>
            <a:outerShdw blurRad="368300" sx="104000" sy="1040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>
            <a:off x="4200334" y="4740216"/>
            <a:ext cx="669577" cy="38178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3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21384" y="5917492"/>
            <a:ext cx="6855593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Программно-аналитический комплекс учета и анализа выдаваемых</a:t>
            </a:r>
          </a:p>
          <a:p>
            <a:pPr algn="ctr">
              <a:defRPr/>
            </a:pPr>
            <a:r>
              <a:rPr lang="ru-RU" sz="1400" dirty="0">
                <a:solidFill>
                  <a:srgbClr val="4759A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членам СРО займов</a:t>
            </a: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Использование сервиса саморегулируемыми организациями</a:t>
            </a:r>
          </a:p>
        </p:txBody>
      </p:sp>
      <p:sp>
        <p:nvSpPr>
          <p:cNvPr id="12" name="Shape 146"/>
          <p:cNvSpPr/>
          <p:nvPr/>
        </p:nvSpPr>
        <p:spPr>
          <a:xfrm>
            <a:off x="2198545" y="1140794"/>
            <a:ext cx="1667118" cy="172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 algn="l" defTabSz="914400">
              <a:lnSpc>
                <a:spcPct val="130000"/>
              </a:lnSpc>
              <a:defRPr sz="100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8800" b="1" dirty="0">
                <a:solidFill>
                  <a:srgbClr val="DB1904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60</a:t>
            </a:r>
            <a:endParaRPr sz="8800" b="1" dirty="0">
              <a:solidFill>
                <a:srgbClr val="DB1904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hape 147"/>
          <p:cNvSpPr/>
          <p:nvPr/>
        </p:nvSpPr>
        <p:spPr>
          <a:xfrm>
            <a:off x="322097" y="2624111"/>
            <a:ext cx="5967975" cy="126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саморегулируемых организации</a:t>
            </a:r>
            <a:b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в области строительства, реконструкции, капитального ремонта </a:t>
            </a:r>
            <a:b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объектов капитального строительства воспользовались сервисом для</a:t>
            </a:r>
            <a:b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оценки финансового состояния своих членов СРО</a:t>
            </a:r>
            <a:endParaRPr sz="14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hape 146"/>
          <p:cNvSpPr/>
          <p:nvPr/>
        </p:nvSpPr>
        <p:spPr>
          <a:xfrm>
            <a:off x="7955800" y="1337942"/>
            <a:ext cx="3162720" cy="143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 anchor="ctr">
            <a:noAutofit/>
          </a:bodyPr>
          <a:lstStyle>
            <a:lvl1pPr algn="l" defTabSz="914400">
              <a:lnSpc>
                <a:spcPct val="130000"/>
              </a:lnSpc>
              <a:defRPr sz="100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8800" b="1" dirty="0">
                <a:solidFill>
                  <a:srgbClr val="DB1904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1250</a:t>
            </a:r>
            <a:endParaRPr sz="8800" b="1" dirty="0">
              <a:solidFill>
                <a:srgbClr val="DB1904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6416190" y="2665656"/>
            <a:ext cx="5608903" cy="110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строительных организаций</a:t>
            </a:r>
            <a:b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- членов саморегулируемых организаций* были</a:t>
            </a:r>
            <a:b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включены СРО в расчет 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оценки финансового состояния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Shape 146"/>
          <p:cNvSpPr/>
          <p:nvPr/>
        </p:nvSpPr>
        <p:spPr>
          <a:xfrm>
            <a:off x="4058438" y="3737676"/>
            <a:ext cx="1500406" cy="172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 algn="l" defTabSz="914400">
              <a:lnSpc>
                <a:spcPct val="130000"/>
              </a:lnSpc>
              <a:defRPr sz="100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8800" b="1" dirty="0">
                <a:solidFill>
                  <a:srgbClr val="DB1904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97</a:t>
            </a:r>
            <a:endParaRPr sz="8800" b="1" dirty="0">
              <a:solidFill>
                <a:srgbClr val="DB1904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Shape 147"/>
          <p:cNvSpPr/>
          <p:nvPr/>
        </p:nvSpPr>
        <p:spPr>
          <a:xfrm>
            <a:off x="5799801" y="4389472"/>
            <a:ext cx="5499899" cy="95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займов, сведения о которых были внесены в сервис</a:t>
            </a:r>
            <a:b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для контроля саморегулируемыми организациями соблюдения</a:t>
            </a:r>
            <a:b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требований своими членами законодательства по займам*</a:t>
            </a:r>
          </a:p>
        </p:txBody>
      </p:sp>
      <p:sp>
        <p:nvSpPr>
          <p:cNvPr id="18" name="Shape 147"/>
          <p:cNvSpPr/>
          <p:nvPr/>
        </p:nvSpPr>
        <p:spPr>
          <a:xfrm>
            <a:off x="9282990" y="5423221"/>
            <a:ext cx="2558388" cy="60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__________________</a:t>
            </a: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* по данным на 23 ноября 2020 г.</a:t>
            </a:r>
            <a:endParaRPr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4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Возможности программно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аналитического комплекса 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7"/>
          <p:cNvSpPr/>
          <p:nvPr/>
        </p:nvSpPr>
        <p:spPr>
          <a:xfrm>
            <a:off x="1487403" y="1540458"/>
            <a:ext cx="9669304" cy="49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Расчет оценки финансового состояния члена СРО согласно методике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Анализ сведений о заемщике из открытых источников сведений: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Информация о заключенных договорах, их исполнении или расторжении из Единой информационной системы в сфере закупок (ЕИС)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Бухгалтерская и финансовая отчетность, сведения о доходах и расходах, уплаченных налогах, задолженности по налогам, среднесписочной численности и т.д., публикуемые на сайтах ФНС России и Росстата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о включении в Реестр недобросовестных поставщиков, опубликованные в ЕИС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Формирование комплекта документов для передачи в НОСТРОЙ с использованием УКЭП в соответствии с Постановлением 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Правительства РФ от 27 июня 2020 г. №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938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Ведение СРО учета и контроля выданных займов, включая проверку соответствия требованиям сотрудниками НОСТРОЙ, устранение замечаний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Учет и контроль СРО сведений, ежемесячно подаваемых членами, а также передача указанных сведений в НОСТРОЙ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Формирование сводной и аналитической отчетности по выданным займам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5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Расчет оценки финансового состояния члена СРО</a:t>
            </a:r>
          </a:p>
        </p:txBody>
      </p:sp>
      <p:sp>
        <p:nvSpPr>
          <p:cNvPr id="15" name="Shape 147"/>
          <p:cNvSpPr/>
          <p:nvPr/>
        </p:nvSpPr>
        <p:spPr>
          <a:xfrm>
            <a:off x="270992" y="1453326"/>
            <a:ext cx="11647520" cy="110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>
              <a:spcBef>
                <a:spcPts val="200"/>
              </a:spcBef>
              <a:defRPr/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Осуществляется в соответствии с 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Методикой оценки финансового состояния юридического лица резидента РФ для предоставления займов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в соответствии с частью 17 статьи 3.3 Федерального закона Российской Федерации №191-ФЗ от 29.12.2004 «О введении в действие Градостроительного кодекса Российской Федерации»</a:t>
            </a:r>
          </a:p>
        </p:txBody>
      </p:sp>
      <p:sp>
        <p:nvSpPr>
          <p:cNvPr id="18" name="Shape 147"/>
          <p:cNvSpPr/>
          <p:nvPr/>
        </p:nvSpPr>
        <p:spPr>
          <a:xfrm>
            <a:off x="9282990" y="5423221"/>
            <a:ext cx="2558388" cy="60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__________________</a:t>
            </a: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* по данным на 23 ноября 2020 г.</a:t>
            </a:r>
            <a:endParaRPr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725A52E-6837-432C-B063-C2AC005A1492}"/>
              </a:ext>
            </a:extLst>
          </p:cNvPr>
          <p:cNvGraphicFramePr/>
          <p:nvPr>
            <p:extLst/>
          </p:nvPr>
        </p:nvGraphicFramePr>
        <p:xfrm>
          <a:off x="-9144" y="1991433"/>
          <a:ext cx="11647520" cy="486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85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6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оценки финансового состояния члена СРО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68" y="1595059"/>
            <a:ext cx="4068503" cy="32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041" y="3009883"/>
            <a:ext cx="5269139" cy="326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156" y="2969877"/>
            <a:ext cx="4581568" cy="330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hape 147"/>
          <p:cNvSpPr/>
          <p:nvPr/>
        </p:nvSpPr>
        <p:spPr>
          <a:xfrm>
            <a:off x="4961638" y="1523732"/>
            <a:ext cx="6722398" cy="118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Расчет осуществляется автоматически на 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основании данных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из Государственного информационного ресурса </a:t>
            </a:r>
            <a:r>
              <a:rPr lang="ru-RU" sz="18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бухгалтерской (финансовой)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отчетности ФНС России</a:t>
            </a:r>
            <a:endParaRPr sz="18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6533049" y="4235412"/>
            <a:ext cx="478971" cy="10200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8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5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7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оценки финансового состояния члена СРО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11" name="Расчет оценки вар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1" y="1408304"/>
            <a:ext cx="8699500" cy="5278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2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40624" y="-17134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274351" y="6272089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8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оценки финансового состояния члена СРО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sp>
        <p:nvSpPr>
          <p:cNvPr id="14" name="Shape 147"/>
          <p:cNvSpPr/>
          <p:nvPr/>
        </p:nvSpPr>
        <p:spPr>
          <a:xfrm>
            <a:off x="40624" y="1475080"/>
            <a:ext cx="5849060" cy="122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Данные </a:t>
            </a:r>
            <a:r>
              <a:rPr lang="ru-RU" sz="1800" dirty="0" err="1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бух.баланса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lang="ru-RU" sz="1800" dirty="0" err="1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фин.отчетности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также могут быть внесены вручную и расчет оценки произведен на основании актуальных сведений.</a:t>
            </a:r>
            <a:r>
              <a:rPr lang="en-US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sz="18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41" y="2880160"/>
            <a:ext cx="4875671" cy="354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729" y="2880160"/>
            <a:ext cx="5588994" cy="331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лево 9"/>
          <p:cNvSpPr/>
          <p:nvPr/>
        </p:nvSpPr>
        <p:spPr>
          <a:xfrm rot="18963775">
            <a:off x="6436606" y="4752284"/>
            <a:ext cx="2271211" cy="189955"/>
          </a:xfrm>
          <a:prstGeom prst="leftArrow">
            <a:avLst>
              <a:gd name="adj1" fmla="val 35506"/>
              <a:gd name="adj2" fmla="val 107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Shape 147"/>
          <p:cNvSpPr/>
          <p:nvPr/>
        </p:nvSpPr>
        <p:spPr>
          <a:xfrm>
            <a:off x="6069452" y="1473553"/>
            <a:ext cx="5849060" cy="118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Все сформированные расчеты и справки можно вывести на печать и сохранить в </a:t>
            </a:r>
            <a:r>
              <a:rPr lang="en-US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PDF </a:t>
            </a:r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для дальнейшей работы.</a:t>
            </a:r>
            <a:r>
              <a:rPr lang="en-US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sz="18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6.jpeg" descr="image16.jpeg"/>
          <p:cNvPicPr>
            <a:picLocks noChangeAspect="1"/>
          </p:cNvPicPr>
          <p:nvPr/>
        </p:nvPicPr>
        <p:blipFill>
          <a:blip r:embed="rId3">
            <a:alphaModFix amt="25175"/>
            <a:extLst/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03907" y="6295015"/>
            <a:ext cx="481372" cy="414564"/>
          </a:xfrm>
        </p:spPr>
        <p:txBody>
          <a:bodyPr/>
          <a:lstStyle/>
          <a:p>
            <a:fld id="{3F0793D0-044A-4426-A322-8DB53B79142D}" type="slidenum">
              <a:rPr lang="ru-RU" sz="2000" b="1">
                <a:solidFill>
                  <a:schemeClr val="tx1"/>
                </a:solidFill>
                <a:latin typeface="Georgia" panose="02040502050405020303" pitchFamily="18" charset="0"/>
              </a:rPr>
              <a:pPr/>
              <a:t>9</a:t>
            </a:fld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hape 173"/>
          <p:cNvSpPr/>
          <p:nvPr/>
        </p:nvSpPr>
        <p:spPr>
          <a:xfrm>
            <a:off x="0" y="299480"/>
            <a:ext cx="10426005" cy="1042432"/>
          </a:xfrm>
          <a:prstGeom prst="rect">
            <a:avLst/>
          </a:prstGeom>
          <a:solidFill>
            <a:srgbClr val="4758A7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52627"/>
            <a:ext cx="504212" cy="504212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49041" y="604678"/>
            <a:ext cx="9285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Анализ сведений о заемщике из открытых источников сведений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26" y="406132"/>
            <a:ext cx="1296686" cy="829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377" y="2533650"/>
            <a:ext cx="4282093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675" y="1825888"/>
            <a:ext cx="2972604" cy="225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675" y="4429881"/>
            <a:ext cx="2972604" cy="1700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963" y="1783741"/>
            <a:ext cx="2972604" cy="20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963" y="4161019"/>
            <a:ext cx="2972604" cy="196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>
            <a:off x="3423454" y="2786759"/>
            <a:ext cx="377371" cy="733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423454" y="4575606"/>
            <a:ext cx="377371" cy="733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8288462" y="2786759"/>
            <a:ext cx="377371" cy="733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0800000">
            <a:off x="8288462" y="4575606"/>
            <a:ext cx="377371" cy="733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Shape 147"/>
          <p:cNvSpPr/>
          <p:nvPr/>
        </p:nvSpPr>
        <p:spPr>
          <a:xfrm>
            <a:off x="3642529" y="1393657"/>
            <a:ext cx="4672797" cy="86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>
            <a:spAutoFit/>
          </a:bodyPr>
          <a:lstStyle>
            <a:lvl1pPr algn="l" defTabSz="914400">
              <a:lnSpc>
                <a:spcPct val="130000"/>
              </a:lnSpc>
              <a:defRPr sz="2700">
                <a:solidFill>
                  <a:srgbClr val="FFFFFF"/>
                </a:solidFill>
                <a:latin typeface="Gotham Pro Light Regular"/>
                <a:ea typeface="Gotham Pro Light Regular"/>
                <a:cs typeface="Gotham Pro Light Regular"/>
                <a:sym typeface="Gotham Pro Light Regular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Сведения загружаются автоматически из ГИС и федеральных реестров</a:t>
            </a:r>
            <a:endParaRPr sz="18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11608</TotalTime>
  <Words>1128</Words>
  <Application>Microsoft Office PowerPoint</Application>
  <PresentationFormat>Широкоэкранный</PresentationFormat>
  <Paragraphs>132</Paragraphs>
  <Slides>18</Slides>
  <Notes>18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Gotham Pro Light Regular</vt:lpstr>
      <vt:lpstr>Helvetica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Кустова Ольга Владимировна</dc:creator>
  <cp:lastModifiedBy>Valery</cp:lastModifiedBy>
  <cp:revision>154</cp:revision>
  <dcterms:created xsi:type="dcterms:W3CDTF">2020-09-03T11:30:44Z</dcterms:created>
  <dcterms:modified xsi:type="dcterms:W3CDTF">2020-11-27T07:04:09Z</dcterms:modified>
</cp:coreProperties>
</file>