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5" r:id="rId2"/>
    <p:sldId id="293" r:id="rId3"/>
    <p:sldId id="273" r:id="rId4"/>
    <p:sldId id="283" r:id="rId5"/>
    <p:sldId id="286" r:id="rId6"/>
    <p:sldId id="287" r:id="rId7"/>
    <p:sldId id="288" r:id="rId8"/>
    <p:sldId id="289" r:id="rId9"/>
    <p:sldId id="290" r:id="rId10"/>
    <p:sldId id="291" r:id="rId11"/>
    <p:sldId id="281" r:id="rId12"/>
    <p:sldId id="292" r:id="rId13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3333CC"/>
    <a:srgbClr val="0066FF"/>
    <a:srgbClr val="6699FF"/>
    <a:srgbClr val="ED737C"/>
    <a:srgbClr val="F2989E"/>
    <a:srgbClr val="845BAD"/>
    <a:srgbClr val="7B4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>
        <p:guide orient="horz" pos="3543"/>
        <p:guide pos="7242"/>
        <p:guide orient="horz" pos="31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EF32E-0E35-42BA-BB7B-81F426F106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D1FBD2-3D2E-471A-BD3D-0E69ABC95AB7}">
      <dgm:prSet custT="1"/>
      <dgm:spPr>
        <a:solidFill>
          <a:srgbClr val="845BAD"/>
        </a:solidFill>
      </dgm:spPr>
      <dgm:t>
        <a:bodyPr/>
        <a:lstStyle/>
        <a:p>
          <a:r>
            <a:rPr lang="ru-RU" sz="13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1.1. Ответственность регионального оператора за последствия неисполнения или ненадлежащего исполнения обязательств по проведению капитального ремонта</a:t>
          </a:r>
          <a:endParaRPr lang="ru-RU" sz="135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210E4E-AB15-4626-AAF6-41B301B62A90}" type="parTrans" cxnId="{C97F0B06-B843-4CF7-8596-FB6A67C797BF}">
      <dgm:prSet/>
      <dgm:spPr/>
      <dgm:t>
        <a:bodyPr/>
        <a:lstStyle/>
        <a:p>
          <a:endParaRPr lang="ru-RU"/>
        </a:p>
      </dgm:t>
    </dgm:pt>
    <dgm:pt modelId="{CB3FE218-20AF-4425-BFF8-F4FC70474D58}" type="sibTrans" cxnId="{C97F0B06-B843-4CF7-8596-FB6A67C797BF}">
      <dgm:prSet/>
      <dgm:spPr/>
      <dgm:t>
        <a:bodyPr/>
        <a:lstStyle/>
        <a:p>
          <a:endParaRPr lang="ru-RU"/>
        </a:p>
      </dgm:t>
    </dgm:pt>
    <dgm:pt modelId="{CC3A3873-EB39-44D5-8AF4-A7EF1EA79823}">
      <dgm:prSet custT="1"/>
      <dgm:spPr/>
      <dgm:t>
        <a:bodyPr/>
        <a:lstStyle/>
        <a:p>
          <a:pPr marL="36000"/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Пунктами 3 и 4 части 1 статьи 180 ЖК РФ к функциям регионального оператора отнесены осуществление функций технического заказчика работ по капитальному ремонту общего имущества в многоквартирных домах и финансирование расходов на капитальный ремонт. 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E57F03-F1A5-4DEF-95D5-C535A11C6CC8}" type="parTrans" cxnId="{3F79501D-1EF7-4B4D-83E6-D4DE8CA7BAA6}">
      <dgm:prSet/>
      <dgm:spPr/>
      <dgm:t>
        <a:bodyPr/>
        <a:lstStyle/>
        <a:p>
          <a:endParaRPr lang="ru-RU"/>
        </a:p>
      </dgm:t>
    </dgm:pt>
    <dgm:pt modelId="{1DA6070D-1071-4127-A0DD-4AE59588F3C6}" type="sibTrans" cxnId="{3F79501D-1EF7-4B4D-83E6-D4DE8CA7BAA6}">
      <dgm:prSet/>
      <dgm:spPr/>
      <dgm:t>
        <a:bodyPr/>
        <a:lstStyle/>
        <a:p>
          <a:endParaRPr lang="ru-RU"/>
        </a:p>
      </dgm:t>
    </dgm:pt>
    <dgm:pt modelId="{73ADF2E0-9C8E-4035-A98A-98C96FD5D35E}">
      <dgm:prSet custT="1"/>
      <dgm:spPr/>
      <dgm:t>
        <a:bodyPr/>
        <a:lstStyle/>
        <a:p>
          <a:pPr marL="36000"/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Жилищным законодательством установлены разные виды ответственности регионального оператора перед собственниками помещений в многоквартирном доме: 1)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ответственность за неисполнение своих обязательств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(часть 5 статьи 178, часть 1 статьи 188 ЖК РФ), при которой региональный оператор отвечает за собственное противоправное поведение как сторона, нарушившая обязательство, и 2)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ответственность за последствия </a:t>
          </a:r>
          <a:r>
            <a:rPr lang="ru-RU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неисполнения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или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ненадлежащего исполнения обязательств 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 проведению капитального ремонта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подрядчиками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привлеченными региональным оператором (часть 6 статьи 182 ЖК РФ), при которой в силу прямого указания в законе ответственность регионального оператора возникает за действия (бездействие) третьих лиц, не являющихся стороной обязательства, возникающего между региональным оператором и собственниками помещений при организации проведения капитального ремонта общего имущества дома (Определение Судебной коллегии по гражданским делам Верховного Суда РФ от 20.06.2017 № 6-КГ17-4).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B77A74-4DC4-4FFA-855B-3BCBD6533376}" type="parTrans" cxnId="{78528594-7F52-4559-9C4D-1D212F480581}">
      <dgm:prSet/>
      <dgm:spPr/>
      <dgm:t>
        <a:bodyPr/>
        <a:lstStyle/>
        <a:p>
          <a:endParaRPr lang="ru-RU"/>
        </a:p>
      </dgm:t>
    </dgm:pt>
    <dgm:pt modelId="{62820B52-88A7-462B-BE13-0F9AE143C9FE}" type="sibTrans" cxnId="{78528594-7F52-4559-9C4D-1D212F480581}">
      <dgm:prSet/>
      <dgm:spPr/>
      <dgm:t>
        <a:bodyPr/>
        <a:lstStyle/>
        <a:p>
          <a:endParaRPr lang="ru-RU"/>
        </a:p>
      </dgm:t>
    </dgm:pt>
    <dgm:pt modelId="{503E8417-F498-4039-A97A-C2C02F0A1B33}">
      <dgm:prSet custT="1"/>
      <dgm:spPr/>
      <dgm:t>
        <a:bodyPr/>
        <a:lstStyle/>
        <a:p>
          <a:pPr marL="36000"/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2B9950-5CC2-4780-9040-2FEC5B6ADEFD}" type="parTrans" cxnId="{141EA030-5B82-4E47-8207-CFA9B12D256A}">
      <dgm:prSet/>
      <dgm:spPr/>
      <dgm:t>
        <a:bodyPr/>
        <a:lstStyle/>
        <a:p>
          <a:endParaRPr lang="ru-RU"/>
        </a:p>
      </dgm:t>
    </dgm:pt>
    <dgm:pt modelId="{090F7881-1B60-44FF-ACEB-5C814160F509}" type="sibTrans" cxnId="{141EA030-5B82-4E47-8207-CFA9B12D256A}">
      <dgm:prSet/>
      <dgm:spPr/>
      <dgm:t>
        <a:bodyPr/>
        <a:lstStyle/>
        <a:p>
          <a:endParaRPr lang="ru-RU"/>
        </a:p>
      </dgm:t>
    </dgm:pt>
    <dgm:pt modelId="{18ED7F72-3FD1-49AA-A3BA-6A4C034A4629}" type="pres">
      <dgm:prSet presAssocID="{BC5EF32E-0E35-42BA-BB7B-81F426F106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65FEF-9EF7-44FA-B06D-D5249C5BBFC9}" type="pres">
      <dgm:prSet presAssocID="{CFD1FBD2-3D2E-471A-BD3D-0E69ABC95AB7}" presName="parentLin" presStyleCnt="0"/>
      <dgm:spPr/>
    </dgm:pt>
    <dgm:pt modelId="{5CB6C734-AC72-4693-B7FB-CF1C18F2E428}" type="pres">
      <dgm:prSet presAssocID="{CFD1FBD2-3D2E-471A-BD3D-0E69ABC95AB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1659F99-B407-4DC1-905C-51DD490AB472}" type="pres">
      <dgm:prSet presAssocID="{CFD1FBD2-3D2E-471A-BD3D-0E69ABC95AB7}" presName="parentText" presStyleLbl="node1" presStyleIdx="0" presStyleCnt="1" custScaleX="106401" custScaleY="398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C9B80-B244-47A6-9D2B-FC08CBABA305}" type="pres">
      <dgm:prSet presAssocID="{CFD1FBD2-3D2E-471A-BD3D-0E69ABC95AB7}" presName="negativeSpace" presStyleCnt="0"/>
      <dgm:spPr/>
    </dgm:pt>
    <dgm:pt modelId="{47610F40-2449-4C39-A0F4-232D0CCBF9DD}" type="pres">
      <dgm:prSet presAssocID="{CFD1FBD2-3D2E-471A-BD3D-0E69ABC95AB7}" presName="childText" presStyleLbl="conFgAcc1" presStyleIdx="0" presStyleCnt="1" custScaleY="107104" custLinFactNeighborY="19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EBE42E-B420-4A69-AF8C-510691FBECF1}" type="presOf" srcId="{CC3A3873-EB39-44D5-8AF4-A7EF1EA79823}" destId="{47610F40-2449-4C39-A0F4-232D0CCBF9DD}" srcOrd="0" destOrd="0" presId="urn:microsoft.com/office/officeart/2005/8/layout/list1"/>
    <dgm:cxn modelId="{C97F0B06-B843-4CF7-8596-FB6A67C797BF}" srcId="{BC5EF32E-0E35-42BA-BB7B-81F426F10683}" destId="{CFD1FBD2-3D2E-471A-BD3D-0E69ABC95AB7}" srcOrd="0" destOrd="0" parTransId="{BA210E4E-AB15-4626-AAF6-41B301B62A90}" sibTransId="{CB3FE218-20AF-4425-BFF8-F4FC70474D58}"/>
    <dgm:cxn modelId="{59A6DDEA-9189-4C72-BD82-19D218DF252B}" type="presOf" srcId="{73ADF2E0-9C8E-4035-A98A-98C96FD5D35E}" destId="{47610F40-2449-4C39-A0F4-232D0CCBF9DD}" srcOrd="0" destOrd="2" presId="urn:microsoft.com/office/officeart/2005/8/layout/list1"/>
    <dgm:cxn modelId="{0CBFA7E6-4BE2-49D6-AAB2-5B321F3E489F}" type="presOf" srcId="{CFD1FBD2-3D2E-471A-BD3D-0E69ABC95AB7}" destId="{5CB6C734-AC72-4693-B7FB-CF1C18F2E428}" srcOrd="0" destOrd="0" presId="urn:microsoft.com/office/officeart/2005/8/layout/list1"/>
    <dgm:cxn modelId="{3F79501D-1EF7-4B4D-83E6-D4DE8CA7BAA6}" srcId="{CFD1FBD2-3D2E-471A-BD3D-0E69ABC95AB7}" destId="{CC3A3873-EB39-44D5-8AF4-A7EF1EA79823}" srcOrd="0" destOrd="0" parTransId="{16E57F03-F1A5-4DEF-95D5-C535A11C6CC8}" sibTransId="{1DA6070D-1071-4127-A0DD-4AE59588F3C6}"/>
    <dgm:cxn modelId="{78528594-7F52-4559-9C4D-1D212F480581}" srcId="{CFD1FBD2-3D2E-471A-BD3D-0E69ABC95AB7}" destId="{73ADF2E0-9C8E-4035-A98A-98C96FD5D35E}" srcOrd="2" destOrd="0" parTransId="{3AB77A74-4DC4-4FFA-855B-3BCBD6533376}" sibTransId="{62820B52-88A7-462B-BE13-0F9AE143C9FE}"/>
    <dgm:cxn modelId="{29EC1083-9ED1-4859-9402-DABCCC4E6B38}" type="presOf" srcId="{503E8417-F498-4039-A97A-C2C02F0A1B33}" destId="{47610F40-2449-4C39-A0F4-232D0CCBF9DD}" srcOrd="0" destOrd="1" presId="urn:microsoft.com/office/officeart/2005/8/layout/list1"/>
    <dgm:cxn modelId="{92C6173E-1261-4E84-BD0D-69944FD3E780}" type="presOf" srcId="{BC5EF32E-0E35-42BA-BB7B-81F426F10683}" destId="{18ED7F72-3FD1-49AA-A3BA-6A4C034A4629}" srcOrd="0" destOrd="0" presId="urn:microsoft.com/office/officeart/2005/8/layout/list1"/>
    <dgm:cxn modelId="{141EA030-5B82-4E47-8207-CFA9B12D256A}" srcId="{CFD1FBD2-3D2E-471A-BD3D-0E69ABC95AB7}" destId="{503E8417-F498-4039-A97A-C2C02F0A1B33}" srcOrd="1" destOrd="0" parTransId="{742B9950-5CC2-4780-9040-2FEC5B6ADEFD}" sibTransId="{090F7881-1B60-44FF-ACEB-5C814160F509}"/>
    <dgm:cxn modelId="{BC2E3C36-9A15-44BB-A2EB-AB4BF997401A}" type="presOf" srcId="{CFD1FBD2-3D2E-471A-BD3D-0E69ABC95AB7}" destId="{91659F99-B407-4DC1-905C-51DD490AB472}" srcOrd="1" destOrd="0" presId="urn:microsoft.com/office/officeart/2005/8/layout/list1"/>
    <dgm:cxn modelId="{4E9B3DC5-D055-4A5A-950C-C21C80E70857}" type="presParOf" srcId="{18ED7F72-3FD1-49AA-A3BA-6A4C034A4629}" destId="{45D65FEF-9EF7-44FA-B06D-D5249C5BBFC9}" srcOrd="0" destOrd="0" presId="urn:microsoft.com/office/officeart/2005/8/layout/list1"/>
    <dgm:cxn modelId="{253CF565-7688-4924-9BBD-A86CEBDF714A}" type="presParOf" srcId="{45D65FEF-9EF7-44FA-B06D-D5249C5BBFC9}" destId="{5CB6C734-AC72-4693-B7FB-CF1C18F2E428}" srcOrd="0" destOrd="0" presId="urn:microsoft.com/office/officeart/2005/8/layout/list1"/>
    <dgm:cxn modelId="{261E23DB-9D80-4A9F-919E-2472E7E846DE}" type="presParOf" srcId="{45D65FEF-9EF7-44FA-B06D-D5249C5BBFC9}" destId="{91659F99-B407-4DC1-905C-51DD490AB472}" srcOrd="1" destOrd="0" presId="urn:microsoft.com/office/officeart/2005/8/layout/list1"/>
    <dgm:cxn modelId="{37899959-2DFB-4AA1-8A1A-7FAD614ED21E}" type="presParOf" srcId="{18ED7F72-3FD1-49AA-A3BA-6A4C034A4629}" destId="{1B7C9B80-B244-47A6-9D2B-FC08CBABA305}" srcOrd="1" destOrd="0" presId="urn:microsoft.com/office/officeart/2005/8/layout/list1"/>
    <dgm:cxn modelId="{05364A2B-0847-4343-82FD-F4E5965D0C27}" type="presParOf" srcId="{18ED7F72-3FD1-49AA-A3BA-6A4C034A4629}" destId="{47610F40-2449-4C39-A0F4-232D0CCBF9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EF32E-0E35-42BA-BB7B-81F426F106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D1FBD2-3D2E-471A-BD3D-0E69ABC95AB7}">
      <dgm:prSet custT="1"/>
      <dgm:spPr>
        <a:solidFill>
          <a:srgbClr val="845BAD"/>
        </a:solidFill>
      </dgm:spPr>
      <dgm:t>
        <a:bodyPr/>
        <a:lstStyle/>
        <a:p>
          <a:r>
            <a:rPr lang="ru-RU" sz="13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1.2. Ответственность СРО средствами КФ ВВ по регрессным требованиям регионального оператора</a:t>
          </a:r>
          <a:endParaRPr lang="ru-RU" sz="135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210E4E-AB15-4626-AAF6-41B301B62A90}" type="parTrans" cxnId="{C97F0B06-B843-4CF7-8596-FB6A67C797BF}">
      <dgm:prSet/>
      <dgm:spPr/>
      <dgm:t>
        <a:bodyPr/>
        <a:lstStyle/>
        <a:p>
          <a:endParaRPr lang="ru-RU"/>
        </a:p>
      </dgm:t>
    </dgm:pt>
    <dgm:pt modelId="{CB3FE218-20AF-4425-BFF8-F4FC70474D58}" type="sibTrans" cxnId="{C97F0B06-B843-4CF7-8596-FB6A67C797BF}">
      <dgm:prSet/>
      <dgm:spPr/>
      <dgm:t>
        <a:bodyPr/>
        <a:lstStyle/>
        <a:p>
          <a:endParaRPr lang="ru-RU"/>
        </a:p>
      </dgm:t>
    </dgm:pt>
    <dgm:pt modelId="{CC3A3873-EB39-44D5-8AF4-A7EF1EA79823}">
      <dgm:prSet custT="1"/>
      <dgm:spPr/>
      <dgm:t>
        <a:bodyPr/>
        <a:lstStyle/>
        <a:p>
          <a:pPr marL="36000"/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Части 1–9 статьи 60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ГрК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РФ не распространяются на случаи причинения вреда вследствие разрушения, повреждения многоквартирного дома, его части, а значит – не распространяются на правоотношения по требованиям, предъявляемым региональным оператором (часть 10 статьи 60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ГрК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РФ). 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E57F03-F1A5-4DEF-95D5-C535A11C6CC8}" type="parTrans" cxnId="{3F79501D-1EF7-4B4D-83E6-D4DE8CA7BAA6}">
      <dgm:prSet/>
      <dgm:spPr/>
      <dgm:t>
        <a:bodyPr/>
        <a:lstStyle/>
        <a:p>
          <a:endParaRPr lang="ru-RU"/>
        </a:p>
      </dgm:t>
    </dgm:pt>
    <dgm:pt modelId="{1DA6070D-1071-4127-A0DD-4AE59588F3C6}" type="sibTrans" cxnId="{3F79501D-1EF7-4B4D-83E6-D4DE8CA7BAA6}">
      <dgm:prSet/>
      <dgm:spPr/>
      <dgm:t>
        <a:bodyPr/>
        <a:lstStyle/>
        <a:p>
          <a:endParaRPr lang="ru-RU"/>
        </a:p>
      </dgm:t>
    </dgm:pt>
    <dgm:pt modelId="{73ADF2E0-9C8E-4035-A98A-98C96FD5D35E}">
      <dgm:prSet custT="1"/>
      <dgm:spPr/>
      <dgm:t>
        <a:bodyPr/>
        <a:lstStyle/>
        <a:p>
          <a:pPr marL="36000"/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Вред, причиненный личности или имуществу гражданина, а также вред, причиненный имуществу юридического лица, подлежит возмещению в полном объеме лицом, причинившим вред.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Законом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обязанность возмещения вреда может быть возложена на лицо, не являющееся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причинителем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вреда (пункт 1 статьи 1064 ГК РФ). 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B77A74-4DC4-4FFA-855B-3BCBD6533376}" type="parTrans" cxnId="{78528594-7F52-4559-9C4D-1D212F480581}">
      <dgm:prSet/>
      <dgm:spPr/>
      <dgm:t>
        <a:bodyPr/>
        <a:lstStyle/>
        <a:p>
          <a:endParaRPr lang="ru-RU"/>
        </a:p>
      </dgm:t>
    </dgm:pt>
    <dgm:pt modelId="{62820B52-88A7-462B-BE13-0F9AE143C9FE}" type="sibTrans" cxnId="{78528594-7F52-4559-9C4D-1D212F480581}">
      <dgm:prSet/>
      <dgm:spPr/>
      <dgm:t>
        <a:bodyPr/>
        <a:lstStyle/>
        <a:p>
          <a:endParaRPr lang="ru-RU"/>
        </a:p>
      </dgm:t>
    </dgm:pt>
    <dgm:pt modelId="{A536516C-5DD9-469F-8519-CB4699EDDE8C}">
      <dgm:prSet custT="1"/>
      <dgm:spPr/>
      <dgm:t>
        <a:bodyPr/>
        <a:lstStyle/>
        <a:p>
          <a:pPr marL="36000"/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Возмещение вреда в данном случае осуществляется в соответствии с гражданским законодательством (часть 11 статьи 60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ГрК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РФ).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BA1F81-CA11-47BF-B646-95FD4EB5EFC4}" type="parTrans" cxnId="{EB0A3D49-8BEF-4038-8595-8EAC7FCFBED2}">
      <dgm:prSet/>
      <dgm:spPr/>
      <dgm:t>
        <a:bodyPr/>
        <a:lstStyle/>
        <a:p>
          <a:endParaRPr lang="ru-RU"/>
        </a:p>
      </dgm:t>
    </dgm:pt>
    <dgm:pt modelId="{533E7224-AE3F-49F7-82E3-27BC437A22F0}" type="sibTrans" cxnId="{EB0A3D49-8BEF-4038-8595-8EAC7FCFBED2}">
      <dgm:prSet/>
      <dgm:spPr/>
      <dgm:t>
        <a:bodyPr/>
        <a:lstStyle/>
        <a:p>
          <a:endParaRPr lang="ru-RU"/>
        </a:p>
      </dgm:t>
    </dgm:pt>
    <dgm:pt modelId="{83BDB131-A991-4F7F-8A03-E6560B89308B}">
      <dgm:prSet custT="1"/>
      <dgm:spPr/>
      <dgm:t>
        <a:bodyPr/>
        <a:lstStyle/>
        <a:p>
          <a:pPr marL="36000"/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силу части 11 статьи 60 </a:t>
          </a:r>
          <a:r>
            <a:rPr lang="ru-RU" sz="1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ГрК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РФ в случае, если вред причинен вследствие недостатков работ по капитальному ремонту объекта капитального строительства,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солидарно </a:t>
          </a:r>
          <a:r>
            <a:rPr lang="ru-RU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членами СРО на момент выполнения работ –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техническим заказчиком и лицом, выполнившим работы по капитальному ремонту,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вследствие недостатков которых причинен вред, –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ответственность несет СРО 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(или Национальное объединение в случае исключения сведений о СРО из государственного реестра) в пределах средств КФ ВВ в случае, если лицо, выполнившее работы, или технический заказчик являлись членами СРО.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8AE1C20-FD12-4A95-83CB-C2CD91C655E0}" type="parTrans" cxnId="{56F82772-7FE5-4DB9-BCB6-FC8670A2D78F}">
      <dgm:prSet/>
      <dgm:spPr/>
      <dgm:t>
        <a:bodyPr/>
        <a:lstStyle/>
        <a:p>
          <a:endParaRPr lang="ru-RU"/>
        </a:p>
      </dgm:t>
    </dgm:pt>
    <dgm:pt modelId="{3122841A-C40E-4FED-8CEC-B1DFC710EC4A}" type="sibTrans" cxnId="{56F82772-7FE5-4DB9-BCB6-FC8670A2D78F}">
      <dgm:prSet/>
      <dgm:spPr/>
      <dgm:t>
        <a:bodyPr/>
        <a:lstStyle/>
        <a:p>
          <a:endParaRPr lang="ru-RU"/>
        </a:p>
      </dgm:t>
    </dgm:pt>
    <dgm:pt modelId="{5443C676-D0E6-44D1-AB8C-BB20E4795140}">
      <dgm:prSet custT="1"/>
      <dgm:spPr/>
      <dgm:t>
        <a:bodyPr/>
        <a:lstStyle/>
        <a:p>
          <a:pPr marL="36000"/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50C44C6-C609-4DDC-B974-FADB2227E8E1}" type="parTrans" cxnId="{A2AD9E8B-EEE8-46AC-AD94-1288B4067DC7}">
      <dgm:prSet/>
      <dgm:spPr/>
      <dgm:t>
        <a:bodyPr/>
        <a:lstStyle/>
        <a:p>
          <a:endParaRPr lang="ru-RU"/>
        </a:p>
      </dgm:t>
    </dgm:pt>
    <dgm:pt modelId="{A20EC342-1305-484D-99A5-0C966AA9A2C6}" type="sibTrans" cxnId="{A2AD9E8B-EEE8-46AC-AD94-1288B4067DC7}">
      <dgm:prSet/>
      <dgm:spPr/>
      <dgm:t>
        <a:bodyPr/>
        <a:lstStyle/>
        <a:p>
          <a:endParaRPr lang="ru-RU"/>
        </a:p>
      </dgm:t>
    </dgm:pt>
    <dgm:pt modelId="{DD353E96-A214-457B-AF63-FE59AF7EBBE1}">
      <dgm:prSet custT="1"/>
      <dgm:spPr/>
      <dgm:t>
        <a:bodyPr/>
        <a:lstStyle/>
        <a:p>
          <a:pPr marL="36000"/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7926F4-44C3-41A0-A775-FE5C0C38FE6B}" type="parTrans" cxnId="{D45B12C8-F172-44A0-B372-70E85CE5DD91}">
      <dgm:prSet/>
      <dgm:spPr/>
      <dgm:t>
        <a:bodyPr/>
        <a:lstStyle/>
        <a:p>
          <a:endParaRPr lang="ru-RU"/>
        </a:p>
      </dgm:t>
    </dgm:pt>
    <dgm:pt modelId="{CCBC469F-445E-441E-8775-F247C024AC13}" type="sibTrans" cxnId="{D45B12C8-F172-44A0-B372-70E85CE5DD91}">
      <dgm:prSet/>
      <dgm:spPr/>
      <dgm:t>
        <a:bodyPr/>
        <a:lstStyle/>
        <a:p>
          <a:endParaRPr lang="ru-RU"/>
        </a:p>
      </dgm:t>
    </dgm:pt>
    <dgm:pt modelId="{95169071-EDE2-46F1-8C4A-0C4E3015D3DB}">
      <dgm:prSet custT="1"/>
      <dgm:spPr/>
      <dgm:t>
        <a:bodyPr/>
        <a:lstStyle/>
        <a:p>
          <a:pPr marL="36000"/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7741F1D-1087-418C-911E-673B0CD84468}" type="parTrans" cxnId="{D49E25B7-AA30-4CCE-B3CA-06B92F6E3839}">
      <dgm:prSet/>
      <dgm:spPr/>
      <dgm:t>
        <a:bodyPr/>
        <a:lstStyle/>
        <a:p>
          <a:endParaRPr lang="ru-RU"/>
        </a:p>
      </dgm:t>
    </dgm:pt>
    <dgm:pt modelId="{69FCD358-9931-4A0C-9E9F-CE97CEE505D9}" type="sibTrans" cxnId="{D49E25B7-AA30-4CCE-B3CA-06B92F6E3839}">
      <dgm:prSet/>
      <dgm:spPr/>
      <dgm:t>
        <a:bodyPr/>
        <a:lstStyle/>
        <a:p>
          <a:endParaRPr lang="ru-RU"/>
        </a:p>
      </dgm:t>
    </dgm:pt>
    <dgm:pt modelId="{18ED7F72-3FD1-49AA-A3BA-6A4C034A4629}" type="pres">
      <dgm:prSet presAssocID="{BC5EF32E-0E35-42BA-BB7B-81F426F106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65FEF-9EF7-44FA-B06D-D5249C5BBFC9}" type="pres">
      <dgm:prSet presAssocID="{CFD1FBD2-3D2E-471A-BD3D-0E69ABC95AB7}" presName="parentLin" presStyleCnt="0"/>
      <dgm:spPr/>
    </dgm:pt>
    <dgm:pt modelId="{5CB6C734-AC72-4693-B7FB-CF1C18F2E428}" type="pres">
      <dgm:prSet presAssocID="{CFD1FBD2-3D2E-471A-BD3D-0E69ABC95AB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1659F99-B407-4DC1-905C-51DD490AB472}" type="pres">
      <dgm:prSet presAssocID="{CFD1FBD2-3D2E-471A-BD3D-0E69ABC95AB7}" presName="parentText" presStyleLbl="node1" presStyleIdx="0" presStyleCnt="1" custScaleX="109531" custScaleY="48926" custLinFactNeighborX="1659" custLinFactNeighborY="-1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C9B80-B244-47A6-9D2B-FC08CBABA305}" type="pres">
      <dgm:prSet presAssocID="{CFD1FBD2-3D2E-471A-BD3D-0E69ABC95AB7}" presName="negativeSpace" presStyleCnt="0"/>
      <dgm:spPr/>
    </dgm:pt>
    <dgm:pt modelId="{47610F40-2449-4C39-A0F4-232D0CCBF9DD}" type="pres">
      <dgm:prSet presAssocID="{CFD1FBD2-3D2E-471A-BD3D-0E69ABC95AB7}" presName="childText" presStyleLbl="conFgAcc1" presStyleIdx="0" presStyleCnt="1" custScaleY="99581" custLinFactNeighborY="-14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F0B06-B843-4CF7-8596-FB6A67C797BF}" srcId="{BC5EF32E-0E35-42BA-BB7B-81F426F10683}" destId="{CFD1FBD2-3D2E-471A-BD3D-0E69ABC95AB7}" srcOrd="0" destOrd="0" parTransId="{BA210E4E-AB15-4626-AAF6-41B301B62A90}" sibTransId="{CB3FE218-20AF-4425-BFF8-F4FC70474D58}"/>
    <dgm:cxn modelId="{EB0A3D49-8BEF-4038-8595-8EAC7FCFBED2}" srcId="{CFD1FBD2-3D2E-471A-BD3D-0E69ABC95AB7}" destId="{A536516C-5DD9-469F-8519-CB4699EDDE8C}" srcOrd="2" destOrd="0" parTransId="{DFBA1F81-CA11-47BF-B646-95FD4EB5EFC4}" sibTransId="{533E7224-AE3F-49F7-82E3-27BC437A22F0}"/>
    <dgm:cxn modelId="{70AD6A25-C335-428B-881C-75D92DF2A6D2}" type="presOf" srcId="{CFD1FBD2-3D2E-471A-BD3D-0E69ABC95AB7}" destId="{5CB6C734-AC72-4693-B7FB-CF1C18F2E428}" srcOrd="0" destOrd="0" presId="urn:microsoft.com/office/officeart/2005/8/layout/list1"/>
    <dgm:cxn modelId="{2691911C-8732-44B8-B6D0-B82A0F54E4BE}" type="presOf" srcId="{95169071-EDE2-46F1-8C4A-0C4E3015D3DB}" destId="{47610F40-2449-4C39-A0F4-232D0CCBF9DD}" srcOrd="0" destOrd="5" presId="urn:microsoft.com/office/officeart/2005/8/layout/list1"/>
    <dgm:cxn modelId="{B71BD11E-5CB6-41B2-B99A-737966416365}" type="presOf" srcId="{83BDB131-A991-4F7F-8A03-E6560B89308B}" destId="{47610F40-2449-4C39-A0F4-232D0CCBF9DD}" srcOrd="0" destOrd="6" presId="urn:microsoft.com/office/officeart/2005/8/layout/list1"/>
    <dgm:cxn modelId="{3F79501D-1EF7-4B4D-83E6-D4DE8CA7BAA6}" srcId="{CFD1FBD2-3D2E-471A-BD3D-0E69ABC95AB7}" destId="{CC3A3873-EB39-44D5-8AF4-A7EF1EA79823}" srcOrd="0" destOrd="0" parTransId="{16E57F03-F1A5-4DEF-95D5-C535A11C6CC8}" sibTransId="{1DA6070D-1071-4127-A0DD-4AE59588F3C6}"/>
    <dgm:cxn modelId="{78528594-7F52-4559-9C4D-1D212F480581}" srcId="{CFD1FBD2-3D2E-471A-BD3D-0E69ABC95AB7}" destId="{73ADF2E0-9C8E-4035-A98A-98C96FD5D35E}" srcOrd="4" destOrd="0" parTransId="{3AB77A74-4DC4-4FFA-855B-3BCBD6533376}" sibTransId="{62820B52-88A7-462B-BE13-0F9AE143C9FE}"/>
    <dgm:cxn modelId="{203B5FC1-3068-4A86-8744-E71B72A74C37}" type="presOf" srcId="{5443C676-D0E6-44D1-AB8C-BB20E4795140}" destId="{47610F40-2449-4C39-A0F4-232D0CCBF9DD}" srcOrd="0" destOrd="1" presId="urn:microsoft.com/office/officeart/2005/8/layout/list1"/>
    <dgm:cxn modelId="{0E2B4948-6EE7-4735-A47E-B43DD0A0874F}" type="presOf" srcId="{73ADF2E0-9C8E-4035-A98A-98C96FD5D35E}" destId="{47610F40-2449-4C39-A0F4-232D0CCBF9DD}" srcOrd="0" destOrd="4" presId="urn:microsoft.com/office/officeart/2005/8/layout/list1"/>
    <dgm:cxn modelId="{575FEBAD-3B35-4BF5-9C22-4D1D3552B586}" type="presOf" srcId="{CFD1FBD2-3D2E-471A-BD3D-0E69ABC95AB7}" destId="{91659F99-B407-4DC1-905C-51DD490AB472}" srcOrd="1" destOrd="0" presId="urn:microsoft.com/office/officeart/2005/8/layout/list1"/>
    <dgm:cxn modelId="{14812A12-83BC-4972-9324-B155E0A00F68}" type="presOf" srcId="{BC5EF32E-0E35-42BA-BB7B-81F426F10683}" destId="{18ED7F72-3FD1-49AA-A3BA-6A4C034A4629}" srcOrd="0" destOrd="0" presId="urn:microsoft.com/office/officeart/2005/8/layout/list1"/>
    <dgm:cxn modelId="{24BA9152-D010-4747-BAEF-68C54546DC20}" type="presOf" srcId="{DD353E96-A214-457B-AF63-FE59AF7EBBE1}" destId="{47610F40-2449-4C39-A0F4-232D0CCBF9DD}" srcOrd="0" destOrd="3" presId="urn:microsoft.com/office/officeart/2005/8/layout/list1"/>
    <dgm:cxn modelId="{D49E25B7-AA30-4CCE-B3CA-06B92F6E3839}" srcId="{CFD1FBD2-3D2E-471A-BD3D-0E69ABC95AB7}" destId="{95169071-EDE2-46F1-8C4A-0C4E3015D3DB}" srcOrd="5" destOrd="0" parTransId="{97741F1D-1087-418C-911E-673B0CD84468}" sibTransId="{69FCD358-9931-4A0C-9E9F-CE97CEE505D9}"/>
    <dgm:cxn modelId="{A2AD9E8B-EEE8-46AC-AD94-1288B4067DC7}" srcId="{CFD1FBD2-3D2E-471A-BD3D-0E69ABC95AB7}" destId="{5443C676-D0E6-44D1-AB8C-BB20E4795140}" srcOrd="1" destOrd="0" parTransId="{A50C44C6-C609-4DDC-B974-FADB2227E8E1}" sibTransId="{A20EC342-1305-484D-99A5-0C966AA9A2C6}"/>
    <dgm:cxn modelId="{D45B12C8-F172-44A0-B372-70E85CE5DD91}" srcId="{CFD1FBD2-3D2E-471A-BD3D-0E69ABC95AB7}" destId="{DD353E96-A214-457B-AF63-FE59AF7EBBE1}" srcOrd="3" destOrd="0" parTransId="{207926F4-44C3-41A0-A775-FE5C0C38FE6B}" sibTransId="{CCBC469F-445E-441E-8775-F247C024AC13}"/>
    <dgm:cxn modelId="{D5244BC8-2286-47BF-9612-BD318E43560F}" type="presOf" srcId="{CC3A3873-EB39-44D5-8AF4-A7EF1EA79823}" destId="{47610F40-2449-4C39-A0F4-232D0CCBF9DD}" srcOrd="0" destOrd="0" presId="urn:microsoft.com/office/officeart/2005/8/layout/list1"/>
    <dgm:cxn modelId="{56F82772-7FE5-4DB9-BCB6-FC8670A2D78F}" srcId="{CFD1FBD2-3D2E-471A-BD3D-0E69ABC95AB7}" destId="{83BDB131-A991-4F7F-8A03-E6560B89308B}" srcOrd="6" destOrd="0" parTransId="{58AE1C20-FD12-4A95-83CB-C2CD91C655E0}" sibTransId="{3122841A-C40E-4FED-8CEC-B1DFC710EC4A}"/>
    <dgm:cxn modelId="{832E9BB5-FE53-424B-85BA-A05E2191ED5D}" type="presOf" srcId="{A536516C-5DD9-469F-8519-CB4699EDDE8C}" destId="{47610F40-2449-4C39-A0F4-232D0CCBF9DD}" srcOrd="0" destOrd="2" presId="urn:microsoft.com/office/officeart/2005/8/layout/list1"/>
    <dgm:cxn modelId="{EBE54A35-6279-41F3-952D-DA34EA3DD61F}" type="presParOf" srcId="{18ED7F72-3FD1-49AA-A3BA-6A4C034A4629}" destId="{45D65FEF-9EF7-44FA-B06D-D5249C5BBFC9}" srcOrd="0" destOrd="0" presId="urn:microsoft.com/office/officeart/2005/8/layout/list1"/>
    <dgm:cxn modelId="{0AB37E74-1E98-44CE-A6D0-1B656F8C3A93}" type="presParOf" srcId="{45D65FEF-9EF7-44FA-B06D-D5249C5BBFC9}" destId="{5CB6C734-AC72-4693-B7FB-CF1C18F2E428}" srcOrd="0" destOrd="0" presId="urn:microsoft.com/office/officeart/2005/8/layout/list1"/>
    <dgm:cxn modelId="{6CA68EEE-23DC-4FF0-B685-728177333A79}" type="presParOf" srcId="{45D65FEF-9EF7-44FA-B06D-D5249C5BBFC9}" destId="{91659F99-B407-4DC1-905C-51DD490AB472}" srcOrd="1" destOrd="0" presId="urn:microsoft.com/office/officeart/2005/8/layout/list1"/>
    <dgm:cxn modelId="{65CE8D29-BEC0-465B-A352-6DD5E1ED77CA}" type="presParOf" srcId="{18ED7F72-3FD1-49AA-A3BA-6A4C034A4629}" destId="{1B7C9B80-B244-47A6-9D2B-FC08CBABA305}" srcOrd="1" destOrd="0" presId="urn:microsoft.com/office/officeart/2005/8/layout/list1"/>
    <dgm:cxn modelId="{386DB0A2-8C4D-4043-92B0-ADE46BBDE908}" type="presParOf" srcId="{18ED7F72-3FD1-49AA-A3BA-6A4C034A4629}" destId="{47610F40-2449-4C39-A0F4-232D0CCBF9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5EF32E-0E35-42BA-BB7B-81F426F106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D1FBD2-3D2E-471A-BD3D-0E69ABC95AB7}">
      <dgm:prSet custT="1"/>
      <dgm:spPr>
        <a:solidFill>
          <a:srgbClr val="845BAD"/>
        </a:solidFill>
      </dgm:spPr>
      <dgm:t>
        <a:bodyPr/>
        <a:lstStyle/>
        <a:p>
          <a:r>
            <a:rPr lang="ru-RU" sz="13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1.3. </a:t>
          </a:r>
          <a:r>
            <a:rPr lang="ru-RU" sz="135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Основания для обращения регионального оператора – ФКР с регрессными требованиями</a:t>
          </a:r>
          <a:endParaRPr lang="ru-RU" sz="135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210E4E-AB15-4626-AAF6-41B301B62A90}" type="parTrans" cxnId="{C97F0B06-B843-4CF7-8596-FB6A67C797BF}">
      <dgm:prSet/>
      <dgm:spPr/>
      <dgm:t>
        <a:bodyPr/>
        <a:lstStyle/>
        <a:p>
          <a:endParaRPr lang="ru-RU"/>
        </a:p>
      </dgm:t>
    </dgm:pt>
    <dgm:pt modelId="{CB3FE218-20AF-4425-BFF8-F4FC70474D58}" type="sibTrans" cxnId="{C97F0B06-B843-4CF7-8596-FB6A67C797BF}">
      <dgm:prSet/>
      <dgm:spPr/>
      <dgm:t>
        <a:bodyPr/>
        <a:lstStyle/>
        <a:p>
          <a:endParaRPr lang="ru-RU"/>
        </a:p>
      </dgm:t>
    </dgm:pt>
    <dgm:pt modelId="{CC3A3873-EB39-44D5-8AF4-A7EF1EA79823}">
      <dgm:prSet custT="1"/>
      <dgm:spPr/>
      <dgm:t>
        <a:bodyPr/>
        <a:lstStyle/>
        <a:p>
          <a:pPr marL="36000"/>
          <a:r>
            <a:rPr lang="ru-RU" sz="14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1) о правовом статусе ФКР</a:t>
          </a:r>
          <a:endParaRPr lang="ru-RU" sz="1400" b="1" u="sng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E57F03-F1A5-4DEF-95D5-C535A11C6CC8}" type="parTrans" cxnId="{3F79501D-1EF7-4B4D-83E6-D4DE8CA7BAA6}">
      <dgm:prSet/>
      <dgm:spPr/>
      <dgm:t>
        <a:bodyPr/>
        <a:lstStyle/>
        <a:p>
          <a:endParaRPr lang="ru-RU"/>
        </a:p>
      </dgm:t>
    </dgm:pt>
    <dgm:pt modelId="{1DA6070D-1071-4127-A0DD-4AE59588F3C6}" type="sibTrans" cxnId="{3F79501D-1EF7-4B4D-83E6-D4DE8CA7BAA6}">
      <dgm:prSet/>
      <dgm:spPr/>
      <dgm:t>
        <a:bodyPr/>
        <a:lstStyle/>
        <a:p>
          <a:endParaRPr lang="ru-RU"/>
        </a:p>
      </dgm:t>
    </dgm:pt>
    <dgm:pt modelId="{A536516C-5DD9-469F-8519-CB4699EDDE8C}">
      <dgm:prSet custT="1"/>
      <dgm:spPr/>
      <dgm:t>
        <a:bodyPr/>
        <a:lstStyle/>
        <a:p>
          <a:pPr marL="36000"/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Согласно пункту 1 статьи 322 ГК РФ солидарная обязанность (ответственность) или солидарное требование возникает,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если солидарность 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обязанности или требования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предусмотрена договором или установлена законом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Право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солидарного должника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исполнившего солидарную обязанность, обратиться к остальным должникам с регрессным требованием предусмотрено в подпункте 1 пункта 2 статьи 325 ГК РФ. 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3E7224-AE3F-49F7-82E3-27BC437A22F0}" type="sibTrans" cxnId="{EB0A3D49-8BEF-4038-8595-8EAC7FCFBED2}">
      <dgm:prSet/>
      <dgm:spPr/>
      <dgm:t>
        <a:bodyPr/>
        <a:lstStyle/>
        <a:p>
          <a:endParaRPr lang="ru-RU"/>
        </a:p>
      </dgm:t>
    </dgm:pt>
    <dgm:pt modelId="{DFBA1F81-CA11-47BF-B646-95FD4EB5EFC4}" type="parTrans" cxnId="{EB0A3D49-8BEF-4038-8595-8EAC7FCFBED2}">
      <dgm:prSet/>
      <dgm:spPr/>
      <dgm:t>
        <a:bodyPr/>
        <a:lstStyle/>
        <a:p>
          <a:endParaRPr lang="ru-RU"/>
        </a:p>
      </dgm:t>
    </dgm:pt>
    <dgm:pt modelId="{5443C676-D0E6-44D1-AB8C-BB20E4795140}">
      <dgm:prSet custT="1"/>
      <dgm:spPr/>
      <dgm:t>
        <a:bodyPr/>
        <a:lstStyle/>
        <a:p>
          <a:pPr marL="36000"/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0EC342-1305-484D-99A5-0C966AA9A2C6}" type="sibTrans" cxnId="{A2AD9E8B-EEE8-46AC-AD94-1288B4067DC7}">
      <dgm:prSet/>
      <dgm:spPr/>
      <dgm:t>
        <a:bodyPr/>
        <a:lstStyle/>
        <a:p>
          <a:endParaRPr lang="ru-RU"/>
        </a:p>
      </dgm:t>
    </dgm:pt>
    <dgm:pt modelId="{A50C44C6-C609-4DDC-B974-FADB2227E8E1}" type="parTrans" cxnId="{A2AD9E8B-EEE8-46AC-AD94-1288B4067DC7}">
      <dgm:prSet/>
      <dgm:spPr/>
      <dgm:t>
        <a:bodyPr/>
        <a:lstStyle/>
        <a:p>
          <a:endParaRPr lang="ru-RU"/>
        </a:p>
      </dgm:t>
    </dgm:pt>
    <dgm:pt modelId="{1F41C7F8-D185-469F-ACB6-61CD951B4AAE}">
      <dgm:prSet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Частью 11 статьи 60 ГрК РФ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установившей применительно к рассматриваемой ситуации солидарность обязанности, 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определен перечень солидарных должников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технический заказчик; лицо, выполнившее работы по строительству, реконструкции, капитальному ремонту объекта капитального строительства; СРО; НОСТРОЙ (в случае исключения сведений о СРО из государственного реестра). </a:t>
          </a:r>
          <a:r>
            <a:rPr lang="ru-RU" sz="14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 этом региональный оператор </a:t>
          </a:r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(в силу ЖК РФ – ФКР) </a:t>
          </a:r>
          <a:r>
            <a:rPr lang="ru-RU" sz="14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 назван солидарным должником</a:t>
          </a:r>
          <a:r>
            <a:rPr lang="ru-RU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</a:p>
      </dgm:t>
    </dgm:pt>
    <dgm:pt modelId="{D9AAECB8-B301-427E-8985-54CDCAA8F6D0}" type="parTrans" cxnId="{3CF55477-016D-4FC5-92EF-B1325B0F2A12}">
      <dgm:prSet/>
      <dgm:spPr/>
      <dgm:t>
        <a:bodyPr/>
        <a:lstStyle/>
        <a:p>
          <a:endParaRPr lang="ru-RU"/>
        </a:p>
      </dgm:t>
    </dgm:pt>
    <dgm:pt modelId="{01BB11DF-F242-4090-BD23-DE52EB42F001}" type="sibTrans" cxnId="{3CF55477-016D-4FC5-92EF-B1325B0F2A12}">
      <dgm:prSet/>
      <dgm:spPr/>
      <dgm:t>
        <a:bodyPr/>
        <a:lstStyle/>
        <a:p>
          <a:endParaRPr lang="ru-RU"/>
        </a:p>
      </dgm:t>
    </dgm:pt>
    <dgm:pt modelId="{29BEC367-A41D-4ABD-B042-B2CCDE7DE4D9}">
      <dgm:prSet custT="1"/>
      <dgm:spPr/>
      <dgm:t>
        <a:bodyPr/>
        <a:lstStyle/>
        <a:p>
          <a:endParaRPr lang="ru-RU" sz="13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56EB12-17F9-4F4F-B32C-DB2C4BD85C18}" type="parTrans" cxnId="{E8DD717B-BE76-49BD-9BA6-3FAD53B480CC}">
      <dgm:prSet/>
      <dgm:spPr/>
      <dgm:t>
        <a:bodyPr/>
        <a:lstStyle/>
        <a:p>
          <a:endParaRPr lang="ru-RU"/>
        </a:p>
      </dgm:t>
    </dgm:pt>
    <dgm:pt modelId="{0F482A82-8ED8-4A0C-8E7A-94DB4F026DA0}" type="sibTrans" cxnId="{E8DD717B-BE76-49BD-9BA6-3FAD53B480CC}">
      <dgm:prSet/>
      <dgm:spPr/>
      <dgm:t>
        <a:bodyPr/>
        <a:lstStyle/>
        <a:p>
          <a:endParaRPr lang="ru-RU"/>
        </a:p>
      </dgm:t>
    </dgm:pt>
    <dgm:pt modelId="{18ED7F72-3FD1-49AA-A3BA-6A4C034A4629}" type="pres">
      <dgm:prSet presAssocID="{BC5EF32E-0E35-42BA-BB7B-81F426F106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65FEF-9EF7-44FA-B06D-D5249C5BBFC9}" type="pres">
      <dgm:prSet presAssocID="{CFD1FBD2-3D2E-471A-BD3D-0E69ABC95AB7}" presName="parentLin" presStyleCnt="0"/>
      <dgm:spPr/>
    </dgm:pt>
    <dgm:pt modelId="{5CB6C734-AC72-4693-B7FB-CF1C18F2E428}" type="pres">
      <dgm:prSet presAssocID="{CFD1FBD2-3D2E-471A-BD3D-0E69ABC95AB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1659F99-B407-4DC1-905C-51DD490AB472}" type="pres">
      <dgm:prSet presAssocID="{CFD1FBD2-3D2E-471A-BD3D-0E69ABC95AB7}" presName="parentText" presStyleLbl="node1" presStyleIdx="0" presStyleCnt="1" custScaleX="106401" custScaleY="39890" custLinFactNeighborX="1659" custLinFactNeighborY="-1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C9B80-B244-47A6-9D2B-FC08CBABA305}" type="pres">
      <dgm:prSet presAssocID="{CFD1FBD2-3D2E-471A-BD3D-0E69ABC95AB7}" presName="negativeSpace" presStyleCnt="0"/>
      <dgm:spPr/>
    </dgm:pt>
    <dgm:pt modelId="{47610F40-2449-4C39-A0F4-232D0CCBF9DD}" type="pres">
      <dgm:prSet presAssocID="{CFD1FBD2-3D2E-471A-BD3D-0E69ABC95AB7}" presName="childText" presStyleLbl="conFgAcc1" presStyleIdx="0" presStyleCnt="1" custScaleY="99581" custLinFactNeighborY="-14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D717B-BE76-49BD-9BA6-3FAD53B480CC}" srcId="{CFD1FBD2-3D2E-471A-BD3D-0E69ABC95AB7}" destId="{29BEC367-A41D-4ABD-B042-B2CCDE7DE4D9}" srcOrd="4" destOrd="0" parTransId="{4D56EB12-17F9-4F4F-B32C-DB2C4BD85C18}" sibTransId="{0F482A82-8ED8-4A0C-8E7A-94DB4F026DA0}"/>
    <dgm:cxn modelId="{C97F0B06-B843-4CF7-8596-FB6A67C797BF}" srcId="{BC5EF32E-0E35-42BA-BB7B-81F426F10683}" destId="{CFD1FBD2-3D2E-471A-BD3D-0E69ABC95AB7}" srcOrd="0" destOrd="0" parTransId="{BA210E4E-AB15-4626-AAF6-41B301B62A90}" sibTransId="{CB3FE218-20AF-4425-BFF8-F4FC70474D58}"/>
    <dgm:cxn modelId="{EB0A3D49-8BEF-4038-8595-8EAC7FCFBED2}" srcId="{CFD1FBD2-3D2E-471A-BD3D-0E69ABC95AB7}" destId="{A536516C-5DD9-469F-8519-CB4699EDDE8C}" srcOrd="2" destOrd="0" parTransId="{DFBA1F81-CA11-47BF-B646-95FD4EB5EFC4}" sibTransId="{533E7224-AE3F-49F7-82E3-27BC437A22F0}"/>
    <dgm:cxn modelId="{36B7619F-7C3F-41D3-A671-6D73CB048B5C}" type="presOf" srcId="{5443C676-D0E6-44D1-AB8C-BB20E4795140}" destId="{47610F40-2449-4C39-A0F4-232D0CCBF9DD}" srcOrd="0" destOrd="1" presId="urn:microsoft.com/office/officeart/2005/8/layout/list1"/>
    <dgm:cxn modelId="{1B097654-8594-49B5-A262-A25BCCA03F0D}" type="presOf" srcId="{CFD1FBD2-3D2E-471A-BD3D-0E69ABC95AB7}" destId="{5CB6C734-AC72-4693-B7FB-CF1C18F2E428}" srcOrd="0" destOrd="0" presId="urn:microsoft.com/office/officeart/2005/8/layout/list1"/>
    <dgm:cxn modelId="{6406D612-2971-409E-B6A6-6EC9B011F557}" type="presOf" srcId="{29BEC367-A41D-4ABD-B042-B2CCDE7DE4D9}" destId="{47610F40-2449-4C39-A0F4-232D0CCBF9DD}" srcOrd="0" destOrd="4" presId="urn:microsoft.com/office/officeart/2005/8/layout/list1"/>
    <dgm:cxn modelId="{3CF55477-016D-4FC5-92EF-B1325B0F2A12}" srcId="{CFD1FBD2-3D2E-471A-BD3D-0E69ABC95AB7}" destId="{1F41C7F8-D185-469F-ACB6-61CD951B4AAE}" srcOrd="3" destOrd="0" parTransId="{D9AAECB8-B301-427E-8985-54CDCAA8F6D0}" sibTransId="{01BB11DF-F242-4090-BD23-DE52EB42F001}"/>
    <dgm:cxn modelId="{3F79501D-1EF7-4B4D-83E6-D4DE8CA7BAA6}" srcId="{CFD1FBD2-3D2E-471A-BD3D-0E69ABC95AB7}" destId="{CC3A3873-EB39-44D5-8AF4-A7EF1EA79823}" srcOrd="0" destOrd="0" parTransId="{16E57F03-F1A5-4DEF-95D5-C535A11C6CC8}" sibTransId="{1DA6070D-1071-4127-A0DD-4AE59588F3C6}"/>
    <dgm:cxn modelId="{63CCE39D-3EE7-4E45-94E4-56688962D73A}" type="presOf" srcId="{CC3A3873-EB39-44D5-8AF4-A7EF1EA79823}" destId="{47610F40-2449-4C39-A0F4-232D0CCBF9DD}" srcOrd="0" destOrd="0" presId="urn:microsoft.com/office/officeart/2005/8/layout/list1"/>
    <dgm:cxn modelId="{C9BA2921-E1CC-4EAD-AD93-248D3134C498}" type="presOf" srcId="{A536516C-5DD9-469F-8519-CB4699EDDE8C}" destId="{47610F40-2449-4C39-A0F4-232D0CCBF9DD}" srcOrd="0" destOrd="2" presId="urn:microsoft.com/office/officeart/2005/8/layout/list1"/>
    <dgm:cxn modelId="{A2AD9E8B-EEE8-46AC-AD94-1288B4067DC7}" srcId="{CFD1FBD2-3D2E-471A-BD3D-0E69ABC95AB7}" destId="{5443C676-D0E6-44D1-AB8C-BB20E4795140}" srcOrd="1" destOrd="0" parTransId="{A50C44C6-C609-4DDC-B974-FADB2227E8E1}" sibTransId="{A20EC342-1305-484D-99A5-0C966AA9A2C6}"/>
    <dgm:cxn modelId="{9B5A47CC-7E6D-4941-ADE9-9E902968B41B}" type="presOf" srcId="{CFD1FBD2-3D2E-471A-BD3D-0E69ABC95AB7}" destId="{91659F99-B407-4DC1-905C-51DD490AB472}" srcOrd="1" destOrd="0" presId="urn:microsoft.com/office/officeart/2005/8/layout/list1"/>
    <dgm:cxn modelId="{D35AA89E-BB31-4C0B-877E-8673E91C11B0}" type="presOf" srcId="{BC5EF32E-0E35-42BA-BB7B-81F426F10683}" destId="{18ED7F72-3FD1-49AA-A3BA-6A4C034A4629}" srcOrd="0" destOrd="0" presId="urn:microsoft.com/office/officeart/2005/8/layout/list1"/>
    <dgm:cxn modelId="{F1270B49-6E04-4D4B-BB6E-7E60B25777F2}" type="presOf" srcId="{1F41C7F8-D185-469F-ACB6-61CD951B4AAE}" destId="{47610F40-2449-4C39-A0F4-232D0CCBF9DD}" srcOrd="0" destOrd="3" presId="urn:microsoft.com/office/officeart/2005/8/layout/list1"/>
    <dgm:cxn modelId="{A1C19EC0-0994-4C3A-BB9B-B53051F66D07}" type="presParOf" srcId="{18ED7F72-3FD1-49AA-A3BA-6A4C034A4629}" destId="{45D65FEF-9EF7-44FA-B06D-D5249C5BBFC9}" srcOrd="0" destOrd="0" presId="urn:microsoft.com/office/officeart/2005/8/layout/list1"/>
    <dgm:cxn modelId="{5AEB880D-CE8F-45BE-B44C-86EA2ECD2FF0}" type="presParOf" srcId="{45D65FEF-9EF7-44FA-B06D-D5249C5BBFC9}" destId="{5CB6C734-AC72-4693-B7FB-CF1C18F2E428}" srcOrd="0" destOrd="0" presId="urn:microsoft.com/office/officeart/2005/8/layout/list1"/>
    <dgm:cxn modelId="{5D1336D9-9802-432D-9C03-CDD0E98B005E}" type="presParOf" srcId="{45D65FEF-9EF7-44FA-B06D-D5249C5BBFC9}" destId="{91659F99-B407-4DC1-905C-51DD490AB472}" srcOrd="1" destOrd="0" presId="urn:microsoft.com/office/officeart/2005/8/layout/list1"/>
    <dgm:cxn modelId="{1282443A-40BC-4382-B907-AF9D7848533A}" type="presParOf" srcId="{18ED7F72-3FD1-49AA-A3BA-6A4C034A4629}" destId="{1B7C9B80-B244-47A6-9D2B-FC08CBABA305}" srcOrd="1" destOrd="0" presId="urn:microsoft.com/office/officeart/2005/8/layout/list1"/>
    <dgm:cxn modelId="{1B09165B-3FC8-4C39-81EC-D7005DAB201E}" type="presParOf" srcId="{18ED7F72-3FD1-49AA-A3BA-6A4C034A4629}" destId="{47610F40-2449-4C39-A0F4-232D0CCBF9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5EF32E-0E35-42BA-BB7B-81F426F106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D1FBD2-3D2E-471A-BD3D-0E69ABC95AB7}">
      <dgm:prSet custT="1"/>
      <dgm:spPr>
        <a:solidFill>
          <a:srgbClr val="845BAD"/>
        </a:solidFill>
      </dgm:spPr>
      <dgm:t>
        <a:bodyPr/>
        <a:lstStyle/>
        <a:p>
          <a:r>
            <a:rPr lang="ru-RU" sz="13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1.3. </a:t>
          </a:r>
          <a:r>
            <a:rPr lang="ru-RU" sz="135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Основания для обращения регионального оператора – ФКР с регрессными требованиями</a:t>
          </a:r>
          <a:endParaRPr lang="ru-RU" sz="135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210E4E-AB15-4626-AAF6-41B301B62A90}" type="parTrans" cxnId="{C97F0B06-B843-4CF7-8596-FB6A67C797BF}">
      <dgm:prSet/>
      <dgm:spPr/>
      <dgm:t>
        <a:bodyPr/>
        <a:lstStyle/>
        <a:p>
          <a:endParaRPr lang="ru-RU"/>
        </a:p>
      </dgm:t>
    </dgm:pt>
    <dgm:pt modelId="{CB3FE218-20AF-4425-BFF8-F4FC70474D58}" type="sibTrans" cxnId="{C97F0B06-B843-4CF7-8596-FB6A67C797BF}">
      <dgm:prSet/>
      <dgm:spPr/>
      <dgm:t>
        <a:bodyPr/>
        <a:lstStyle/>
        <a:p>
          <a:endParaRPr lang="ru-RU"/>
        </a:p>
      </dgm:t>
    </dgm:pt>
    <dgm:pt modelId="{CC3A3873-EB39-44D5-8AF4-A7EF1EA79823}">
      <dgm:prSet custT="1"/>
      <dgm:spPr/>
      <dgm:t>
        <a:bodyPr/>
        <a:lstStyle/>
        <a:p>
          <a:pPr marL="36000"/>
          <a:r>
            <a:rPr lang="ru-RU" sz="13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2) О правовой природе правоотношений между лицом, которому причинен вред, подрядной организацией и ФКР, и о возможности применения положений статьи 60 </a:t>
          </a:r>
          <a:r>
            <a:rPr lang="ru-RU" sz="1300" b="1" u="sng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ГрК</a:t>
          </a:r>
          <a:r>
            <a:rPr lang="ru-RU" sz="1300" b="1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РФ к указанным правоотношениям</a:t>
          </a:r>
          <a:endParaRPr lang="ru-RU" sz="1300" b="1" u="sng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E57F03-F1A5-4DEF-95D5-C535A11C6CC8}" type="parTrans" cxnId="{3F79501D-1EF7-4B4D-83E6-D4DE8CA7BAA6}">
      <dgm:prSet/>
      <dgm:spPr/>
      <dgm:t>
        <a:bodyPr/>
        <a:lstStyle/>
        <a:p>
          <a:endParaRPr lang="ru-RU"/>
        </a:p>
      </dgm:t>
    </dgm:pt>
    <dgm:pt modelId="{1DA6070D-1071-4127-A0DD-4AE59588F3C6}" type="sibTrans" cxnId="{3F79501D-1EF7-4B4D-83E6-D4DE8CA7BAA6}">
      <dgm:prSet/>
      <dgm:spPr/>
      <dgm:t>
        <a:bodyPr/>
        <a:lstStyle/>
        <a:p>
          <a:endParaRPr lang="ru-RU"/>
        </a:p>
      </dgm:t>
    </dgm:pt>
    <dgm:pt modelId="{A536516C-5DD9-469F-8519-CB4699EDDE8C}">
      <dgm:prSet custT="1"/>
      <dgm:spPr/>
      <dgm:t>
        <a:bodyPr/>
        <a:lstStyle/>
        <a:p>
          <a:pPr marL="36000"/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соответствии с выводом Президиума ВАС РФ (постановление от 18.06.2013 № 1399/13 по делу № А40-112862/11-69-982), в случае если </a:t>
          </a:r>
          <a:r>
            <a:rPr lang="ru-RU" sz="13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вред возник в результате </a:t>
          </a:r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неисполнения или </a:t>
          </a:r>
          <a:r>
            <a:rPr lang="ru-RU" sz="13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ненадлежащего исполнения договорного обязательства</a:t>
          </a:r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ru-RU" sz="13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нормы об ответственности за деликт не применяются</a:t>
          </a:r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а вред возмещается в соответствии с правилами об ответственности за неисполнение договорного обязательства или согласно условиям договора, заключенного между сторонами.</a:t>
          </a:r>
          <a:endParaRPr lang="ru-RU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3E7224-AE3F-49F7-82E3-27BC437A22F0}" type="sibTrans" cxnId="{EB0A3D49-8BEF-4038-8595-8EAC7FCFBED2}">
      <dgm:prSet/>
      <dgm:spPr/>
      <dgm:t>
        <a:bodyPr/>
        <a:lstStyle/>
        <a:p>
          <a:endParaRPr lang="ru-RU"/>
        </a:p>
      </dgm:t>
    </dgm:pt>
    <dgm:pt modelId="{DFBA1F81-CA11-47BF-B646-95FD4EB5EFC4}" type="parTrans" cxnId="{EB0A3D49-8BEF-4038-8595-8EAC7FCFBED2}">
      <dgm:prSet/>
      <dgm:spPr/>
      <dgm:t>
        <a:bodyPr/>
        <a:lstStyle/>
        <a:p>
          <a:endParaRPr lang="ru-RU"/>
        </a:p>
      </dgm:t>
    </dgm:pt>
    <dgm:pt modelId="{5443C676-D0E6-44D1-AB8C-BB20E4795140}">
      <dgm:prSet custT="1"/>
      <dgm:spPr/>
      <dgm:t>
        <a:bodyPr/>
        <a:lstStyle/>
        <a:p>
          <a:pPr marL="36000"/>
          <a:endParaRPr lang="ru-RU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0EC342-1305-484D-99A5-0C966AA9A2C6}" type="sibTrans" cxnId="{A2AD9E8B-EEE8-46AC-AD94-1288B4067DC7}">
      <dgm:prSet/>
      <dgm:spPr/>
      <dgm:t>
        <a:bodyPr/>
        <a:lstStyle/>
        <a:p>
          <a:endParaRPr lang="ru-RU"/>
        </a:p>
      </dgm:t>
    </dgm:pt>
    <dgm:pt modelId="{A50C44C6-C609-4DDC-B974-FADB2227E8E1}" type="parTrans" cxnId="{A2AD9E8B-EEE8-46AC-AD94-1288B4067DC7}">
      <dgm:prSet/>
      <dgm:spPr/>
      <dgm:t>
        <a:bodyPr/>
        <a:lstStyle/>
        <a:p>
          <a:endParaRPr lang="ru-RU"/>
        </a:p>
      </dgm:t>
    </dgm:pt>
    <dgm:pt modelId="{C468DF2C-1DBD-4C24-BD91-A784C0F8B8AE}">
      <dgm:prSet custT="1"/>
      <dgm:spPr/>
      <dgm:t>
        <a:bodyPr/>
        <a:lstStyle/>
        <a:p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Правила статьи 60 ГрК РФ предусмотрены для случаев, когда ответственность указанных в ней лиц возникает не вследствие нарушения договорных обязательств, а в силу возникновения деликта, имеющего внедоговорной характер (постановление Арбитражного суда Дальневосточного округа от 18.01.2019 по делу № А51-6216/2018).</a:t>
          </a:r>
        </a:p>
      </dgm:t>
    </dgm:pt>
    <dgm:pt modelId="{7A8D77F6-1D9E-410B-8C4F-932A97891F2A}" type="parTrans" cxnId="{B5202655-3F92-4748-8BBE-8AC349FBE155}">
      <dgm:prSet/>
      <dgm:spPr/>
      <dgm:t>
        <a:bodyPr/>
        <a:lstStyle/>
        <a:p>
          <a:endParaRPr lang="ru-RU"/>
        </a:p>
      </dgm:t>
    </dgm:pt>
    <dgm:pt modelId="{E5A5EC53-FB43-4C79-AEAE-5B7DA5219A37}" type="sibTrans" cxnId="{B5202655-3F92-4748-8BBE-8AC349FBE155}">
      <dgm:prSet/>
      <dgm:spPr/>
      <dgm:t>
        <a:bodyPr/>
        <a:lstStyle/>
        <a:p>
          <a:endParaRPr lang="ru-RU"/>
        </a:p>
      </dgm:t>
    </dgm:pt>
    <dgm:pt modelId="{C5757E28-6393-4776-97F9-40EDBF671AF2}">
      <dgm:prSet custT="1"/>
      <dgm:spPr/>
      <dgm:t>
        <a:bodyPr/>
        <a:lstStyle/>
        <a:p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Между собственником помещения, региональным оператором и подрядной организацией существует заранее установленная (до причинения ущерба) правовая связь в силу закона, в связи с чем причинение ущерба действиями подрядной организации не может рассматриваться как деликт.</a:t>
          </a:r>
        </a:p>
      </dgm:t>
    </dgm:pt>
    <dgm:pt modelId="{F1E0067E-2259-4F4A-BBDA-0B1FE84C0A50}" type="parTrans" cxnId="{0EAF5DCD-AFFD-4F36-A2F0-1C7C4E5481E5}">
      <dgm:prSet/>
      <dgm:spPr/>
      <dgm:t>
        <a:bodyPr/>
        <a:lstStyle/>
        <a:p>
          <a:endParaRPr lang="ru-RU"/>
        </a:p>
      </dgm:t>
    </dgm:pt>
    <dgm:pt modelId="{218A258B-D015-4140-B206-3B6D388070DF}" type="sibTrans" cxnId="{0EAF5DCD-AFFD-4F36-A2F0-1C7C4E5481E5}">
      <dgm:prSet/>
      <dgm:spPr/>
      <dgm:t>
        <a:bodyPr/>
        <a:lstStyle/>
        <a:p>
          <a:endParaRPr lang="ru-RU"/>
        </a:p>
      </dgm:t>
    </dgm:pt>
    <dgm:pt modelId="{4FB362A5-44E0-4B2D-BF7C-159CFB1C6A6F}">
      <dgm:prSet custT="1"/>
      <dgm:spPr/>
      <dgm:t>
        <a:bodyPr/>
        <a:lstStyle/>
        <a:p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«…положения статей 55.16 и 60 </a:t>
          </a:r>
          <a:r>
            <a:rPr lang="ru-RU" sz="13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ГрК</a:t>
          </a:r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РФ о солидарной ответственности саморегулируемых организаций распространяются исключительно на </a:t>
          </a:r>
          <a:r>
            <a:rPr lang="ru-RU" sz="13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деликтную</a:t>
          </a:r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ответственность. В то же время </a:t>
          </a:r>
          <a:r>
            <a:rPr lang="ru-RU" sz="13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обоснование иска положено ненадлежащее исполнение подрядчиком перед заказчиком договорных отношений</a:t>
          </a:r>
          <a:r>
            <a:rPr lang="ru-RU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выразившееся в ненадлежащем исполнении обязательств по договору подряда, причинившие убытки» (постановление 9ААС от 05.02.2020 по делу № А40-199004/2019).</a:t>
          </a:r>
        </a:p>
      </dgm:t>
    </dgm:pt>
    <dgm:pt modelId="{70AD0B32-9EC3-4C40-9A2F-8AD1D0A443D0}" type="parTrans" cxnId="{13BD86E1-F115-4530-B800-EF1ABD154489}">
      <dgm:prSet/>
      <dgm:spPr/>
      <dgm:t>
        <a:bodyPr/>
        <a:lstStyle/>
        <a:p>
          <a:endParaRPr lang="ru-RU"/>
        </a:p>
      </dgm:t>
    </dgm:pt>
    <dgm:pt modelId="{F63965C8-3696-4058-955C-CB8B22D94C05}" type="sibTrans" cxnId="{13BD86E1-F115-4530-B800-EF1ABD154489}">
      <dgm:prSet/>
      <dgm:spPr/>
      <dgm:t>
        <a:bodyPr/>
        <a:lstStyle/>
        <a:p>
          <a:endParaRPr lang="ru-RU"/>
        </a:p>
      </dgm:t>
    </dgm:pt>
    <dgm:pt modelId="{18ED7F72-3FD1-49AA-A3BA-6A4C034A4629}" type="pres">
      <dgm:prSet presAssocID="{BC5EF32E-0E35-42BA-BB7B-81F426F106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65FEF-9EF7-44FA-B06D-D5249C5BBFC9}" type="pres">
      <dgm:prSet presAssocID="{CFD1FBD2-3D2E-471A-BD3D-0E69ABC95AB7}" presName="parentLin" presStyleCnt="0"/>
      <dgm:spPr/>
    </dgm:pt>
    <dgm:pt modelId="{5CB6C734-AC72-4693-B7FB-CF1C18F2E428}" type="pres">
      <dgm:prSet presAssocID="{CFD1FBD2-3D2E-471A-BD3D-0E69ABC95AB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1659F99-B407-4DC1-905C-51DD490AB472}" type="pres">
      <dgm:prSet presAssocID="{CFD1FBD2-3D2E-471A-BD3D-0E69ABC95AB7}" presName="parentText" presStyleLbl="node1" presStyleIdx="0" presStyleCnt="1" custScaleX="106401" custScaleY="56477" custLinFactNeighborX="0" custLinFactNeighborY="12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C9B80-B244-47A6-9D2B-FC08CBABA305}" type="pres">
      <dgm:prSet presAssocID="{CFD1FBD2-3D2E-471A-BD3D-0E69ABC95AB7}" presName="negativeSpace" presStyleCnt="0"/>
      <dgm:spPr/>
    </dgm:pt>
    <dgm:pt modelId="{47610F40-2449-4C39-A0F4-232D0CCBF9DD}" type="pres">
      <dgm:prSet presAssocID="{CFD1FBD2-3D2E-471A-BD3D-0E69ABC95AB7}" presName="childText" presStyleLbl="conFgAcc1" presStyleIdx="0" presStyleCnt="1" custScaleY="109082" custLinFactNeighborX="1255" custLinFactNeighborY="6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7FB8E9-9135-4A43-8327-D4BE12FB1B5E}" type="presOf" srcId="{CFD1FBD2-3D2E-471A-BD3D-0E69ABC95AB7}" destId="{91659F99-B407-4DC1-905C-51DD490AB472}" srcOrd="1" destOrd="0" presId="urn:microsoft.com/office/officeart/2005/8/layout/list1"/>
    <dgm:cxn modelId="{DDADA199-6CF2-4169-9F64-DB3423E8E933}" type="presOf" srcId="{CFD1FBD2-3D2E-471A-BD3D-0E69ABC95AB7}" destId="{5CB6C734-AC72-4693-B7FB-CF1C18F2E428}" srcOrd="0" destOrd="0" presId="urn:microsoft.com/office/officeart/2005/8/layout/list1"/>
    <dgm:cxn modelId="{13BD86E1-F115-4530-B800-EF1ABD154489}" srcId="{CFD1FBD2-3D2E-471A-BD3D-0E69ABC95AB7}" destId="{4FB362A5-44E0-4B2D-BF7C-159CFB1C6A6F}" srcOrd="5" destOrd="0" parTransId="{70AD0B32-9EC3-4C40-9A2F-8AD1D0A443D0}" sibTransId="{F63965C8-3696-4058-955C-CB8B22D94C05}"/>
    <dgm:cxn modelId="{C97F0B06-B843-4CF7-8596-FB6A67C797BF}" srcId="{BC5EF32E-0E35-42BA-BB7B-81F426F10683}" destId="{CFD1FBD2-3D2E-471A-BD3D-0E69ABC95AB7}" srcOrd="0" destOrd="0" parTransId="{BA210E4E-AB15-4626-AAF6-41B301B62A90}" sibTransId="{CB3FE218-20AF-4425-BFF8-F4FC70474D58}"/>
    <dgm:cxn modelId="{F6812CD2-FD4A-446C-824E-314FAAFF687A}" type="presOf" srcId="{CC3A3873-EB39-44D5-8AF4-A7EF1EA79823}" destId="{47610F40-2449-4C39-A0F4-232D0CCBF9DD}" srcOrd="0" destOrd="0" presId="urn:microsoft.com/office/officeart/2005/8/layout/list1"/>
    <dgm:cxn modelId="{EB0A3D49-8BEF-4038-8595-8EAC7FCFBED2}" srcId="{CFD1FBD2-3D2E-471A-BD3D-0E69ABC95AB7}" destId="{A536516C-5DD9-469F-8519-CB4699EDDE8C}" srcOrd="2" destOrd="0" parTransId="{DFBA1F81-CA11-47BF-B646-95FD4EB5EFC4}" sibTransId="{533E7224-AE3F-49F7-82E3-27BC437A22F0}"/>
    <dgm:cxn modelId="{B0F49F42-DA60-42D6-9871-7DCD233B473B}" type="presOf" srcId="{C5757E28-6393-4776-97F9-40EDBF671AF2}" destId="{47610F40-2449-4C39-A0F4-232D0CCBF9DD}" srcOrd="0" destOrd="4" presId="urn:microsoft.com/office/officeart/2005/8/layout/list1"/>
    <dgm:cxn modelId="{0EAF5DCD-AFFD-4F36-A2F0-1C7C4E5481E5}" srcId="{CFD1FBD2-3D2E-471A-BD3D-0E69ABC95AB7}" destId="{C5757E28-6393-4776-97F9-40EDBF671AF2}" srcOrd="4" destOrd="0" parTransId="{F1E0067E-2259-4F4A-BBDA-0B1FE84C0A50}" sibTransId="{218A258B-D015-4140-B206-3B6D388070DF}"/>
    <dgm:cxn modelId="{83F9ABBE-6E72-43A0-AD3A-552E23056873}" type="presOf" srcId="{A536516C-5DD9-469F-8519-CB4699EDDE8C}" destId="{47610F40-2449-4C39-A0F4-232D0CCBF9DD}" srcOrd="0" destOrd="2" presId="urn:microsoft.com/office/officeart/2005/8/layout/list1"/>
    <dgm:cxn modelId="{9F501B74-E3B0-4F18-95D9-67A511A29DE3}" type="presOf" srcId="{C468DF2C-1DBD-4C24-BD91-A784C0F8B8AE}" destId="{47610F40-2449-4C39-A0F4-232D0CCBF9DD}" srcOrd="0" destOrd="3" presId="urn:microsoft.com/office/officeart/2005/8/layout/list1"/>
    <dgm:cxn modelId="{3F79501D-1EF7-4B4D-83E6-D4DE8CA7BAA6}" srcId="{CFD1FBD2-3D2E-471A-BD3D-0E69ABC95AB7}" destId="{CC3A3873-EB39-44D5-8AF4-A7EF1EA79823}" srcOrd="0" destOrd="0" parTransId="{16E57F03-F1A5-4DEF-95D5-C535A11C6CC8}" sibTransId="{1DA6070D-1071-4127-A0DD-4AE59588F3C6}"/>
    <dgm:cxn modelId="{B5202655-3F92-4748-8BBE-8AC349FBE155}" srcId="{CFD1FBD2-3D2E-471A-BD3D-0E69ABC95AB7}" destId="{C468DF2C-1DBD-4C24-BD91-A784C0F8B8AE}" srcOrd="3" destOrd="0" parTransId="{7A8D77F6-1D9E-410B-8C4F-932A97891F2A}" sibTransId="{E5A5EC53-FB43-4C79-AEAE-5B7DA5219A37}"/>
    <dgm:cxn modelId="{5DF68F9A-601D-4B09-8C58-53BA9E855117}" type="presOf" srcId="{BC5EF32E-0E35-42BA-BB7B-81F426F10683}" destId="{18ED7F72-3FD1-49AA-A3BA-6A4C034A4629}" srcOrd="0" destOrd="0" presId="urn:microsoft.com/office/officeart/2005/8/layout/list1"/>
    <dgm:cxn modelId="{0B7B5D70-94A1-4A53-A331-71793D787274}" type="presOf" srcId="{5443C676-D0E6-44D1-AB8C-BB20E4795140}" destId="{47610F40-2449-4C39-A0F4-232D0CCBF9DD}" srcOrd="0" destOrd="1" presId="urn:microsoft.com/office/officeart/2005/8/layout/list1"/>
    <dgm:cxn modelId="{1C6A537F-D9A2-44DC-89C2-78BAA8BC5BFE}" type="presOf" srcId="{4FB362A5-44E0-4B2D-BF7C-159CFB1C6A6F}" destId="{47610F40-2449-4C39-A0F4-232D0CCBF9DD}" srcOrd="0" destOrd="5" presId="urn:microsoft.com/office/officeart/2005/8/layout/list1"/>
    <dgm:cxn modelId="{A2AD9E8B-EEE8-46AC-AD94-1288B4067DC7}" srcId="{CFD1FBD2-3D2E-471A-BD3D-0E69ABC95AB7}" destId="{5443C676-D0E6-44D1-AB8C-BB20E4795140}" srcOrd="1" destOrd="0" parTransId="{A50C44C6-C609-4DDC-B974-FADB2227E8E1}" sibTransId="{A20EC342-1305-484D-99A5-0C966AA9A2C6}"/>
    <dgm:cxn modelId="{8B072A91-5F55-4D04-8E58-A0E9373FC181}" type="presParOf" srcId="{18ED7F72-3FD1-49AA-A3BA-6A4C034A4629}" destId="{45D65FEF-9EF7-44FA-B06D-D5249C5BBFC9}" srcOrd="0" destOrd="0" presId="urn:microsoft.com/office/officeart/2005/8/layout/list1"/>
    <dgm:cxn modelId="{BC14AB80-8D36-4DB0-AF47-E31EC05449B3}" type="presParOf" srcId="{45D65FEF-9EF7-44FA-B06D-D5249C5BBFC9}" destId="{5CB6C734-AC72-4693-B7FB-CF1C18F2E428}" srcOrd="0" destOrd="0" presId="urn:microsoft.com/office/officeart/2005/8/layout/list1"/>
    <dgm:cxn modelId="{AAC073A8-89ED-4CBA-A804-0EACCC581A58}" type="presParOf" srcId="{45D65FEF-9EF7-44FA-B06D-D5249C5BBFC9}" destId="{91659F99-B407-4DC1-905C-51DD490AB472}" srcOrd="1" destOrd="0" presId="urn:microsoft.com/office/officeart/2005/8/layout/list1"/>
    <dgm:cxn modelId="{82FF7136-D96F-4B6F-8701-7C60BBDD60BC}" type="presParOf" srcId="{18ED7F72-3FD1-49AA-A3BA-6A4C034A4629}" destId="{1B7C9B80-B244-47A6-9D2B-FC08CBABA305}" srcOrd="1" destOrd="0" presId="urn:microsoft.com/office/officeart/2005/8/layout/list1"/>
    <dgm:cxn modelId="{14AB3760-9B4F-41C5-AE29-4D90F17D53E7}" type="presParOf" srcId="{18ED7F72-3FD1-49AA-A3BA-6A4C034A4629}" destId="{47610F40-2449-4C39-A0F4-232D0CCBF9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8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74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98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1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84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29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85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13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a.sidorkin@nostroy.ru" TargetMode="External"/><Relationship Id="rId4" Type="http://schemas.openxmlformats.org/officeDocument/2006/relationships/hyperlink" Target="mailto:a.kokonov@nostroy.ru" TargetMode="External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6.jpeg"/><Relationship Id="rId10" Type="http://schemas.microsoft.com/office/2007/relationships/diagramDrawing" Target="../diagrams/drawing2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6.jpeg"/><Relationship Id="rId10" Type="http://schemas.microsoft.com/office/2007/relationships/diagramDrawing" Target="../diagrams/drawing3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6.jpeg"/><Relationship Id="rId10" Type="http://schemas.microsoft.com/office/2007/relationships/diagramDrawing" Target="../diagrams/drawing4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1" descr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67" y="4954307"/>
            <a:ext cx="2924334" cy="118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88B6D79-C5C6-46E9-B7B9-1A08B7DE8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" y="748515"/>
            <a:ext cx="7589514" cy="4170572"/>
          </a:xfrm>
          <a:prstGeom prst="rect">
            <a:avLst/>
          </a:prstGeom>
        </p:spPr>
      </p:pic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62"/>
            <a:ext cx="11918833" cy="456729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7"/>
          <p:cNvSpPr txBox="1"/>
          <p:nvPr/>
        </p:nvSpPr>
        <p:spPr>
          <a:xfrm>
            <a:off x="644534" y="5010926"/>
            <a:ext cx="563560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Виктория Валерьевна Панарина,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директор Правового департамента НОСТРОЙ,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член Научно-консультативной комиссии 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17 февраля 2021 года</a:t>
            </a:r>
            <a:endParaRPr lang="ru-RU" b="1" dirty="0"/>
          </a:p>
        </p:txBody>
      </p:sp>
      <p:sp>
        <p:nvSpPr>
          <p:cNvPr id="104" name="TextBox 6"/>
          <p:cNvSpPr txBox="1"/>
          <p:nvPr/>
        </p:nvSpPr>
        <p:spPr>
          <a:xfrm>
            <a:off x="6444344" y="690065"/>
            <a:ext cx="5474490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>
                <a:sym typeface="Verdana"/>
              </a:rPr>
              <a:t>О рассмотрении претензий ФКР о компенсации понесённых расходов по возмещению ущерба, причинённого вследствие недостатков работ по капитальному ремонту объектов капитального строительства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0555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/>
          <a:srcRect l="12125" t="45392" r="42567"/>
          <a:stretch>
            <a:fillRect/>
          </a:stretch>
        </p:blipFill>
        <p:spPr>
          <a:xfrm>
            <a:off x="0" y="0"/>
            <a:ext cx="12192000" cy="5961792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380246" y="201835"/>
            <a:ext cx="11416420" cy="595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sym typeface="Verdana"/>
              </a:rPr>
              <a:t>О правовой природе правоотношений между лицом, которому причинен вред, подрядной организацией и ФКР, и о возможности применения положений статьи 60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sym typeface="Verdana"/>
              </a:rPr>
              <a:t>ГрК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sym typeface="Verdana"/>
              </a:rPr>
              <a:t> РФ к указанным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sym typeface="Verdana"/>
              </a:rPr>
              <a:t>правоотношениям: 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sym typeface="Verdana"/>
              </a:rPr>
              <a:t>судебная практика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b="1" dirty="0">
              <a:sym typeface="Verdana"/>
            </a:endParaRPr>
          </a:p>
          <a:p>
            <a:r>
              <a:rPr lang="en-US" sz="1300" b="1" dirty="0" smtClean="0">
                <a:latin typeface="Verdana"/>
                <a:cs typeface="Verdana"/>
              </a:rPr>
              <a:t>I</a:t>
            </a:r>
            <a:r>
              <a:rPr lang="ru-RU" sz="1300" b="1" dirty="0" smtClean="0">
                <a:latin typeface="Verdana"/>
                <a:cs typeface="Verdana"/>
              </a:rPr>
              <a:t>.</a:t>
            </a:r>
            <a:r>
              <a:rPr lang="ru-RU" sz="1300" dirty="0" smtClean="0">
                <a:latin typeface="Verdana"/>
                <a:cs typeface="Verdana"/>
              </a:rPr>
              <a:t> Помимо названных судебных решений, к выводу о </a:t>
            </a:r>
            <a:r>
              <a:rPr lang="ru-RU" sz="1300" dirty="0" err="1" smtClean="0">
                <a:latin typeface="Verdana"/>
                <a:cs typeface="Verdana"/>
              </a:rPr>
              <a:t>неделиктном</a:t>
            </a:r>
            <a:r>
              <a:rPr lang="ru-RU" sz="1300" dirty="0" smtClean="0">
                <a:latin typeface="Verdana"/>
                <a:cs typeface="Verdana"/>
              </a:rPr>
              <a:t> характере обязательства пришли суды </a:t>
            </a:r>
            <a:r>
              <a:rPr lang="ru-RU" sz="1300" dirty="0">
                <a:latin typeface="Verdana"/>
                <a:cs typeface="Verdana"/>
              </a:rPr>
              <a:t>по следующим делам:  </a:t>
            </a:r>
            <a:r>
              <a:rPr lang="ru-RU" sz="1300" dirty="0" smtClean="0">
                <a:latin typeface="Verdana"/>
                <a:cs typeface="Verdana"/>
              </a:rPr>
              <a:t>     №№ А40-301551/2019 (до </a:t>
            </a:r>
            <a:r>
              <a:rPr lang="ru-RU" sz="1300" dirty="0" err="1" smtClean="0">
                <a:latin typeface="Verdana"/>
                <a:cs typeface="Verdana"/>
              </a:rPr>
              <a:t>кас</a:t>
            </a:r>
            <a:r>
              <a:rPr lang="ru-RU" sz="1300" dirty="0" smtClean="0">
                <a:latin typeface="Verdana"/>
                <a:cs typeface="Verdana"/>
              </a:rPr>
              <a:t>.), А40-214552/2019 (до </a:t>
            </a:r>
            <a:r>
              <a:rPr lang="ru-RU" sz="1300" dirty="0" err="1" smtClean="0">
                <a:latin typeface="Verdana"/>
                <a:cs typeface="Verdana"/>
              </a:rPr>
              <a:t>кас</a:t>
            </a:r>
            <a:r>
              <a:rPr lang="ru-RU" sz="1300" dirty="0" smtClean="0">
                <a:latin typeface="Verdana"/>
                <a:cs typeface="Verdana"/>
              </a:rPr>
              <a:t>.), А40-209684/2019 (до </a:t>
            </a:r>
            <a:r>
              <a:rPr lang="ru-RU" sz="1300" dirty="0" err="1" smtClean="0">
                <a:latin typeface="Verdana"/>
                <a:cs typeface="Verdana"/>
              </a:rPr>
              <a:t>апел</a:t>
            </a:r>
            <a:r>
              <a:rPr lang="ru-RU" sz="1300" dirty="0" smtClean="0">
                <a:latin typeface="Verdana"/>
                <a:cs typeface="Verdana"/>
              </a:rPr>
              <a:t>.), А40-217477/2019 (</a:t>
            </a:r>
            <a:r>
              <a:rPr lang="ru-RU" sz="1300" dirty="0">
                <a:latin typeface="Verdana"/>
                <a:cs typeface="Verdana"/>
              </a:rPr>
              <a:t>до </a:t>
            </a:r>
            <a:r>
              <a:rPr lang="ru-RU" sz="1300" dirty="0" err="1" smtClean="0">
                <a:latin typeface="Verdana"/>
                <a:cs typeface="Verdana"/>
              </a:rPr>
              <a:t>апел</a:t>
            </a:r>
            <a:r>
              <a:rPr lang="ru-RU" sz="1300" dirty="0" smtClean="0">
                <a:latin typeface="Verdana"/>
                <a:cs typeface="Verdana"/>
              </a:rPr>
              <a:t>.), </a:t>
            </a:r>
            <a:r>
              <a:rPr lang="ru-RU" sz="1300" dirty="0">
                <a:latin typeface="Verdana"/>
                <a:cs typeface="Verdana"/>
              </a:rPr>
              <a:t>А40-199226/2019, </a:t>
            </a:r>
            <a:r>
              <a:rPr lang="ru-RU" sz="1300" dirty="0" smtClean="0">
                <a:latin typeface="Verdana"/>
                <a:cs typeface="Verdana"/>
              </a:rPr>
              <a:t>А40-214508/2019 (</a:t>
            </a:r>
            <a:r>
              <a:rPr lang="ru-RU" sz="1300" dirty="0">
                <a:latin typeface="Verdana"/>
                <a:cs typeface="Verdana"/>
              </a:rPr>
              <a:t>до </a:t>
            </a:r>
            <a:r>
              <a:rPr lang="ru-RU" sz="1300" dirty="0" err="1" smtClean="0">
                <a:latin typeface="Verdana"/>
                <a:cs typeface="Verdana"/>
              </a:rPr>
              <a:t>апел</a:t>
            </a:r>
            <a:r>
              <a:rPr lang="ru-RU" sz="1300" dirty="0" smtClean="0">
                <a:latin typeface="Verdana"/>
                <a:cs typeface="Verdana"/>
              </a:rPr>
              <a:t>.), А40-214231/2019 (</a:t>
            </a:r>
            <a:r>
              <a:rPr lang="ru-RU" sz="1300" dirty="0">
                <a:latin typeface="Verdana"/>
                <a:cs typeface="Verdana"/>
              </a:rPr>
              <a:t>до </a:t>
            </a:r>
            <a:r>
              <a:rPr lang="ru-RU" sz="1300" dirty="0" err="1" smtClean="0">
                <a:latin typeface="Verdana"/>
                <a:cs typeface="Verdana"/>
              </a:rPr>
              <a:t>апел</a:t>
            </a:r>
            <a:r>
              <a:rPr lang="ru-RU" sz="1300" dirty="0" smtClean="0">
                <a:latin typeface="Verdana"/>
                <a:cs typeface="Verdana"/>
              </a:rPr>
              <a:t>.), А40-213906/2019 (</a:t>
            </a:r>
            <a:r>
              <a:rPr lang="ru-RU" sz="1300" dirty="0">
                <a:latin typeface="Verdana"/>
                <a:cs typeface="Verdana"/>
              </a:rPr>
              <a:t>до </a:t>
            </a:r>
            <a:r>
              <a:rPr lang="ru-RU" sz="1300" dirty="0" err="1" smtClean="0">
                <a:latin typeface="Verdana"/>
                <a:cs typeface="Verdana"/>
              </a:rPr>
              <a:t>апел</a:t>
            </a:r>
            <a:r>
              <a:rPr lang="ru-RU" sz="1300" dirty="0" smtClean="0">
                <a:latin typeface="Verdana"/>
                <a:cs typeface="Verdana"/>
              </a:rPr>
              <a:t>.), А40-202488/2019 (</a:t>
            </a:r>
            <a:r>
              <a:rPr lang="ru-RU" sz="1300" dirty="0">
                <a:latin typeface="Verdana"/>
                <a:cs typeface="Verdana"/>
              </a:rPr>
              <a:t>до </a:t>
            </a:r>
            <a:r>
              <a:rPr lang="ru-RU" sz="1300" dirty="0" err="1" smtClean="0">
                <a:latin typeface="Verdana"/>
                <a:cs typeface="Verdana"/>
              </a:rPr>
              <a:t>апел</a:t>
            </a:r>
            <a:r>
              <a:rPr lang="ru-RU" sz="1300" dirty="0" smtClean="0">
                <a:latin typeface="Verdana"/>
                <a:cs typeface="Verdana"/>
              </a:rPr>
              <a:t>.), А40-199032/2019 (</a:t>
            </a:r>
            <a:r>
              <a:rPr lang="ru-RU" sz="1300" dirty="0">
                <a:latin typeface="Verdana"/>
                <a:cs typeface="Verdana"/>
              </a:rPr>
              <a:t>до </a:t>
            </a:r>
            <a:r>
              <a:rPr lang="ru-RU" sz="1300" dirty="0" err="1" smtClean="0">
                <a:latin typeface="Verdana"/>
                <a:cs typeface="Verdana"/>
              </a:rPr>
              <a:t>апел</a:t>
            </a:r>
            <a:r>
              <a:rPr lang="ru-RU" sz="1300" dirty="0" smtClean="0">
                <a:latin typeface="Verdana"/>
                <a:cs typeface="Verdana"/>
              </a:rPr>
              <a:t>.), А40-124615/2019 (</a:t>
            </a:r>
            <a:r>
              <a:rPr lang="ru-RU" sz="1300" dirty="0">
                <a:latin typeface="Verdana"/>
                <a:cs typeface="Verdana"/>
              </a:rPr>
              <a:t>до </a:t>
            </a:r>
            <a:r>
              <a:rPr lang="ru-RU" sz="1300" dirty="0" err="1" smtClean="0">
                <a:latin typeface="Verdana"/>
                <a:cs typeface="Verdana"/>
              </a:rPr>
              <a:t>апел</a:t>
            </a:r>
            <a:r>
              <a:rPr lang="ru-RU" sz="1300" dirty="0" smtClean="0">
                <a:latin typeface="Verdana"/>
                <a:cs typeface="Verdana"/>
              </a:rPr>
              <a:t>.), А40-234633/2019 (</a:t>
            </a:r>
            <a:r>
              <a:rPr lang="ru-RU" sz="1300" dirty="0">
                <a:latin typeface="Verdana"/>
                <a:cs typeface="Verdana"/>
              </a:rPr>
              <a:t>до </a:t>
            </a:r>
            <a:r>
              <a:rPr lang="ru-RU" sz="1300" dirty="0" err="1" smtClean="0">
                <a:latin typeface="Verdana"/>
                <a:cs typeface="Verdana"/>
              </a:rPr>
              <a:t>апел</a:t>
            </a:r>
            <a:r>
              <a:rPr lang="ru-RU" sz="1300" dirty="0" smtClean="0">
                <a:latin typeface="Verdana"/>
                <a:cs typeface="Verdana"/>
              </a:rPr>
              <a:t>.), </a:t>
            </a:r>
            <a:r>
              <a:rPr lang="ru-RU" sz="1300" dirty="0">
                <a:latin typeface="Verdana"/>
                <a:cs typeface="Verdana"/>
              </a:rPr>
              <a:t>А40-251816/2019, А40-284086/2019, А40-278194/2019, А40-278220/2019, А40-214267/2019, </a:t>
            </a:r>
            <a:r>
              <a:rPr lang="ru-RU" sz="1300" dirty="0" smtClean="0">
                <a:latin typeface="Verdana"/>
                <a:cs typeface="Verdana"/>
              </a:rPr>
              <a:t>А40-5627/2020.</a:t>
            </a:r>
          </a:p>
          <a:p>
            <a:endParaRPr lang="ru-RU" sz="1300" dirty="0" smtClean="0">
              <a:latin typeface="Verdana"/>
              <a:cs typeface="Verdana"/>
            </a:endParaRPr>
          </a:p>
          <a:p>
            <a:r>
              <a:rPr lang="en-US" sz="1300" b="1" dirty="0" smtClean="0">
                <a:latin typeface="Verdana"/>
                <a:cs typeface="Verdana"/>
              </a:rPr>
              <a:t>II</a:t>
            </a:r>
            <a:r>
              <a:rPr lang="ru-RU" sz="1300" b="1" dirty="0" smtClean="0">
                <a:latin typeface="Verdana"/>
                <a:cs typeface="Verdana"/>
              </a:rPr>
              <a:t>.</a:t>
            </a:r>
            <a:r>
              <a:rPr lang="ru-RU" sz="1300" dirty="0" smtClean="0">
                <a:latin typeface="Verdana"/>
                <a:cs typeface="Verdana"/>
              </a:rPr>
              <a:t> Имеются </a:t>
            </a:r>
            <a:r>
              <a:rPr lang="ru-RU" sz="1300" dirty="0">
                <a:latin typeface="Verdana"/>
                <a:cs typeface="Verdana"/>
              </a:rPr>
              <a:t>примеры судебных дел, в рамках которых </a:t>
            </a:r>
            <a:r>
              <a:rPr lang="ru-RU" sz="1300" dirty="0" smtClean="0">
                <a:latin typeface="Verdana"/>
                <a:cs typeface="Verdana"/>
              </a:rPr>
              <a:t>суд, удовлетворяя требования к СРО, не </a:t>
            </a:r>
            <a:r>
              <a:rPr lang="ru-RU" sz="1300" dirty="0">
                <a:latin typeface="Verdana"/>
                <a:cs typeface="Verdana"/>
              </a:rPr>
              <a:t>исследовал ни природу возникновения ответственности НОСТРОЙ и СРО по статье 60 </a:t>
            </a:r>
            <a:r>
              <a:rPr lang="ru-RU" sz="1300" dirty="0" err="1">
                <a:latin typeface="Verdana"/>
                <a:cs typeface="Verdana"/>
              </a:rPr>
              <a:t>ГрК</a:t>
            </a:r>
            <a:r>
              <a:rPr lang="ru-RU" sz="1300" dirty="0">
                <a:latin typeface="Verdana"/>
                <a:cs typeface="Verdana"/>
              </a:rPr>
              <a:t> РФ, ни статус </a:t>
            </a:r>
            <a:r>
              <a:rPr lang="ru-RU" sz="1300" dirty="0" smtClean="0">
                <a:latin typeface="Verdana"/>
                <a:cs typeface="Verdana"/>
              </a:rPr>
              <a:t>ФКР, ни солидарность обязанности согласно закону (№№ А40-214589/2019</a:t>
            </a:r>
            <a:r>
              <a:rPr lang="ru-RU" sz="1300" dirty="0">
                <a:latin typeface="Verdana"/>
                <a:cs typeface="Verdana"/>
              </a:rPr>
              <a:t>, </a:t>
            </a:r>
            <a:r>
              <a:rPr lang="ru-RU" sz="1300" dirty="0" smtClean="0">
                <a:latin typeface="Verdana"/>
                <a:cs typeface="Verdana"/>
              </a:rPr>
              <a:t>А40-292091/2019, А-40-212603/2020, А40-54367/2020).</a:t>
            </a:r>
          </a:p>
          <a:p>
            <a:endParaRPr lang="ru-RU" sz="1300" dirty="0">
              <a:latin typeface="Verdana"/>
              <a:cs typeface="Verdana"/>
            </a:endParaRPr>
          </a:p>
          <a:p>
            <a:r>
              <a:rPr lang="en-US" sz="1300" b="1" dirty="0" smtClean="0">
                <a:latin typeface="Verdana"/>
                <a:cs typeface="Verdana"/>
                <a:sym typeface="Symbol" panose="05050102010706020507" pitchFamily="18" charset="2"/>
              </a:rPr>
              <a:t>III</a:t>
            </a:r>
            <a:r>
              <a:rPr lang="ru-RU" sz="1300" b="1" dirty="0" smtClean="0">
                <a:latin typeface="Verdana"/>
                <a:cs typeface="Verdana"/>
                <a:sym typeface="Symbol" panose="05050102010706020507" pitchFamily="18" charset="2"/>
              </a:rPr>
              <a:t>.</a:t>
            </a:r>
            <a:r>
              <a:rPr lang="en-US" sz="1300" b="1" dirty="0" smtClean="0">
                <a:latin typeface="Verdana"/>
                <a:cs typeface="Verdana"/>
                <a:sym typeface="Symbol" panose="05050102010706020507" pitchFamily="18" charset="2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Verdana"/>
                <a:cs typeface="Verdana"/>
                <a:sym typeface="Symbol" panose="05050102010706020507" pitchFamily="18" charset="2"/>
              </a:rPr>
              <a:t> </a:t>
            </a:r>
            <a:r>
              <a:rPr lang="ru-RU" sz="1300" dirty="0" smtClean="0">
                <a:latin typeface="Verdana"/>
                <a:cs typeface="Verdana"/>
              </a:rPr>
              <a:t>Есть также дело, в котором суд, удовлетворяя требования к СРО, </a:t>
            </a:r>
            <a:r>
              <a:rPr lang="ru-RU" sz="1300" u="sng" dirty="0" smtClean="0">
                <a:latin typeface="Verdana"/>
                <a:cs typeface="Verdana"/>
              </a:rPr>
              <a:t>дал оценку характеру обязательств</a:t>
            </a:r>
            <a:r>
              <a:rPr lang="ru-RU" sz="1300" dirty="0" smtClean="0">
                <a:latin typeface="Verdana"/>
                <a:cs typeface="Verdana"/>
              </a:rPr>
              <a:t>: суд </a:t>
            </a:r>
            <a:r>
              <a:rPr lang="ru-RU" sz="1300" dirty="0">
                <a:latin typeface="Verdana"/>
                <a:cs typeface="Verdana"/>
              </a:rPr>
              <a:t>первой </a:t>
            </a:r>
            <a:r>
              <a:rPr lang="ru-RU" sz="1300" dirty="0" smtClean="0">
                <a:latin typeface="Verdana"/>
                <a:cs typeface="Verdana"/>
              </a:rPr>
              <a:t>инстанции по делу </a:t>
            </a:r>
            <a:r>
              <a:rPr lang="ru-RU" sz="1300" dirty="0">
                <a:latin typeface="Verdana"/>
                <a:cs typeface="Verdana"/>
              </a:rPr>
              <a:t>№ А40-287442/2019, </a:t>
            </a:r>
            <a:r>
              <a:rPr lang="ru-RU" sz="1300" dirty="0" smtClean="0">
                <a:latin typeface="Verdana"/>
                <a:cs typeface="Verdana"/>
              </a:rPr>
              <a:t>отказывая в удовлетворении требования к СРО, указал на правовую природу требования </a:t>
            </a:r>
            <a:r>
              <a:rPr lang="ru-RU" sz="1300" dirty="0">
                <a:latin typeface="Verdana"/>
                <a:cs typeface="Verdana"/>
              </a:rPr>
              <a:t>истца </a:t>
            </a:r>
            <a:r>
              <a:rPr lang="ru-RU" sz="1300" dirty="0" smtClean="0">
                <a:latin typeface="Verdana"/>
                <a:cs typeface="Verdana"/>
              </a:rPr>
              <a:t>- ненадлежащее исполнение подрядчиком договора. Однако апелляция 21.10.2020 отменила решение суда</a:t>
            </a:r>
            <a:r>
              <a:rPr lang="ru-RU" sz="1300" dirty="0">
                <a:latin typeface="Verdana"/>
                <a:cs typeface="Verdana"/>
              </a:rPr>
              <a:t>, </a:t>
            </a:r>
            <a:r>
              <a:rPr lang="ru-RU" sz="1300" dirty="0" smtClean="0">
                <a:latin typeface="Verdana"/>
                <a:cs typeface="Verdana"/>
              </a:rPr>
              <a:t>указав, что «</a:t>
            </a:r>
            <a:r>
              <a:rPr lang="ru-RU" sz="1300" b="1" dirty="0" smtClean="0">
                <a:latin typeface="Verdana"/>
                <a:cs typeface="Verdana"/>
              </a:rPr>
              <a:t>Подрядчик</a:t>
            </a:r>
            <a:r>
              <a:rPr lang="ru-RU" sz="1300" dirty="0" smtClean="0">
                <a:latin typeface="Verdana"/>
                <a:cs typeface="Verdana"/>
              </a:rPr>
              <a:t> ... </a:t>
            </a:r>
            <a:r>
              <a:rPr lang="ru-RU" sz="1300" b="1" dirty="0" smtClean="0">
                <a:latin typeface="Verdana"/>
                <a:cs typeface="Verdana"/>
              </a:rPr>
              <a:t>причинил </a:t>
            </a:r>
            <a:r>
              <a:rPr lang="ru-RU" sz="1300" b="1" dirty="0">
                <a:latin typeface="Verdana"/>
                <a:cs typeface="Verdana"/>
              </a:rPr>
              <a:t>вред не своему заказчику ФКР </a:t>
            </a:r>
            <a:r>
              <a:rPr lang="ru-RU" sz="1300" b="1" dirty="0" smtClean="0">
                <a:latin typeface="Verdana"/>
                <a:cs typeface="Verdana"/>
              </a:rPr>
              <a:t>г. Москвы</a:t>
            </a:r>
            <a:r>
              <a:rPr lang="ru-RU" sz="1300" dirty="0">
                <a:latin typeface="Verdana"/>
                <a:cs typeface="Verdana"/>
              </a:rPr>
              <a:t>, </a:t>
            </a:r>
            <a:r>
              <a:rPr lang="ru-RU" sz="1300" b="1" dirty="0">
                <a:latin typeface="Verdana"/>
                <a:cs typeface="Verdana"/>
              </a:rPr>
              <a:t>а третьему лицу </a:t>
            </a:r>
            <a:r>
              <a:rPr lang="ru-RU" sz="1300" dirty="0">
                <a:latin typeface="Verdana"/>
                <a:cs typeface="Verdana"/>
              </a:rPr>
              <a:t>– собственнику </a:t>
            </a:r>
            <a:r>
              <a:rPr lang="ru-RU" sz="1300" dirty="0" smtClean="0">
                <a:latin typeface="Verdana"/>
                <a:cs typeface="Verdana"/>
              </a:rPr>
              <a:t>квартиры.., </a:t>
            </a:r>
            <a:r>
              <a:rPr lang="ru-RU" sz="1300" dirty="0">
                <a:latin typeface="Verdana"/>
                <a:cs typeface="Verdana"/>
              </a:rPr>
              <a:t>при этом </a:t>
            </a:r>
            <a:r>
              <a:rPr lang="ru-RU" sz="1300" b="1" dirty="0">
                <a:latin typeface="Verdana"/>
                <a:cs typeface="Verdana"/>
              </a:rPr>
              <a:t>гр. </a:t>
            </a:r>
            <a:r>
              <a:rPr lang="ru-RU" sz="1300" b="1" dirty="0" smtClean="0">
                <a:latin typeface="Verdana"/>
                <a:cs typeface="Verdana"/>
              </a:rPr>
              <a:t>… не состоял в договорных </a:t>
            </a:r>
            <a:r>
              <a:rPr lang="ru-RU" sz="1300" b="1" dirty="0">
                <a:latin typeface="Verdana"/>
                <a:cs typeface="Verdana"/>
              </a:rPr>
              <a:t>отношениях ни с </a:t>
            </a:r>
            <a:r>
              <a:rPr lang="ru-RU" sz="1300" b="1" dirty="0" smtClean="0">
                <a:latin typeface="Verdana"/>
                <a:cs typeface="Verdana"/>
              </a:rPr>
              <a:t>подрядчиком, </a:t>
            </a:r>
            <a:r>
              <a:rPr lang="ru-RU" sz="1300" b="1" dirty="0">
                <a:latin typeface="Verdana"/>
                <a:cs typeface="Verdana"/>
              </a:rPr>
              <a:t>ни с ФКР г. </a:t>
            </a:r>
            <a:r>
              <a:rPr lang="ru-RU" sz="1300" b="1" dirty="0" smtClean="0">
                <a:latin typeface="Verdana"/>
                <a:cs typeface="Verdana"/>
              </a:rPr>
              <a:t>Москвы.</a:t>
            </a:r>
            <a:r>
              <a:rPr lang="ru-RU" sz="1300" dirty="0" smtClean="0">
                <a:latin typeface="Verdana"/>
                <a:cs typeface="Verdana"/>
              </a:rPr>
              <a:t> В </a:t>
            </a:r>
            <a:r>
              <a:rPr lang="ru-RU" sz="1300" dirty="0">
                <a:latin typeface="Verdana"/>
                <a:cs typeface="Verdana"/>
              </a:rPr>
              <a:t>п. 1 ч. 11 ст.60 </a:t>
            </a:r>
            <a:r>
              <a:rPr lang="ru-RU" sz="1300" dirty="0" err="1">
                <a:latin typeface="Verdana"/>
                <a:cs typeface="Verdana"/>
              </a:rPr>
              <a:t>ГрК</a:t>
            </a:r>
            <a:r>
              <a:rPr lang="ru-RU" sz="1300" dirty="0">
                <a:latin typeface="Verdana"/>
                <a:cs typeface="Verdana"/>
              </a:rPr>
              <a:t> РФ прямо говорится об </a:t>
            </a:r>
            <a:r>
              <a:rPr lang="ru-RU" sz="1300" dirty="0" smtClean="0">
                <a:latin typeface="Verdana"/>
                <a:cs typeface="Verdana"/>
              </a:rPr>
              <a:t>ответственности саморегулируемой </a:t>
            </a:r>
            <a:r>
              <a:rPr lang="ru-RU" sz="1300" dirty="0">
                <a:latin typeface="Verdana"/>
                <a:cs typeface="Verdana"/>
              </a:rPr>
              <a:t>организации за лицо, выполнявшее работы по </a:t>
            </a:r>
            <a:r>
              <a:rPr lang="ru-RU" sz="1300" dirty="0" smtClean="0">
                <a:latin typeface="Verdana"/>
                <a:cs typeface="Verdana"/>
              </a:rPr>
              <a:t>капитальному ремонту</a:t>
            </a:r>
            <a:r>
              <a:rPr lang="ru-RU" sz="1300" dirty="0">
                <a:latin typeface="Verdana"/>
                <a:cs typeface="Verdana"/>
              </a:rPr>
              <a:t>, и причинившего вред вследствие недостатков работ по </a:t>
            </a:r>
            <a:r>
              <a:rPr lang="ru-RU" sz="1300" dirty="0" smtClean="0">
                <a:latin typeface="Verdana"/>
                <a:cs typeface="Verdana"/>
              </a:rPr>
              <a:t>капитальному ремонту </a:t>
            </a:r>
            <a:r>
              <a:rPr lang="ru-RU" sz="1300" dirty="0">
                <a:latin typeface="Verdana"/>
                <a:cs typeface="Verdana"/>
              </a:rPr>
              <a:t>объектов капитального строительства.</a:t>
            </a:r>
          </a:p>
          <a:p>
            <a:r>
              <a:rPr lang="ru-RU" sz="1300" dirty="0">
                <a:latin typeface="Verdana"/>
                <a:cs typeface="Verdana"/>
              </a:rPr>
              <a:t>Лицо, выполнившее работы по капитальному ремонту с </a:t>
            </a:r>
            <a:r>
              <a:rPr lang="ru-RU" sz="1300" dirty="0" smtClean="0">
                <a:latin typeface="Verdana"/>
                <a:cs typeface="Verdana"/>
              </a:rPr>
              <a:t>недостатками, несет </a:t>
            </a:r>
            <a:r>
              <a:rPr lang="ru-RU" sz="1300" dirty="0">
                <a:latin typeface="Verdana"/>
                <a:cs typeface="Verdana"/>
              </a:rPr>
              <a:t>как договорную ответственность перед </a:t>
            </a:r>
            <a:r>
              <a:rPr lang="ru-RU" sz="1300" dirty="0" smtClean="0">
                <a:latin typeface="Verdana"/>
                <a:cs typeface="Verdana"/>
              </a:rPr>
              <a:t>заказчиком работ</a:t>
            </a:r>
            <a:r>
              <a:rPr lang="ru-RU" sz="1300" dirty="0">
                <a:latin typeface="Verdana"/>
                <a:cs typeface="Verdana"/>
              </a:rPr>
              <a:t>, так </a:t>
            </a:r>
            <a:r>
              <a:rPr lang="ru-RU" sz="1300" dirty="0" smtClean="0">
                <a:latin typeface="Verdana"/>
                <a:cs typeface="Verdana"/>
              </a:rPr>
              <a:t>и внедоговорную </a:t>
            </a:r>
            <a:r>
              <a:rPr lang="ru-RU" sz="1300" dirty="0">
                <a:latin typeface="Verdana"/>
                <a:cs typeface="Verdana"/>
              </a:rPr>
              <a:t>ответственность перед третьими лицами, которым </a:t>
            </a:r>
            <a:r>
              <a:rPr lang="ru-RU" sz="1300" dirty="0" smtClean="0">
                <a:latin typeface="Verdana"/>
                <a:cs typeface="Verdana"/>
              </a:rPr>
              <a:t>причинен вред </a:t>
            </a:r>
            <a:r>
              <a:rPr lang="ru-RU" sz="1300" dirty="0">
                <a:latin typeface="Verdana"/>
                <a:cs typeface="Verdana"/>
              </a:rPr>
              <a:t>вследствие недостатков </a:t>
            </a:r>
            <a:r>
              <a:rPr lang="ru-RU" sz="1300" dirty="0" smtClean="0">
                <a:latin typeface="Verdana"/>
                <a:cs typeface="Verdana"/>
              </a:rPr>
              <a:t>работы. И </a:t>
            </a:r>
            <a:r>
              <a:rPr lang="ru-RU" sz="1300" dirty="0">
                <a:latin typeface="Verdana"/>
                <a:cs typeface="Verdana"/>
              </a:rPr>
              <a:t>такую ответственность перед третьим лицом (который ни с кем </a:t>
            </a:r>
            <a:r>
              <a:rPr lang="ru-RU" sz="1300" dirty="0" smtClean="0">
                <a:latin typeface="Verdana"/>
                <a:cs typeface="Verdana"/>
              </a:rPr>
              <a:t>в договорных </a:t>
            </a:r>
            <a:r>
              <a:rPr lang="ru-RU" sz="1300" dirty="0">
                <a:latin typeface="Verdana"/>
                <a:cs typeface="Verdana"/>
              </a:rPr>
              <a:t>отношениях не состоит), несет как </a:t>
            </a:r>
            <a:r>
              <a:rPr lang="ru-RU" sz="1300" dirty="0" smtClean="0">
                <a:latin typeface="Verdana"/>
                <a:cs typeface="Verdana"/>
              </a:rPr>
              <a:t>подрядчик, выполнивший работу с </a:t>
            </a:r>
            <a:r>
              <a:rPr lang="ru-RU" sz="1300" dirty="0">
                <a:latin typeface="Verdana"/>
                <a:cs typeface="Verdana"/>
              </a:rPr>
              <a:t>недостатками, так </a:t>
            </a:r>
            <a:r>
              <a:rPr lang="ru-RU" sz="1300" dirty="0" smtClean="0">
                <a:latin typeface="Verdana"/>
                <a:cs typeface="Verdana"/>
              </a:rPr>
              <a:t>и </a:t>
            </a:r>
            <a:r>
              <a:rPr lang="ru-RU" sz="1300" b="1" dirty="0" smtClean="0">
                <a:latin typeface="Verdana"/>
                <a:cs typeface="Verdana"/>
              </a:rPr>
              <a:t>солидарно с ним технический заказчик и саморегулируемая организация</a:t>
            </a:r>
            <a:r>
              <a:rPr lang="ru-RU" sz="1300" dirty="0" smtClean="0">
                <a:latin typeface="Verdana"/>
                <a:cs typeface="Verdana"/>
              </a:rPr>
              <a:t>, </a:t>
            </a:r>
            <a:r>
              <a:rPr lang="ru-RU" sz="1300" dirty="0">
                <a:latin typeface="Verdana"/>
                <a:cs typeface="Verdana"/>
              </a:rPr>
              <a:t>выдавшая свидетельство о допуске к </a:t>
            </a:r>
            <a:r>
              <a:rPr lang="ru-RU" sz="1300" dirty="0" smtClean="0">
                <a:latin typeface="Verdana"/>
                <a:cs typeface="Verdana"/>
              </a:rPr>
              <a:t>работам подрядчику</a:t>
            </a:r>
            <a:r>
              <a:rPr lang="ru-RU" sz="1300" dirty="0">
                <a:latin typeface="Verdana"/>
                <a:cs typeface="Verdana"/>
              </a:rPr>
              <a:t>, </a:t>
            </a:r>
            <a:r>
              <a:rPr lang="ru-RU" sz="1300" dirty="0" smtClean="0">
                <a:latin typeface="Verdana"/>
                <a:cs typeface="Verdana"/>
              </a:rPr>
              <a:t>выполнившему </a:t>
            </a:r>
            <a:r>
              <a:rPr lang="ru-RU" sz="1300" dirty="0">
                <a:latin typeface="Verdana"/>
                <a:cs typeface="Verdana"/>
              </a:rPr>
              <a:t>работу с недостатками</a:t>
            </a:r>
            <a:r>
              <a:rPr lang="ru-RU" sz="1300" dirty="0" smtClean="0">
                <a:latin typeface="Verdana"/>
                <a:cs typeface="Verdana"/>
              </a:rPr>
              <a:t>.». </a:t>
            </a:r>
          </a:p>
          <a:p>
            <a:r>
              <a:rPr lang="ru-RU" sz="1300" dirty="0" smtClean="0">
                <a:latin typeface="Verdana"/>
                <a:cs typeface="Verdana"/>
              </a:rPr>
              <a:t>Кассационная инстанция оставила в силе постановление 9ААС.</a:t>
            </a:r>
            <a:endParaRPr lang="ru-RU" sz="1300" dirty="0">
              <a:latin typeface="Verdana"/>
              <a:cs typeface="Verdana"/>
            </a:endParaRPr>
          </a:p>
          <a:p>
            <a:r>
              <a:rPr lang="ru-RU" sz="1300" dirty="0" smtClean="0">
                <a:latin typeface="Verdana"/>
                <a:cs typeface="Verdana"/>
              </a:rPr>
              <a:t> 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2" cy="545026"/>
            <a:chOff x="0" y="0"/>
            <a:chExt cx="10962861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Прямоугольник 9"/>
          <p:cNvSpPr/>
          <p:nvPr/>
        </p:nvSpPr>
        <p:spPr>
          <a:xfrm>
            <a:off x="3296276" y="6241290"/>
            <a:ext cx="8069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100" dirty="0"/>
              <a:t>О рассмотрении претензий ФКР о компенсации понесённых расходов по возмещению ущерба, причинённого вследствие недостатков работ по капитальному ремонту объектов капитального строительства </a:t>
            </a:r>
          </a:p>
        </p:txBody>
      </p:sp>
    </p:spTree>
    <p:extLst>
      <p:ext uri="{BB962C8B-B14F-4D97-AF65-F5344CB8AC3E}">
        <p14:creationId xmlns:p14="http://schemas.microsoft.com/office/powerpoint/2010/main" val="706584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Picture 28" descr="Picture 28"/>
          <p:cNvPicPr>
            <a:picLocks noChangeAspect="1"/>
          </p:cNvPicPr>
          <p:nvPr/>
        </p:nvPicPr>
        <p:blipFill>
          <a:blip r:embed="rId2">
            <a:alphaModFix amt="50000"/>
          </a:blip>
          <a:srcRect l="12125" t="45392" r="42567"/>
          <a:stretch>
            <a:fillRect/>
          </a:stretch>
        </p:blipFill>
        <p:spPr>
          <a:xfrm>
            <a:off x="-250393" y="-768026"/>
            <a:ext cx="12192000" cy="6648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Picture 42" descr="Picture 42"/>
          <p:cNvPicPr>
            <a:picLocks noChangeAspect="1"/>
          </p:cNvPicPr>
          <p:nvPr/>
        </p:nvPicPr>
        <p:blipFill>
          <a:blip r:embed="rId2"/>
          <a:srcRect l="14016" t="95562" r="39388"/>
          <a:stretch>
            <a:fillRect/>
          </a:stretch>
        </p:blipFill>
        <p:spPr>
          <a:xfrm>
            <a:off x="461729" y="971898"/>
            <a:ext cx="11244404" cy="4782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5" name="Группа 6"/>
          <p:cNvGrpSpPr/>
          <p:nvPr/>
        </p:nvGrpSpPr>
        <p:grpSpPr>
          <a:xfrm>
            <a:off x="926380" y="1597908"/>
            <a:ext cx="10281810" cy="783016"/>
            <a:chOff x="0" y="0"/>
            <a:chExt cx="11161714" cy="470134"/>
          </a:xfrm>
        </p:grpSpPr>
        <p:sp>
          <p:nvSpPr>
            <p:cNvPr id="523" name="Rectangle 207"/>
            <p:cNvSpPr/>
            <p:nvPr/>
          </p:nvSpPr>
          <p:spPr>
            <a:xfrm>
              <a:off x="0" y="0"/>
              <a:ext cx="11161714" cy="470134"/>
            </a:xfrm>
            <a:prstGeom prst="rect">
              <a:avLst/>
            </a:prstGeom>
            <a:solidFill>
              <a:srgbClr val="ED73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4" name="TextBox 48"/>
            <p:cNvSpPr txBox="1"/>
            <p:nvPr/>
          </p:nvSpPr>
          <p:spPr>
            <a:xfrm>
              <a:off x="154076" y="38879"/>
              <a:ext cx="10630375" cy="3673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dirty="0"/>
                <a:t>1) доказаны ли факты причинения вреда, факт возникновения убытков, причинно-следственная связь между причинением вреда членом СРО и возникновением убытков (в ходе анализа решений судов общей юрисдикции, на основании которых предъявлены регрессные требования ФКР города Москвы к НОСТРОЙ, не всегда усматривается установление причинно-следственной связи между причинением вреда (убытка) и действиями члена СРО, осуществившего капитальный ремонт);</a:t>
              </a:r>
              <a:endParaRPr dirty="0"/>
            </a:p>
          </p:txBody>
        </p:sp>
      </p:grpSp>
      <p:grpSp>
        <p:nvGrpSpPr>
          <p:cNvPr id="528" name="Группа 9"/>
          <p:cNvGrpSpPr/>
          <p:nvPr/>
        </p:nvGrpSpPr>
        <p:grpSpPr>
          <a:xfrm>
            <a:off x="924311" y="2556027"/>
            <a:ext cx="10283879" cy="466667"/>
            <a:chOff x="0" y="-278719"/>
            <a:chExt cx="11161714" cy="466666"/>
          </a:xfrm>
          <a:solidFill>
            <a:schemeClr val="accent1"/>
          </a:solidFill>
        </p:grpSpPr>
        <p:sp>
          <p:nvSpPr>
            <p:cNvPr id="526" name="Rectangle 207"/>
            <p:cNvSpPr/>
            <p:nvPr/>
          </p:nvSpPr>
          <p:spPr>
            <a:xfrm>
              <a:off x="0" y="-278719"/>
              <a:ext cx="11161714" cy="46666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7" name="TextBox 51"/>
            <p:cNvSpPr txBox="1"/>
            <p:nvPr/>
          </p:nvSpPr>
          <p:spPr>
            <a:xfrm>
              <a:off x="156290" y="-212160"/>
              <a:ext cx="10628160" cy="40010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dirty="0" smtClean="0"/>
                <a:t>2</a:t>
              </a:r>
              <a:r>
                <a:rPr lang="ru-RU" dirty="0"/>
                <a:t>) факт членства подрядной организации в СРО на момент выполнения работ, в том числе доказанность времени выполнения работ, которыми причинен ущерб (акт приемки-передачи, журнал учета выполнения работ и т.д.);</a:t>
              </a:r>
              <a:endParaRPr dirty="0"/>
            </a:p>
          </p:txBody>
        </p:sp>
      </p:grpSp>
      <p:grpSp>
        <p:nvGrpSpPr>
          <p:cNvPr id="531" name="Группа 12"/>
          <p:cNvGrpSpPr/>
          <p:nvPr/>
        </p:nvGrpSpPr>
        <p:grpSpPr>
          <a:xfrm>
            <a:off x="924311" y="3218303"/>
            <a:ext cx="10283879" cy="587635"/>
            <a:chOff x="-2246" y="-433123"/>
            <a:chExt cx="11163960" cy="587633"/>
          </a:xfrm>
          <a:solidFill>
            <a:srgbClr val="ED737C"/>
          </a:solidFill>
        </p:grpSpPr>
        <p:sp>
          <p:nvSpPr>
            <p:cNvPr id="529" name="Rectangle 207"/>
            <p:cNvSpPr/>
            <p:nvPr/>
          </p:nvSpPr>
          <p:spPr>
            <a:xfrm>
              <a:off x="0" y="-433123"/>
              <a:ext cx="11161714" cy="58763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0" name="TextBox 54"/>
            <p:cNvSpPr txBox="1"/>
            <p:nvPr/>
          </p:nvSpPr>
          <p:spPr>
            <a:xfrm>
              <a:off x="-2246" y="-406454"/>
              <a:ext cx="10672548" cy="55399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dirty="0" smtClean="0"/>
                <a:t>3</a:t>
              </a:r>
              <a:r>
                <a:rPr lang="ru-RU" dirty="0"/>
                <a:t>) осуществление работ, входящих в предмет саморегулирования (в силу того, что многоквартирные дома не относятся к особо опасным, технически сложным и уникальным объектам, виды работ, помеченные в приказе № 624 астериском и в результате недостатков которых причинен вред, не входят в предмет саморегулирования – до 01.07.2017);</a:t>
              </a:r>
              <a:endParaRPr dirty="0"/>
            </a:p>
          </p:txBody>
        </p:sp>
      </p:grpSp>
      <p:grpSp>
        <p:nvGrpSpPr>
          <p:cNvPr id="534" name="Группа 15"/>
          <p:cNvGrpSpPr/>
          <p:nvPr/>
        </p:nvGrpSpPr>
        <p:grpSpPr>
          <a:xfrm>
            <a:off x="943026" y="4005245"/>
            <a:ext cx="10281810" cy="363842"/>
            <a:chOff x="0" y="-23567"/>
            <a:chExt cx="11161714" cy="467148"/>
          </a:xfrm>
          <a:solidFill>
            <a:schemeClr val="accent1"/>
          </a:solidFill>
        </p:grpSpPr>
        <p:sp>
          <p:nvSpPr>
            <p:cNvPr id="532" name="Rectangle 207"/>
            <p:cNvSpPr/>
            <p:nvPr/>
          </p:nvSpPr>
          <p:spPr>
            <a:xfrm>
              <a:off x="0" y="-23567"/>
              <a:ext cx="11161714" cy="46714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3" name="TextBox 57"/>
            <p:cNvSpPr txBox="1"/>
            <p:nvPr/>
          </p:nvSpPr>
          <p:spPr>
            <a:xfrm>
              <a:off x="1046992" y="28190"/>
              <a:ext cx="9063238" cy="2462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dirty="0" smtClean="0"/>
                <a:t>4</a:t>
              </a:r>
              <a:r>
                <a:rPr lang="ru-RU" dirty="0"/>
                <a:t>) наличие у члена СРО взноса в компенсационный фонд с соответствующим уровнем ответственности;</a:t>
              </a:r>
              <a:endParaRPr dirty="0"/>
            </a:p>
          </p:txBody>
        </p:sp>
      </p:grpSp>
      <p:pic>
        <p:nvPicPr>
          <p:cNvPr id="538" name="Рисунок 21" descr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32" y="2414563"/>
            <a:ext cx="379652" cy="120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Рисунок 22" descr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32" y="3064455"/>
            <a:ext cx="382964" cy="121336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TextBox 27"/>
          <p:cNvSpPr txBox="1"/>
          <p:nvPr/>
        </p:nvSpPr>
        <p:spPr>
          <a:xfrm>
            <a:off x="280656" y="957533"/>
            <a:ext cx="11715185" cy="566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Помимо статуса и природы ответственности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ФКР дополнительно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следует уделять внимание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0000"/>
              </a:lnSpc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следующим обстоятельствам: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11</a:t>
            </a:fld>
            <a:endParaRPr dirty="0"/>
          </a:p>
        </p:txBody>
      </p:sp>
      <p:grpSp>
        <p:nvGrpSpPr>
          <p:cNvPr id="548" name="Group 36"/>
          <p:cNvGrpSpPr/>
          <p:nvPr/>
        </p:nvGrpSpPr>
        <p:grpSpPr>
          <a:xfrm>
            <a:off x="926380" y="6016930"/>
            <a:ext cx="10962862" cy="583623"/>
            <a:chOff x="0" y="0"/>
            <a:chExt cx="10962861" cy="583621"/>
          </a:xfrm>
        </p:grpSpPr>
        <p:pic>
          <p:nvPicPr>
            <p:cNvPr id="544" name="Picture 37" descr="Picture 37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47" name="Group 38"/>
            <p:cNvGrpSpPr/>
            <p:nvPr/>
          </p:nvGrpSpPr>
          <p:grpSpPr>
            <a:xfrm>
              <a:off x="2512235" y="0"/>
              <a:ext cx="8450627" cy="583622"/>
              <a:chOff x="0" y="0"/>
              <a:chExt cx="8450625" cy="583622"/>
            </a:xfrm>
          </p:grpSpPr>
          <p:sp>
            <p:nvSpPr>
              <p:cNvPr id="545" name="TextBox 39"/>
              <p:cNvSpPr txBox="1"/>
              <p:nvPr/>
            </p:nvSpPr>
            <p:spPr>
              <a:xfrm>
                <a:off x="0" y="301681"/>
                <a:ext cx="51858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dirty="0"/>
              </a:p>
            </p:txBody>
          </p:sp>
          <p:pic>
            <p:nvPicPr>
              <p:cNvPr id="546" name="Picture 41" descr="Picture 4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31" name="Прямоугольник 30"/>
          <p:cNvSpPr/>
          <p:nvPr/>
        </p:nvSpPr>
        <p:spPr>
          <a:xfrm>
            <a:off x="90535" y="214607"/>
            <a:ext cx="12032055" cy="584773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Обстоятельства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дела и доводы регионального оператора 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ФКР, на которые стоит обращать внимание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рассмотрении иска или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претензии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2" name="Группа 12"/>
          <p:cNvGrpSpPr/>
          <p:nvPr/>
        </p:nvGrpSpPr>
        <p:grpSpPr>
          <a:xfrm>
            <a:off x="948647" y="4609723"/>
            <a:ext cx="10300432" cy="436443"/>
            <a:chOff x="0" y="0"/>
            <a:chExt cx="11161714" cy="587633"/>
          </a:xfrm>
          <a:solidFill>
            <a:srgbClr val="ED737C"/>
          </a:solidFill>
        </p:grpSpPr>
        <p:sp>
          <p:nvSpPr>
            <p:cNvPr id="33" name="Rectangle 207"/>
            <p:cNvSpPr/>
            <p:nvPr/>
          </p:nvSpPr>
          <p:spPr>
            <a:xfrm>
              <a:off x="0" y="0"/>
              <a:ext cx="11161714" cy="58763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4" name="TextBox 54"/>
            <p:cNvSpPr txBox="1"/>
            <p:nvPr/>
          </p:nvSpPr>
          <p:spPr>
            <a:xfrm>
              <a:off x="9477" y="33639"/>
              <a:ext cx="10822830" cy="53871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dirty="0"/>
                <a:t>5) наличие вступившего в силу решения суда, устанавливающего факт причинения ущерба и иные существенные </a:t>
              </a:r>
              <a:r>
                <a:rPr lang="ru-RU" dirty="0" smtClean="0"/>
                <a:t>обстоятельства (</a:t>
              </a:r>
              <a:r>
                <a:rPr lang="ru-RU" dirty="0"/>
                <a:t>для НОСТРОЙ наличие судебного решения </a:t>
              </a:r>
              <a:r>
                <a:rPr lang="ru-RU" dirty="0" smtClean="0"/>
                <a:t>является </a:t>
              </a:r>
              <a:r>
                <a:rPr lang="ru-RU" dirty="0"/>
                <a:t>обязательным </a:t>
              </a:r>
              <a:r>
                <a:rPr lang="ru-RU" dirty="0" smtClean="0"/>
                <a:t>- пункт 9.1 </a:t>
              </a:r>
              <a:r>
                <a:rPr lang="ru-RU" dirty="0"/>
                <a:t>части 3 статьи </a:t>
              </a:r>
              <a:r>
                <a:rPr lang="ru-RU" dirty="0" smtClean="0"/>
                <a:t>55.22 </a:t>
              </a:r>
              <a:r>
                <a:rPr lang="ru-RU" dirty="0" err="1"/>
                <a:t>ГрК</a:t>
              </a:r>
              <a:r>
                <a:rPr lang="ru-RU" dirty="0"/>
                <a:t> РФ);</a:t>
              </a:r>
              <a:endParaRPr dirty="0"/>
            </a:p>
          </p:txBody>
        </p:sp>
      </p:grpSp>
      <p:pic>
        <p:nvPicPr>
          <p:cNvPr id="35" name="Рисунок 22" descr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61" y="3850521"/>
            <a:ext cx="382964" cy="121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Рисунок 22" descr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505" y="4417890"/>
            <a:ext cx="382964" cy="1213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Группа 15"/>
          <p:cNvGrpSpPr/>
          <p:nvPr/>
        </p:nvGrpSpPr>
        <p:grpSpPr>
          <a:xfrm>
            <a:off x="957393" y="5254749"/>
            <a:ext cx="10281810" cy="500560"/>
            <a:chOff x="-51740" y="-23567"/>
            <a:chExt cx="11161714" cy="467148"/>
          </a:xfrm>
          <a:solidFill>
            <a:schemeClr val="accent1"/>
          </a:solidFill>
        </p:grpSpPr>
        <p:sp>
          <p:nvSpPr>
            <p:cNvPr id="38" name="Rectangle 207"/>
            <p:cNvSpPr/>
            <p:nvPr/>
          </p:nvSpPr>
          <p:spPr>
            <a:xfrm>
              <a:off x="-51740" y="-23567"/>
              <a:ext cx="11161714" cy="46714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9" name="TextBox 57"/>
            <p:cNvSpPr txBox="1"/>
            <p:nvPr/>
          </p:nvSpPr>
          <p:spPr>
            <a:xfrm>
              <a:off x="0" y="42224"/>
              <a:ext cx="10698967" cy="3734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ru-RU" dirty="0"/>
                <a:t>6) наличие документов, подтверждающих факт возмещения ущерба региональным оператором – ФКР, и соответствие выплаченных сумм решению суда (выплаты в целях возмещения вреда и судебные издержки).</a:t>
              </a:r>
              <a:endParaRPr dirty="0"/>
            </a:p>
          </p:txBody>
        </p:sp>
      </p:grpSp>
      <p:pic>
        <p:nvPicPr>
          <p:cNvPr id="40" name="Рисунок 22" descr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607" y="5078557"/>
            <a:ext cx="382964" cy="12133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Прямоугольник 40"/>
          <p:cNvSpPr/>
          <p:nvPr/>
        </p:nvSpPr>
        <p:spPr>
          <a:xfrm>
            <a:off x="3296276" y="6241290"/>
            <a:ext cx="8069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100" dirty="0"/>
              <a:t>О рассмотрении претензий ФКР о компенсации понесённых расходов по возмещению ущерба, причинённого вследствие недостатков работ по капитальному ремонту объектов капитального строительства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16" descr="Picture 16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498336" y="44280"/>
            <a:ext cx="9708383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69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TextBox 14"/>
          <p:cNvSpPr txBox="1"/>
          <p:nvPr/>
        </p:nvSpPr>
        <p:spPr>
          <a:xfrm>
            <a:off x="1219662" y="2196036"/>
            <a:ext cx="8151336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>
              <a:hlinkClick r:id="rId4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Секретари НКК</a:t>
            </a:r>
            <a:r>
              <a:rPr lang="ru-RU" dirty="0"/>
              <a:t>: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Коконов Данил Александрович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4"/>
              </a:rPr>
              <a:t>a.kokonov@nostroy.ru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+7 (495) 987-31-50 </a:t>
            </a:r>
            <a:r>
              <a:rPr lang="ru-RU" dirty="0" err="1"/>
              <a:t>вн</a:t>
            </a:r>
            <a:r>
              <a:rPr lang="ru-RU" dirty="0"/>
              <a:t>. 139;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Сидоркин Александр Анатольевич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5"/>
              </a:rPr>
              <a:t>a.sidorkin@nostroy.ru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sym typeface="Verdana"/>
              </a:rPr>
              <a:t>+7 (495) 987-31-50 </a:t>
            </a:r>
            <a:r>
              <a:rPr lang="ru-RU" dirty="0" err="1">
                <a:sym typeface="Verdana"/>
              </a:rPr>
              <a:t>вн</a:t>
            </a:r>
            <a:r>
              <a:rPr lang="ru-RU" dirty="0">
                <a:sym typeface="Verdana"/>
              </a:rPr>
              <a:t>. 167</a:t>
            </a:r>
            <a:r>
              <a:rPr lang="ru-RU" dirty="0"/>
              <a:t>.</a:t>
            </a:r>
            <a:endParaRPr dirty="0">
              <a:latin typeface="Verdana"/>
              <a:ea typeface="Verdana"/>
              <a:cs typeface="Verdana"/>
            </a:endParaRPr>
          </a:p>
        </p:txBody>
      </p:sp>
      <p:sp>
        <p:nvSpPr>
          <p:cNvPr id="553" name="TextBox 10"/>
          <p:cNvSpPr txBox="1"/>
          <p:nvPr/>
        </p:nvSpPr>
        <p:spPr>
          <a:xfrm>
            <a:off x="1219661" y="986842"/>
            <a:ext cx="83438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Научно-консультативная комиссия Ассоциации «Национальное объединение строителей»</a:t>
            </a:r>
            <a:endParaRPr sz="2000" b="1" dirty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9C7D06-E5B2-456B-868F-E170D8C45598}"/>
              </a:ext>
            </a:extLst>
          </p:cNvPr>
          <p:cNvGrpSpPr/>
          <p:nvPr/>
        </p:nvGrpSpPr>
        <p:grpSpPr>
          <a:xfrm>
            <a:off x="770268" y="1913258"/>
            <a:ext cx="8295927" cy="369332"/>
            <a:chOff x="770268" y="1913258"/>
            <a:chExt cx="8295927" cy="369332"/>
          </a:xfrm>
        </p:grpSpPr>
        <p:sp>
          <p:nvSpPr>
            <p:cNvPr id="555" name="TextBox 12"/>
            <p:cNvSpPr txBox="1"/>
            <p:nvPr/>
          </p:nvSpPr>
          <p:spPr>
            <a:xfrm>
              <a:off x="1219662" y="1913258"/>
              <a:ext cx="7846533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</a:rPr>
                <a:t>https://nostroy.ru/nostroy/nk-komissiya/about/</a:t>
              </a:r>
              <a:endParaRPr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E11F5D9B-B24E-471B-9F50-1243295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70268" y="1956555"/>
              <a:ext cx="297181" cy="297181"/>
            </a:xfrm>
            <a:prstGeom prst="rect">
              <a:avLst/>
            </a:prstGeom>
          </p:spPr>
        </p:pic>
      </p:grpSp>
      <p:pic>
        <p:nvPicPr>
          <p:cNvPr id="9" name="Graphic 9">
            <a:extLst>
              <a:ext uri="{FF2B5EF4-FFF2-40B4-BE49-F238E27FC236}">
                <a16:creationId xmlns:a16="http://schemas.microsoft.com/office/drawing/2014/main" xmlns="" id="{5F791657-8233-40C9-94C1-61BECD716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0268" y="2709680"/>
            <a:ext cx="271690" cy="2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63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5" descr="Picture 5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316776" y="0"/>
            <a:ext cx="9708382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47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1088571" y="974136"/>
            <a:ext cx="10563497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 smtClean="0"/>
              <a:t>Подготовлено по материалам документов НКК: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dirty="0" smtClean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/>
              <a:t>Аналитическая справка по вопросу о рассмотрении претензий фонда капитального ремонта многоквартирных домов о компенсации понесённых расходов по возмещению ущерба, причинённого вследствие недостатков работ по капитальному ремонту объектов капитального </a:t>
            </a:r>
            <a:r>
              <a:rPr lang="ru-RU" sz="1600" dirty="0" smtClean="0"/>
              <a:t>строительства (</a:t>
            </a:r>
            <a:r>
              <a:rPr lang="ru-RU" sz="1600" dirty="0"/>
              <a:t>протокол от </a:t>
            </a:r>
            <a:r>
              <a:rPr lang="ru-RU" sz="1600" dirty="0" smtClean="0"/>
              <a:t>16 октября 2020 </a:t>
            </a:r>
            <a:r>
              <a:rPr lang="ru-RU" sz="1600" dirty="0"/>
              <a:t>г. № </a:t>
            </a:r>
            <a:r>
              <a:rPr lang="ru-RU" sz="1600" dirty="0" smtClean="0"/>
              <a:t>18);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https</a:t>
            </a:r>
            <a:r>
              <a:rPr lang="en-US"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://nostroy.ru/nostroy/nk-komissiya/documents</a:t>
            </a:r>
            <a:r>
              <a:rPr lang="en-US" sz="20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/</a:t>
            </a:r>
            <a:endParaRPr lang="ru-RU" dirty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6334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728555" y="837963"/>
            <a:ext cx="9109470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lang="ru-RU" b="1" dirty="0" smtClean="0"/>
          </a:p>
          <a:p>
            <a:r>
              <a:rPr lang="ru-RU" sz="1600" b="1" dirty="0" smtClean="0">
                <a:latin typeface="Verdana"/>
                <a:cs typeface="Verdana"/>
              </a:rPr>
              <a:t>Поставленные </a:t>
            </a:r>
            <a:r>
              <a:rPr lang="ru-RU" sz="1600" b="1" dirty="0">
                <a:latin typeface="Verdana"/>
                <a:cs typeface="Verdana"/>
              </a:rPr>
              <a:t>вопросы: </a:t>
            </a:r>
            <a:endParaRPr lang="ru-RU" sz="1600" b="1" dirty="0" smtClean="0">
              <a:latin typeface="Verdana"/>
              <a:cs typeface="Verdana"/>
            </a:endParaRPr>
          </a:p>
          <a:p>
            <a:endParaRPr lang="ru-RU" sz="1600" dirty="0">
              <a:latin typeface="Verdana"/>
              <a:cs typeface="Verdana"/>
            </a:endParaRPr>
          </a:p>
          <a:p>
            <a:r>
              <a:rPr lang="ru-RU" sz="1600" dirty="0" smtClean="0">
                <a:latin typeface="Verdana"/>
                <a:cs typeface="Verdana"/>
              </a:rPr>
              <a:t>1. Каковы </a:t>
            </a:r>
            <a:r>
              <a:rPr lang="ru-RU" sz="1600" dirty="0">
                <a:latin typeface="Verdana"/>
                <a:cs typeface="Verdana"/>
              </a:rPr>
              <a:t>правовые основания обеспечения ответственности саморегулируемых организаций средствами компенсационных фондов по требованиям регионального оператора – фонда капитального ремонта многоквартирных домов? Имеются ли основания для удовлетворения регрессных требований регионального оператора – фонда капитального ремонта многоквартирных домов в порядке статьи 60</a:t>
            </a:r>
            <a:r>
              <a:rPr lang="ru-RU" sz="1600" baseline="30000" dirty="0">
                <a:latin typeface="Verdana"/>
                <a:cs typeface="Verdana"/>
              </a:rPr>
              <a:t> </a:t>
            </a:r>
            <a:r>
              <a:rPr lang="ru-RU" sz="1600" dirty="0">
                <a:latin typeface="Verdana"/>
                <a:cs typeface="Verdana"/>
              </a:rPr>
              <a:t>Градостроительного кодекса Российской Федерации</a:t>
            </a:r>
            <a:r>
              <a:rPr lang="ru-RU" sz="1600" dirty="0" smtClean="0">
                <a:latin typeface="Verdana"/>
                <a:cs typeface="Verdana"/>
              </a:rPr>
              <a:t>?</a:t>
            </a:r>
          </a:p>
          <a:p>
            <a:endParaRPr lang="ru-RU" sz="1600" dirty="0">
              <a:latin typeface="Verdana"/>
              <a:cs typeface="Verdana"/>
            </a:endParaRPr>
          </a:p>
          <a:p>
            <a:r>
              <a:rPr lang="ru-RU" sz="1600" dirty="0" smtClean="0">
                <a:latin typeface="Verdana"/>
                <a:cs typeface="Verdana"/>
              </a:rPr>
              <a:t>2. На какие обстоятельства дела и доводы регионального оператора – фонда капитального ремонта многоквартирных домов необходимо обращать внимание при рассмотрении иска или претензии?  </a:t>
            </a:r>
            <a:endParaRPr lang="ru-RU" sz="1600" dirty="0">
              <a:latin typeface="Verdana"/>
              <a:cs typeface="Verdana"/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2" cy="545026"/>
            <a:chOff x="0" y="0"/>
            <a:chExt cx="10962861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Прямоугольник 9"/>
          <p:cNvSpPr/>
          <p:nvPr/>
        </p:nvSpPr>
        <p:spPr>
          <a:xfrm>
            <a:off x="3296276" y="6241290"/>
            <a:ext cx="8069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100" dirty="0"/>
              <a:t>О рассмотрении претензий ФКР о компенсации понесённых расходов по возмещению ущерба, причинённого вследствие недостатков работ по капитальному ремонту объектов капитального строительства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2" cy="545026"/>
            <a:chOff x="0" y="0"/>
            <a:chExt cx="10962861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21859322"/>
              </p:ext>
            </p:extLst>
          </p:nvPr>
        </p:nvGraphicFramePr>
        <p:xfrm>
          <a:off x="595224" y="1013987"/>
          <a:ext cx="10911730" cy="434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0535" y="91496"/>
            <a:ext cx="12032055" cy="83099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Правовые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основания обеспечения ответственности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 средствами КФ по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требованиям регионального оператора 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ФКР. Основания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удовлетворения регрессных требований регионального оператора 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ФКР 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порядке статьи 60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ГрК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РФ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96276" y="6241290"/>
            <a:ext cx="8069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100" dirty="0"/>
              <a:t>О рассмотрении претензий ФКР о компенсации понесённых расходов по возмещению ущерба, причинённого вследствие недостатков работ по капитальному ремонту объектов капитального строительства </a:t>
            </a:r>
          </a:p>
        </p:txBody>
      </p:sp>
    </p:spTree>
    <p:extLst>
      <p:ext uri="{BB962C8B-B14F-4D97-AF65-F5344CB8AC3E}">
        <p14:creationId xmlns:p14="http://schemas.microsoft.com/office/powerpoint/2010/main" val="2183002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/>
          <a:srcRect l="12125" t="45392" r="42567"/>
          <a:stretch>
            <a:fillRect/>
          </a:stretch>
        </p:blipFill>
        <p:spPr>
          <a:xfrm>
            <a:off x="0" y="0"/>
            <a:ext cx="12192000" cy="596179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2" cy="545026"/>
            <a:chOff x="0" y="0"/>
            <a:chExt cx="10962861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60038819"/>
              </p:ext>
            </p:extLst>
          </p:nvPr>
        </p:nvGraphicFramePr>
        <p:xfrm>
          <a:off x="595224" y="1013987"/>
          <a:ext cx="10911730" cy="481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0535" y="91496"/>
            <a:ext cx="12032055" cy="83099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Правовые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основания обеспечения ответственности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 средствами КФ по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требованиям регионального оператора 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ФКР. Основания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удовлетворения регрессных требований регионального оператора 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ФКР 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порядке статьи 60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ГрК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РФ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6276" y="6241290"/>
            <a:ext cx="8069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100" dirty="0"/>
              <a:t>О рассмотрении претензий ФКР о компенсации понесённых расходов по возмещению ущерба, причинённого вследствие недостатков работ по капитальному ремонту объектов капитального строительства </a:t>
            </a:r>
          </a:p>
        </p:txBody>
      </p:sp>
    </p:spTree>
    <p:extLst>
      <p:ext uri="{BB962C8B-B14F-4D97-AF65-F5344CB8AC3E}">
        <p14:creationId xmlns:p14="http://schemas.microsoft.com/office/powerpoint/2010/main" val="3705939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2" cy="545026"/>
            <a:chOff x="0" y="0"/>
            <a:chExt cx="10962861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7189321"/>
              </p:ext>
            </p:extLst>
          </p:nvPr>
        </p:nvGraphicFramePr>
        <p:xfrm>
          <a:off x="595224" y="1013987"/>
          <a:ext cx="10911730" cy="481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0535" y="91496"/>
            <a:ext cx="12032055" cy="83099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Правовые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основания обеспечения ответственности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 средствами КФ по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требованиям регионального оператора 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ФКР. Основания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удовлетворения регрессных требований регионального оператора 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ФКР 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порядке статьи 60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ГрК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РФ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6276" y="6241290"/>
            <a:ext cx="8069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100" dirty="0"/>
              <a:t>О рассмотрении претензий ФКР о компенсации понесённых расходов по возмещению ущерба, причинённого вследствие недостатков работ по капитальному ремонту объектов капитального строительства </a:t>
            </a:r>
          </a:p>
        </p:txBody>
      </p:sp>
    </p:spTree>
    <p:extLst>
      <p:ext uri="{BB962C8B-B14F-4D97-AF65-F5344CB8AC3E}">
        <p14:creationId xmlns:p14="http://schemas.microsoft.com/office/powerpoint/2010/main" val="838937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/>
          <a:srcRect l="12125" t="45392" r="42567"/>
          <a:stretch>
            <a:fillRect/>
          </a:stretch>
        </p:blipFill>
        <p:spPr>
          <a:xfrm>
            <a:off x="0" y="0"/>
            <a:ext cx="12192000" cy="6016930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595224" y="201835"/>
            <a:ext cx="10984158" cy="5524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sym typeface="Verdana"/>
              </a:rPr>
              <a:t>Возможное совпадение статуса ФКР с одним из названных солидарных должников: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b="1" dirty="0">
              <a:sym typeface="Verdana"/>
            </a:endParaRPr>
          </a:p>
          <a:p>
            <a:r>
              <a:rPr lang="ru-RU" sz="1300" u="sng" dirty="0" smtClean="0">
                <a:latin typeface="Verdana"/>
                <a:cs typeface="Verdana"/>
              </a:rPr>
              <a:t>Технический заказчик</a:t>
            </a:r>
          </a:p>
          <a:p>
            <a:r>
              <a:rPr lang="ru-RU" sz="1300" dirty="0">
                <a:latin typeface="Verdana"/>
                <a:cs typeface="Verdana"/>
              </a:rPr>
              <a:t>Б</a:t>
            </a:r>
            <a:r>
              <a:rPr lang="ru-RU" sz="1300" dirty="0" smtClean="0">
                <a:latin typeface="Verdana"/>
                <a:cs typeface="Verdana"/>
              </a:rPr>
              <a:t>уквальное </a:t>
            </a:r>
            <a:r>
              <a:rPr lang="ru-RU" sz="1300" dirty="0">
                <a:latin typeface="Verdana"/>
                <a:cs typeface="Verdana"/>
              </a:rPr>
              <a:t>толкование пункта 22 статьи 1 </a:t>
            </a:r>
            <a:r>
              <a:rPr lang="ru-RU" sz="1300" dirty="0" err="1">
                <a:latin typeface="Verdana"/>
                <a:cs typeface="Verdana"/>
              </a:rPr>
              <a:t>ГрК</a:t>
            </a:r>
            <a:r>
              <a:rPr lang="ru-RU" sz="1300" dirty="0">
                <a:latin typeface="Verdana"/>
                <a:cs typeface="Verdana"/>
              </a:rPr>
              <a:t> РФ не позволяет отнести ФКР к техническому заказчику по причине несоответствия условию </a:t>
            </a:r>
            <a:r>
              <a:rPr lang="ru-RU" sz="1300" b="1" dirty="0">
                <a:latin typeface="Verdana"/>
                <a:cs typeface="Verdana"/>
              </a:rPr>
              <a:t>об осуществлении функций технического заказчика от имени </a:t>
            </a:r>
            <a:r>
              <a:rPr lang="ru-RU" sz="1300" b="1" dirty="0" smtClean="0">
                <a:latin typeface="Verdana"/>
                <a:cs typeface="Verdana"/>
              </a:rPr>
              <a:t>застройщика, в </a:t>
            </a:r>
            <a:r>
              <a:rPr lang="ru-RU" sz="1300" b="1" dirty="0">
                <a:latin typeface="Verdana"/>
                <a:cs typeface="Verdana"/>
              </a:rPr>
              <a:t>том числе заключение договоров </a:t>
            </a:r>
            <a:r>
              <a:rPr lang="ru-RU" sz="1300" dirty="0">
                <a:latin typeface="Verdana"/>
                <a:cs typeface="Verdana"/>
              </a:rPr>
              <a:t>о </a:t>
            </a:r>
            <a:r>
              <a:rPr lang="ru-RU" sz="1300" dirty="0" smtClean="0">
                <a:latin typeface="Verdana"/>
                <a:cs typeface="Verdana"/>
              </a:rPr>
              <a:t>капитальном ремонте объектов </a:t>
            </a:r>
            <a:r>
              <a:rPr lang="ru-RU" sz="1300" dirty="0">
                <a:latin typeface="Verdana"/>
                <a:cs typeface="Verdana"/>
              </a:rPr>
              <a:t>капитального строительства</a:t>
            </a:r>
            <a:r>
              <a:rPr lang="ru-RU" sz="1300" dirty="0" smtClean="0">
                <a:latin typeface="Verdana"/>
                <a:cs typeface="Verdana"/>
              </a:rPr>
              <a:t>. </a:t>
            </a:r>
          </a:p>
          <a:p>
            <a:r>
              <a:rPr lang="ru-RU" sz="1300" i="1" dirty="0" smtClean="0">
                <a:latin typeface="Verdana"/>
                <a:cs typeface="Verdana"/>
              </a:rPr>
              <a:t>Пункт </a:t>
            </a:r>
            <a:r>
              <a:rPr lang="ru-RU" sz="1300" i="1" dirty="0">
                <a:latin typeface="Verdana"/>
                <a:cs typeface="Verdana"/>
              </a:rPr>
              <a:t>3 части 2 статьи 182 ЖК РФ </a:t>
            </a:r>
            <a:r>
              <a:rPr lang="ru-RU" sz="1300" i="1" dirty="0" smtClean="0">
                <a:latin typeface="Verdana"/>
                <a:cs typeface="Verdana"/>
              </a:rPr>
              <a:t>предписывает региональному оператору заключать договоры с подрядными организациями от </a:t>
            </a:r>
            <a:r>
              <a:rPr lang="ru-RU" sz="1300" i="1" dirty="0">
                <a:latin typeface="Verdana"/>
                <a:cs typeface="Verdana"/>
              </a:rPr>
              <a:t>своего </a:t>
            </a:r>
            <a:r>
              <a:rPr lang="ru-RU" sz="1300" i="1" dirty="0" smtClean="0">
                <a:latin typeface="Verdana"/>
                <a:cs typeface="Verdana"/>
              </a:rPr>
              <a:t>имени.</a:t>
            </a:r>
            <a:endParaRPr lang="ru-RU" sz="1300" i="1" dirty="0">
              <a:latin typeface="Verdana"/>
              <a:cs typeface="Verdana"/>
            </a:endParaRPr>
          </a:p>
          <a:p>
            <a:r>
              <a:rPr lang="ru-RU" sz="1300" dirty="0">
                <a:latin typeface="Verdana"/>
                <a:cs typeface="Verdana"/>
              </a:rPr>
              <a:t>Кроме того, </a:t>
            </a:r>
            <a:r>
              <a:rPr lang="ru-RU" sz="1300" dirty="0" smtClean="0">
                <a:latin typeface="Verdana"/>
                <a:cs typeface="Verdana"/>
              </a:rPr>
              <a:t>из </a:t>
            </a:r>
            <a:r>
              <a:rPr lang="ru-RU" sz="1300" dirty="0">
                <a:latin typeface="Verdana"/>
                <a:cs typeface="Verdana"/>
              </a:rPr>
              <a:t>содержания частей 2 и </a:t>
            </a:r>
            <a:r>
              <a:rPr lang="ru-RU" sz="1300" dirty="0" smtClean="0">
                <a:latin typeface="Verdana"/>
                <a:cs typeface="Verdana"/>
              </a:rPr>
              <a:t>2.1 </a:t>
            </a:r>
            <a:r>
              <a:rPr lang="ru-RU" sz="1300" dirty="0">
                <a:latin typeface="Verdana"/>
                <a:cs typeface="Verdana"/>
              </a:rPr>
              <a:t>статьи 52 </a:t>
            </a:r>
            <a:r>
              <a:rPr lang="ru-RU" sz="1300" dirty="0" err="1">
                <a:latin typeface="Verdana"/>
                <a:cs typeface="Verdana"/>
              </a:rPr>
              <a:t>ГрК</a:t>
            </a:r>
            <a:r>
              <a:rPr lang="ru-RU" sz="1300" dirty="0">
                <a:latin typeface="Verdana"/>
                <a:cs typeface="Verdana"/>
              </a:rPr>
              <a:t> РФ следует, что законодатель разграничивает понятия «технический заказчик» и «региональный оператор», перечисляя их в одном предложении нормы в качестве видовых понятий одного уровня (в рамках родового понятия «субъекта, с которым заключается договор»). Таким образом, анализ положений </a:t>
            </a:r>
            <a:r>
              <a:rPr lang="ru-RU" sz="1300" dirty="0" err="1">
                <a:latin typeface="Verdana"/>
                <a:cs typeface="Verdana"/>
              </a:rPr>
              <a:t>ГрК</a:t>
            </a:r>
            <a:r>
              <a:rPr lang="ru-RU" sz="1300" dirty="0">
                <a:latin typeface="Verdana"/>
                <a:cs typeface="Verdana"/>
              </a:rPr>
              <a:t> РФ дает основание полагать, что «технический заказчик» и «региональный оператор» – различные субъекты правоотношений в области строительства</a:t>
            </a:r>
            <a:r>
              <a:rPr lang="ru-RU" sz="1300" dirty="0" smtClean="0">
                <a:latin typeface="Verdana"/>
                <a:cs typeface="Verdana"/>
              </a:rPr>
              <a:t>.</a:t>
            </a:r>
          </a:p>
          <a:p>
            <a:r>
              <a:rPr lang="ru-RU" sz="1300" dirty="0">
                <a:latin typeface="Verdana"/>
                <a:cs typeface="Verdana"/>
              </a:rPr>
              <a:t>Пункт 3 части 1 статьи 180 ЖК РФ относит к функциям регионального оператора «</a:t>
            </a:r>
            <a:r>
              <a:rPr lang="ru-RU" sz="1300" b="1" dirty="0">
                <a:latin typeface="Verdana"/>
                <a:cs typeface="Verdana"/>
              </a:rPr>
              <a:t>осуществление функций </a:t>
            </a:r>
            <a:r>
              <a:rPr lang="ru-RU" sz="1300" dirty="0">
                <a:latin typeface="Verdana"/>
                <a:cs typeface="Verdana"/>
              </a:rPr>
              <a:t>технического заказчика </a:t>
            </a:r>
            <a:r>
              <a:rPr lang="ru-RU" sz="1300" dirty="0" smtClean="0">
                <a:latin typeface="Verdana"/>
                <a:cs typeface="Verdana"/>
              </a:rPr>
              <a:t>…». Следуя </a:t>
            </a:r>
            <a:r>
              <a:rPr lang="ru-RU" sz="1300" dirty="0">
                <a:latin typeface="Verdana"/>
                <a:cs typeface="Verdana"/>
              </a:rPr>
              <a:t>грамматическому толкованию норм права, видно, что законодатель оперирует понятием именно «функции технического заказчика», а не понятием «технический заказчик» (не приравнивая «функции» к «понятию</a:t>
            </a:r>
            <a:r>
              <a:rPr lang="ru-RU" sz="1300" dirty="0" smtClean="0">
                <a:latin typeface="Verdana"/>
                <a:cs typeface="Verdana"/>
              </a:rPr>
              <a:t>»). </a:t>
            </a:r>
          </a:p>
          <a:p>
            <a:endParaRPr lang="ru-RU" sz="1300" dirty="0" smtClean="0">
              <a:latin typeface="Verdana"/>
              <a:cs typeface="Verdana"/>
            </a:endParaRPr>
          </a:p>
          <a:p>
            <a:r>
              <a:rPr lang="ru-RU" sz="1300" u="sng" dirty="0" smtClean="0">
                <a:latin typeface="Verdana"/>
                <a:cs typeface="Verdana"/>
              </a:rPr>
              <a:t>Застройщик</a:t>
            </a:r>
          </a:p>
          <a:p>
            <a:r>
              <a:rPr lang="ru-RU" sz="1300" dirty="0">
                <a:latin typeface="Verdana"/>
                <a:cs typeface="Verdana"/>
              </a:rPr>
              <a:t>В некоторых позициях ФКР города Москвы </a:t>
            </a:r>
            <a:r>
              <a:rPr lang="ru-RU" sz="1300" dirty="0" smtClean="0">
                <a:latin typeface="Verdana"/>
                <a:cs typeface="Verdana"/>
              </a:rPr>
              <a:t>встречается </a:t>
            </a:r>
            <a:r>
              <a:rPr lang="ru-RU" sz="1300" dirty="0">
                <a:latin typeface="Verdana"/>
                <a:cs typeface="Verdana"/>
              </a:rPr>
              <a:t>довод о том, что </a:t>
            </a:r>
            <a:r>
              <a:rPr lang="ru-RU" sz="1300" dirty="0" smtClean="0">
                <a:latin typeface="Verdana"/>
                <a:cs typeface="Verdana"/>
              </a:rPr>
              <a:t>он </a:t>
            </a:r>
            <a:r>
              <a:rPr lang="ru-RU" sz="1300" dirty="0">
                <a:latin typeface="Verdana"/>
                <a:cs typeface="Verdana"/>
              </a:rPr>
              <a:t>является застройщиком, в связи с чем при удовлетворении регрессного требования к солидарному должнику суды, по его мнению, должны применять часть 5 статьи 60 </a:t>
            </a:r>
            <a:r>
              <a:rPr lang="ru-RU" sz="1300" dirty="0" err="1">
                <a:latin typeface="Verdana"/>
                <a:cs typeface="Verdana"/>
              </a:rPr>
              <a:t>ГрК</a:t>
            </a:r>
            <a:r>
              <a:rPr lang="ru-RU" sz="1300" dirty="0">
                <a:latin typeface="Verdana"/>
                <a:cs typeface="Verdana"/>
              </a:rPr>
              <a:t> РФ</a:t>
            </a:r>
            <a:r>
              <a:rPr lang="ru-RU" sz="1300" dirty="0" smtClean="0">
                <a:latin typeface="Verdana"/>
                <a:cs typeface="Verdana"/>
              </a:rPr>
              <a:t>.</a:t>
            </a:r>
          </a:p>
          <a:p>
            <a:r>
              <a:rPr lang="ru-RU" sz="1300" i="1" dirty="0">
                <a:latin typeface="Verdana"/>
                <a:cs typeface="Verdana"/>
              </a:rPr>
              <a:t>Однако </a:t>
            </a:r>
            <a:r>
              <a:rPr lang="ru-RU" sz="1300" i="1" dirty="0" smtClean="0">
                <a:latin typeface="Verdana"/>
                <a:cs typeface="Verdana"/>
              </a:rPr>
              <a:t>применение </a:t>
            </a:r>
            <a:r>
              <a:rPr lang="ru-RU" sz="1300" i="1" dirty="0">
                <a:latin typeface="Verdana"/>
                <a:cs typeface="Verdana"/>
              </a:rPr>
              <a:t>указанной нормы в силу части 10 статьи 60 </a:t>
            </a:r>
            <a:r>
              <a:rPr lang="ru-RU" sz="1300" i="1" dirty="0" err="1">
                <a:latin typeface="Verdana"/>
                <a:cs typeface="Verdana"/>
              </a:rPr>
              <a:t>ГрК</a:t>
            </a:r>
            <a:r>
              <a:rPr lang="ru-RU" sz="1300" i="1" dirty="0">
                <a:latin typeface="Verdana"/>
                <a:cs typeface="Verdana"/>
              </a:rPr>
              <a:t> РФ </a:t>
            </a:r>
            <a:r>
              <a:rPr lang="ru-RU" sz="1300" i="1" dirty="0" smtClean="0">
                <a:latin typeface="Verdana"/>
                <a:cs typeface="Verdana"/>
              </a:rPr>
              <a:t>невозможно к </a:t>
            </a:r>
            <a:r>
              <a:rPr lang="ru-RU" sz="1300" i="1" dirty="0">
                <a:latin typeface="Verdana"/>
                <a:cs typeface="Verdana"/>
              </a:rPr>
              <a:t>отношениям по капитальному ремонту многоквартирного дома.</a:t>
            </a:r>
            <a:endParaRPr lang="ru-RU" sz="1300" i="1" dirty="0" smtClean="0">
              <a:latin typeface="Verdana"/>
              <a:cs typeface="Verdana"/>
            </a:endParaRPr>
          </a:p>
          <a:p>
            <a:r>
              <a:rPr lang="ru-RU" sz="1300" dirty="0">
                <a:latin typeface="Verdana"/>
                <a:cs typeface="Verdana"/>
              </a:rPr>
              <a:t> </a:t>
            </a:r>
            <a:r>
              <a:rPr lang="ru-RU" sz="1300" dirty="0" smtClean="0">
                <a:latin typeface="Verdana"/>
                <a:cs typeface="Verdana"/>
              </a:rPr>
              <a:t>Кроме того, одной </a:t>
            </a:r>
            <a:r>
              <a:rPr lang="ru-RU" sz="1300" dirty="0">
                <a:latin typeface="Verdana"/>
                <a:cs typeface="Verdana"/>
              </a:rPr>
              <a:t>из характеристик застройщика применительно к рассматриваемым случаям является обеспечение капитального ремонта объекта капитального строительства на принадлежащем застройщику земельном участке, в то время как региональный оператор при проведении капитального ремонта не приобретает ни вещных, ни обязательственных прав в отношении земельного участка, что исключает возможность наделения ФКР статусом застройщика.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2" cy="545026"/>
            <a:chOff x="0" y="0"/>
            <a:chExt cx="10962861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Прямоугольник 9"/>
          <p:cNvSpPr/>
          <p:nvPr/>
        </p:nvSpPr>
        <p:spPr>
          <a:xfrm>
            <a:off x="3296276" y="6241290"/>
            <a:ext cx="8069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100" dirty="0"/>
              <a:t>О рассмотрении претензий ФКР о компенсации понесённых расходов по возмещению ущерба, причинённого вследствие недостатков работ по капитальному ремонту объектов капитального строительства </a:t>
            </a:r>
          </a:p>
        </p:txBody>
      </p:sp>
    </p:spTree>
    <p:extLst>
      <p:ext uri="{BB962C8B-B14F-4D97-AF65-F5344CB8AC3E}">
        <p14:creationId xmlns:p14="http://schemas.microsoft.com/office/powerpoint/2010/main" val="2577214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/>
          <a:srcRect l="12125" t="45392" r="42567"/>
          <a:stretch>
            <a:fillRect/>
          </a:stretch>
        </p:blipFill>
        <p:spPr>
          <a:xfrm>
            <a:off x="0" y="0"/>
            <a:ext cx="12192000" cy="6016930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525101" y="201835"/>
            <a:ext cx="11072388" cy="592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sym typeface="Verdana"/>
              </a:rPr>
              <a:t>Возможное совпадение статуса ФКР с одним из названных солидарных должников: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b="1" dirty="0">
              <a:sym typeface="Verdana"/>
            </a:endParaRPr>
          </a:p>
          <a:p>
            <a:r>
              <a:rPr lang="ru-RU" sz="1300" u="sng" dirty="0">
                <a:latin typeface="Verdana"/>
                <a:cs typeface="Verdana"/>
              </a:rPr>
              <a:t>Лицо, выполнившее работы по </a:t>
            </a:r>
            <a:r>
              <a:rPr lang="ru-RU" sz="1300" u="sng" dirty="0" smtClean="0">
                <a:latin typeface="Verdana"/>
                <a:cs typeface="Verdana"/>
              </a:rPr>
              <a:t>капитальному </a:t>
            </a:r>
            <a:r>
              <a:rPr lang="ru-RU" sz="1300" u="sng" dirty="0">
                <a:latin typeface="Verdana"/>
                <a:cs typeface="Verdana"/>
              </a:rPr>
              <a:t>ремонту объекта капитального строительства </a:t>
            </a:r>
            <a:endParaRPr lang="ru-RU" sz="1300" u="sng" dirty="0" smtClean="0">
              <a:latin typeface="Verdana"/>
              <a:cs typeface="Verdana"/>
            </a:endParaRPr>
          </a:p>
          <a:p>
            <a:r>
              <a:rPr lang="ru-RU" sz="1300" dirty="0">
                <a:latin typeface="Verdana"/>
                <a:cs typeface="Verdana"/>
              </a:rPr>
              <a:t>Согласно части 3 статьи 52 </a:t>
            </a:r>
            <a:r>
              <a:rPr lang="ru-RU" sz="1300" dirty="0" err="1">
                <a:latin typeface="Verdana"/>
                <a:cs typeface="Verdana"/>
              </a:rPr>
              <a:t>ГрК</a:t>
            </a:r>
            <a:r>
              <a:rPr lang="ru-RU" sz="1300" dirty="0">
                <a:latin typeface="Verdana"/>
                <a:cs typeface="Verdana"/>
              </a:rPr>
              <a:t> </a:t>
            </a:r>
            <a:r>
              <a:rPr lang="ru-RU" sz="1300" dirty="0" smtClean="0">
                <a:latin typeface="Verdana"/>
                <a:cs typeface="Verdana"/>
              </a:rPr>
              <a:t>РФ «</a:t>
            </a:r>
            <a:r>
              <a:rPr lang="ru-RU" sz="1300" dirty="0">
                <a:latin typeface="Verdana"/>
                <a:cs typeface="Verdana"/>
              </a:rPr>
              <a:t>лицом, осуществляющим строительство, реконструкцию, капитальный ремонт объекта капитального строительства </a:t>
            </a:r>
            <a:r>
              <a:rPr lang="ru-RU" sz="1300" dirty="0" smtClean="0">
                <a:latin typeface="Verdana"/>
                <a:cs typeface="Verdana"/>
              </a:rPr>
              <a:t>…, </a:t>
            </a:r>
            <a:r>
              <a:rPr lang="ru-RU" sz="1300" dirty="0">
                <a:latin typeface="Verdana"/>
                <a:cs typeface="Verdana"/>
              </a:rPr>
              <a:t>может являться застройщик либо индивидуальный предприниматель или юридическое лицо, </a:t>
            </a:r>
            <a:r>
              <a:rPr lang="ru-RU" sz="1300" b="1" dirty="0">
                <a:latin typeface="Verdana"/>
                <a:cs typeface="Verdana"/>
              </a:rPr>
              <a:t>заключившие договор строительного подряда</a:t>
            </a:r>
            <a:r>
              <a:rPr lang="ru-RU" sz="1300" dirty="0">
                <a:latin typeface="Verdana"/>
                <a:cs typeface="Verdana"/>
              </a:rPr>
              <a:t>. </a:t>
            </a:r>
            <a:r>
              <a:rPr lang="ru-RU" sz="1300" dirty="0" smtClean="0">
                <a:latin typeface="Verdana"/>
                <a:cs typeface="Verdana"/>
              </a:rPr>
              <a:t>…» </a:t>
            </a:r>
          </a:p>
          <a:p>
            <a:r>
              <a:rPr lang="ru-RU" sz="1300" dirty="0" smtClean="0">
                <a:latin typeface="Verdana"/>
                <a:cs typeface="Verdana"/>
              </a:rPr>
              <a:t>Под </a:t>
            </a:r>
            <a:r>
              <a:rPr lang="ru-RU" sz="1300" dirty="0">
                <a:latin typeface="Verdana"/>
                <a:cs typeface="Verdana"/>
              </a:rPr>
              <a:t>договором строительного подряда понимается договор о строительстве, реконструкции, капитальном ремонте объектов капитального строительства, </a:t>
            </a:r>
            <a:r>
              <a:rPr lang="ru-RU" sz="1300" b="1" dirty="0">
                <a:latin typeface="Verdana"/>
                <a:cs typeface="Verdana"/>
              </a:rPr>
              <a:t>заключенный с застройщиком, техническим заказчиком, лицом, ответственным за эксплуатацию здания, сооружения, региональным </a:t>
            </a:r>
            <a:r>
              <a:rPr lang="ru-RU" sz="1300" b="1" dirty="0" smtClean="0">
                <a:latin typeface="Verdana"/>
                <a:cs typeface="Verdana"/>
              </a:rPr>
              <a:t>оператором</a:t>
            </a:r>
            <a:r>
              <a:rPr lang="ru-RU" sz="1300" dirty="0" smtClean="0">
                <a:latin typeface="Verdana"/>
                <a:cs typeface="Verdana"/>
              </a:rPr>
              <a:t> (часть 2 статьи 52 </a:t>
            </a:r>
            <a:r>
              <a:rPr lang="ru-RU" sz="1300" dirty="0" err="1" smtClean="0">
                <a:latin typeface="Verdana"/>
                <a:cs typeface="Verdana"/>
              </a:rPr>
              <a:t>ГрК</a:t>
            </a:r>
            <a:r>
              <a:rPr lang="ru-RU" sz="1300" dirty="0" smtClean="0">
                <a:latin typeface="Verdana"/>
                <a:cs typeface="Verdana"/>
              </a:rPr>
              <a:t> РФ). </a:t>
            </a:r>
            <a:r>
              <a:rPr lang="ru-RU" sz="1300" b="1" dirty="0" smtClean="0">
                <a:latin typeface="Verdana"/>
                <a:cs typeface="Verdana"/>
                <a:sym typeface="Symbol" panose="05050102010706020507" pitchFamily="18" charset="2"/>
              </a:rPr>
              <a:t> </a:t>
            </a:r>
            <a:r>
              <a:rPr lang="ru-RU" sz="1300" dirty="0" smtClean="0">
                <a:latin typeface="Verdana"/>
                <a:cs typeface="Verdana"/>
              </a:rPr>
              <a:t>ФКР </a:t>
            </a:r>
            <a:r>
              <a:rPr lang="ru-RU" sz="1300" dirty="0">
                <a:latin typeface="Verdana"/>
                <a:cs typeface="Verdana"/>
              </a:rPr>
              <a:t>не может быть одновременно региональным оператором и лицом, осуществляющим строительство, при осуществлении капитального ремонта.</a:t>
            </a:r>
            <a:endParaRPr lang="ru-RU" sz="1300" dirty="0" smtClean="0">
              <a:latin typeface="Verdana"/>
              <a:cs typeface="Verdana"/>
            </a:endParaRPr>
          </a:p>
          <a:p>
            <a:endParaRPr lang="ru-RU" sz="1300" dirty="0" smtClean="0">
              <a:latin typeface="Verdana"/>
              <a:cs typeface="Verdana"/>
            </a:endParaRPr>
          </a:p>
          <a:p>
            <a:r>
              <a:rPr lang="ru-RU" sz="1300" u="sng" dirty="0" smtClean="0">
                <a:latin typeface="Verdana"/>
                <a:cs typeface="Verdana"/>
              </a:rPr>
              <a:t>ВЫВОД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latin typeface="Verdana"/>
                <a:cs typeface="Verdana"/>
              </a:rPr>
              <a:t>Жилищное </a:t>
            </a:r>
            <a:r>
              <a:rPr lang="ru-RU" sz="1300" dirty="0">
                <a:latin typeface="Verdana"/>
                <a:cs typeface="Verdana"/>
              </a:rPr>
              <a:t>законодательство, наиболее полно отражающее правовые аспекты организации проведения капитального ремонта общего имущества в многоквартирных домах, не соотносится в полной мере с градостроительным законодательством, регулирующим порядок возмещения вреда, причиненного вследствие разрушения, повреждения объекта капитального строительства, что вынуждает определить правовой </a:t>
            </a:r>
            <a:r>
              <a:rPr lang="ru-RU" sz="1300" b="1" dirty="0">
                <a:latin typeface="Verdana"/>
                <a:cs typeface="Verdana"/>
              </a:rPr>
              <a:t>статус ФКР как регионального оператора </a:t>
            </a:r>
            <a:r>
              <a:rPr lang="ru-RU" sz="1300" dirty="0">
                <a:latin typeface="Verdana"/>
                <a:cs typeface="Verdana"/>
              </a:rPr>
              <a:t>(в силу прямого указания на это в статье 178 ЖК </a:t>
            </a:r>
            <a:r>
              <a:rPr lang="ru-RU" sz="1300" dirty="0" smtClean="0">
                <a:latin typeface="Verdana"/>
                <a:cs typeface="Verdana"/>
              </a:rPr>
              <a:t>РФ), </a:t>
            </a:r>
            <a:r>
              <a:rPr lang="ru-RU" sz="1300" dirty="0">
                <a:latin typeface="Verdana"/>
                <a:cs typeface="Verdana"/>
              </a:rPr>
              <a:t>выполняющего функции технического заказчика, при этом не являющимся техническим заказчиком, застройщиком, лицом, осуществляющим </a:t>
            </a:r>
            <a:r>
              <a:rPr lang="ru-RU" sz="1300" dirty="0" smtClean="0">
                <a:latin typeface="Verdana"/>
                <a:cs typeface="Verdana"/>
              </a:rPr>
              <a:t>строительство, в понимании </a:t>
            </a:r>
            <a:r>
              <a:rPr lang="ru-RU" sz="1300" dirty="0" err="1" smtClean="0">
                <a:latin typeface="Verdana"/>
                <a:cs typeface="Verdana"/>
              </a:rPr>
              <a:t>ГрК</a:t>
            </a:r>
            <a:r>
              <a:rPr lang="ru-RU" sz="1300" dirty="0" smtClean="0">
                <a:latin typeface="Verdana"/>
                <a:cs typeface="Verdana"/>
              </a:rPr>
              <a:t> РФ. </a:t>
            </a:r>
          </a:p>
          <a:p>
            <a:pPr marL="342900" indent="-342900">
              <a:buAutoNum type="arabicPeriod"/>
            </a:pPr>
            <a:r>
              <a:rPr lang="ru-RU" sz="1300" b="1" dirty="0" smtClean="0">
                <a:latin typeface="Verdana"/>
                <a:cs typeface="Verdana"/>
              </a:rPr>
              <a:t>ФКР</a:t>
            </a:r>
            <a:r>
              <a:rPr lang="ru-RU" sz="1300" b="1" dirty="0">
                <a:latin typeface="Verdana"/>
                <a:cs typeface="Verdana"/>
              </a:rPr>
              <a:t>, не являясь </a:t>
            </a:r>
            <a:r>
              <a:rPr lang="ru-RU" sz="1300" dirty="0">
                <a:latin typeface="Verdana"/>
                <a:cs typeface="Verdana"/>
              </a:rPr>
              <a:t>техническим заказчиком (а также застройщиком) или лицом, выполнившим работы по капитальному ремонту, а, значит, и </a:t>
            </a:r>
            <a:r>
              <a:rPr lang="ru-RU" sz="1300" b="1" dirty="0">
                <a:latin typeface="Verdana"/>
                <a:cs typeface="Verdana"/>
              </a:rPr>
              <a:t>солидарным должником</a:t>
            </a:r>
            <a:r>
              <a:rPr lang="ru-RU" sz="1300" dirty="0">
                <a:latin typeface="Verdana"/>
                <a:cs typeface="Verdana"/>
              </a:rPr>
              <a:t>, </a:t>
            </a:r>
            <a:r>
              <a:rPr lang="ru-RU" sz="1300" b="1" dirty="0">
                <a:latin typeface="Verdana"/>
                <a:cs typeface="Verdana"/>
              </a:rPr>
              <a:t>лишен возможности обращаться к солидарным должникам</a:t>
            </a:r>
            <a:r>
              <a:rPr lang="ru-RU" sz="1300" dirty="0">
                <a:latin typeface="Verdana"/>
                <a:cs typeface="Verdana"/>
              </a:rPr>
              <a:t>, указанным в части 11 статьи 60 </a:t>
            </a:r>
            <a:r>
              <a:rPr lang="ru-RU" sz="1300" dirty="0" err="1">
                <a:latin typeface="Verdana"/>
                <a:cs typeface="Verdana"/>
              </a:rPr>
              <a:t>ГрК</a:t>
            </a:r>
            <a:r>
              <a:rPr lang="ru-RU" sz="1300" dirty="0">
                <a:latin typeface="Verdana"/>
                <a:cs typeface="Verdana"/>
              </a:rPr>
              <a:t> РФ, </a:t>
            </a:r>
            <a:r>
              <a:rPr lang="ru-RU" sz="1300" b="1" dirty="0">
                <a:latin typeface="Verdana"/>
                <a:cs typeface="Verdana"/>
              </a:rPr>
              <a:t>с регрессными требованиями регионального оператора </a:t>
            </a:r>
            <a:r>
              <a:rPr lang="ru-RU" sz="1300" dirty="0">
                <a:latin typeface="Verdana"/>
                <a:cs typeface="Verdana"/>
              </a:rPr>
              <a:t>(статья 325 ГК РФ). </a:t>
            </a:r>
            <a:r>
              <a:rPr lang="ru-RU" sz="1300" b="1" dirty="0">
                <a:latin typeface="Verdana"/>
                <a:cs typeface="Verdana"/>
                <a:sym typeface="Symbol" panose="05050102010706020507" pitchFamily="18" charset="2"/>
              </a:rPr>
              <a:t> </a:t>
            </a:r>
            <a:r>
              <a:rPr lang="ru-RU" sz="1300" dirty="0" smtClean="0">
                <a:latin typeface="Verdana"/>
                <a:cs typeface="Verdana"/>
              </a:rPr>
              <a:t>После </a:t>
            </a:r>
            <a:r>
              <a:rPr lang="ru-RU" sz="1300" dirty="0">
                <a:latin typeface="Verdana"/>
                <a:cs typeface="Verdana"/>
              </a:rPr>
              <a:t>возмещения убытков региональный оператор исходя из положений пункта 1 статьи 1081 ГК РФ </a:t>
            </a:r>
            <a:r>
              <a:rPr lang="ru-RU" sz="1300" b="1" dirty="0">
                <a:latin typeface="Verdana"/>
                <a:cs typeface="Verdana"/>
              </a:rPr>
              <a:t>приобретает право регресса только к лицу, причинившему </a:t>
            </a:r>
            <a:r>
              <a:rPr lang="ru-RU" sz="1300" b="1" dirty="0" smtClean="0">
                <a:latin typeface="Verdana"/>
                <a:cs typeface="Verdana"/>
              </a:rPr>
              <a:t>вред</a:t>
            </a:r>
            <a:r>
              <a:rPr lang="ru-RU" sz="1300" dirty="0" smtClean="0">
                <a:latin typeface="Verdana"/>
                <a:cs typeface="Verdana"/>
              </a:rPr>
              <a:t>.</a:t>
            </a:r>
          </a:p>
          <a:p>
            <a:pPr marL="342900" indent="-342900">
              <a:buAutoNum type="arabicPeriod"/>
            </a:pPr>
            <a:endParaRPr lang="ru-RU" sz="1300" dirty="0" smtClean="0">
              <a:latin typeface="Verdana"/>
              <a:cs typeface="Verdana"/>
            </a:endParaRPr>
          </a:p>
          <a:p>
            <a:r>
              <a:rPr lang="ru-RU" sz="1300" i="1" dirty="0">
                <a:latin typeface="Verdana"/>
                <a:cs typeface="Verdana"/>
              </a:rPr>
              <a:t>Указанный довод лег в основу, например, решения Арбитражного суда г. Москвы по делу № А40-301551/2019, оставленного в силе Девятым арбитражным апелляционным судом, которым ФКР города Москвы отказано в удовлетворении требований к НОСТРОЙ: «Особо обращаю внимание на тот факт, что НОСТРОЙ не обязан отвечать солидарно по ст. 60 </a:t>
            </a:r>
            <a:r>
              <a:rPr lang="ru-RU" sz="1300" i="1" dirty="0" err="1">
                <a:latin typeface="Verdana"/>
                <a:cs typeface="Verdana"/>
              </a:rPr>
              <a:t>ГрК</a:t>
            </a:r>
            <a:r>
              <a:rPr lang="ru-RU" sz="1300" i="1" dirty="0">
                <a:latin typeface="Verdana"/>
                <a:cs typeface="Verdana"/>
              </a:rPr>
              <a:t> РФ ввиду отсутствия указания на регионального оператора в ч. 11 ст. 60 </a:t>
            </a:r>
            <a:r>
              <a:rPr lang="ru-RU" sz="1300" i="1" dirty="0" err="1">
                <a:latin typeface="Verdana"/>
                <a:cs typeface="Verdana"/>
              </a:rPr>
              <a:t>ГрК</a:t>
            </a:r>
            <a:r>
              <a:rPr lang="ru-RU" sz="1300" i="1" dirty="0">
                <a:latin typeface="Verdana"/>
                <a:cs typeface="Verdana"/>
              </a:rPr>
              <a:t> РФ в качестве солидарного должника».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2" cy="545026"/>
            <a:chOff x="0" y="0"/>
            <a:chExt cx="10962861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" name="Прямоугольник 9"/>
          <p:cNvSpPr/>
          <p:nvPr/>
        </p:nvSpPr>
        <p:spPr>
          <a:xfrm>
            <a:off x="3296276" y="6241290"/>
            <a:ext cx="8069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100" dirty="0"/>
              <a:t>О рассмотрении претензий ФКР о компенсации понесённых расходов по возмещению ущерба, причинённого вследствие недостатков работ по капитальному ремонту объектов капитального строительства </a:t>
            </a:r>
          </a:p>
        </p:txBody>
      </p:sp>
    </p:spTree>
    <p:extLst>
      <p:ext uri="{BB962C8B-B14F-4D97-AF65-F5344CB8AC3E}">
        <p14:creationId xmlns:p14="http://schemas.microsoft.com/office/powerpoint/2010/main" val="406898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3"/>
          <a:srcRect l="12125" t="45392" r="42567"/>
          <a:stretch>
            <a:fillRect/>
          </a:stretch>
        </p:blipFill>
        <p:spPr>
          <a:xfrm>
            <a:off x="0" y="-54321"/>
            <a:ext cx="12192000" cy="606582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2" cy="545026"/>
            <a:chOff x="0" y="0"/>
            <a:chExt cx="10962861" cy="545025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2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8101" y="0"/>
              <a:ext cx="1204760" cy="538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54298179"/>
              </p:ext>
            </p:extLst>
          </p:nvPr>
        </p:nvGraphicFramePr>
        <p:xfrm>
          <a:off x="595224" y="995928"/>
          <a:ext cx="10947944" cy="500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0535" y="91496"/>
            <a:ext cx="12032055" cy="83099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Правовые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основания обеспечения ответственности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 средствами КФ по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требованиям регионального оператора 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ФКР. Основания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удовлетворения регрессных требований регионального оператора 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ФКР 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порядке статьи 60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ГрК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РФ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6276" y="6241290"/>
            <a:ext cx="8069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100" dirty="0"/>
              <a:t>О рассмотрении претензий ФКР о компенсации понесённых расходов по возмещению ущерба, причинённого вследствие недостатков работ по капитальному ремонту объектов капитального строительства </a:t>
            </a:r>
          </a:p>
        </p:txBody>
      </p:sp>
    </p:spTree>
    <p:extLst>
      <p:ext uri="{BB962C8B-B14F-4D97-AF65-F5344CB8AC3E}">
        <p14:creationId xmlns:p14="http://schemas.microsoft.com/office/powerpoint/2010/main" val="1769338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4462</TotalTime>
  <Words>2682</Words>
  <Application>Microsoft Office PowerPoint</Application>
  <PresentationFormat>Широкоэкранный</PresentationFormat>
  <Paragraphs>110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Малахов Павел Васильевич</dc:creator>
  <cp:lastModifiedBy>Коконов Данил Александрович</cp:lastModifiedBy>
  <cp:revision>82</cp:revision>
  <cp:lastPrinted>2021-02-17T06:18:08Z</cp:lastPrinted>
  <dcterms:modified xsi:type="dcterms:W3CDTF">2021-02-17T10:44:14Z</dcterms:modified>
</cp:coreProperties>
</file>