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7" r:id="rId2"/>
    <p:sldId id="288" r:id="rId3"/>
    <p:sldId id="273" r:id="rId4"/>
    <p:sldId id="283" r:id="rId5"/>
    <p:sldId id="284" r:id="rId6"/>
    <p:sldId id="286" r:id="rId7"/>
    <p:sldId id="287" r:id="rId8"/>
    <p:sldId id="282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543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3" orient="horz" pos="31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579B"/>
    <a:srgbClr val="FF3737"/>
    <a:srgbClr val="AC1B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D6CC"/>
          </a:solidFill>
        </a:fill>
      </a:tcStyle>
    </a:wholeTbl>
    <a:band2H>
      <a:tcTxStyle/>
      <a:tcStyle>
        <a:tcBdr/>
        <a:fill>
          <a:solidFill>
            <a:srgbClr val="FCEC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8"/>
  </p:normalViewPr>
  <p:slideViewPr>
    <p:cSldViewPr snapToGrid="0" snapToObjects="1">
      <p:cViewPr varScale="1">
        <p:scale>
          <a:sx n="69" d="100"/>
          <a:sy n="69" d="100"/>
        </p:scale>
        <p:origin x="528" y="72"/>
      </p:cViewPr>
      <p:guideLst>
        <p:guide orient="horz" pos="3543"/>
        <p:guide pos="7242"/>
        <p:guide orient="horz" pos="31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463878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mailto:a.sidorkin@nostroy.ru" TargetMode="External"/><Relationship Id="rId4" Type="http://schemas.openxmlformats.org/officeDocument/2006/relationships/hyperlink" Target="mailto:a.kokonov@nostroy.ru" TargetMode="External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21" descr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167" y="4954307"/>
            <a:ext cx="2924334" cy="1188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88B6D79-C5C6-46E9-B7B9-1A08B7DE8D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2" y="748515"/>
            <a:ext cx="7589514" cy="4170572"/>
          </a:xfrm>
          <a:prstGeom prst="rect">
            <a:avLst/>
          </a:prstGeom>
        </p:spPr>
      </p:pic>
      <p:pic>
        <p:nvPicPr>
          <p:cNvPr id="103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9462"/>
            <a:ext cx="11918833" cy="4567297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TextBox 7"/>
          <p:cNvSpPr txBox="1"/>
          <p:nvPr/>
        </p:nvSpPr>
        <p:spPr>
          <a:xfrm>
            <a:off x="644534" y="5010926"/>
            <a:ext cx="5635600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Шацкая Марина Геннадьевна</a:t>
            </a:r>
            <a:r>
              <a:rPr dirty="0"/>
              <a:t>,</a:t>
            </a:r>
          </a:p>
          <a:p>
            <a:r>
              <a:rPr lang="ru-RU" sz="1400" dirty="0">
                <a:solidFill>
                  <a:srgbClr val="4859A8"/>
                </a:solidFill>
                <a:latin typeface="Verdana"/>
                <a:ea typeface="Verdana"/>
              </a:rPr>
              <a:t>Руководитель юридического отдела Ассоциации строительных организаций Новосибирской </a:t>
            </a:r>
            <a:r>
              <a:rPr lang="ru-RU" sz="1400" dirty="0" smtClean="0">
                <a:solidFill>
                  <a:srgbClr val="4859A8"/>
                </a:solidFill>
                <a:latin typeface="Verdana"/>
                <a:ea typeface="Verdana"/>
              </a:rPr>
              <a:t>области,</a:t>
            </a:r>
            <a:endParaRPr lang="ru-RU" sz="1400" dirty="0">
              <a:solidFill>
                <a:srgbClr val="4859A8"/>
              </a:solidFill>
              <a:latin typeface="Verdana"/>
              <a:ea typeface="Verdana"/>
            </a:endParaRPr>
          </a:p>
          <a:p>
            <a:r>
              <a:rPr lang="ru-RU" sz="1400" dirty="0">
                <a:solidFill>
                  <a:srgbClr val="4859A8"/>
                </a:solidFill>
                <a:latin typeface="Verdana"/>
                <a:ea typeface="Verdana"/>
              </a:rPr>
              <a:t>Заместитель Председателя Научно-консультативной комиссии НОСТРОЙ</a:t>
            </a:r>
          </a:p>
          <a:p>
            <a:pPr>
              <a:defRPr sz="1400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b="1" dirty="0"/>
              <a:t>17</a:t>
            </a:r>
            <a:r>
              <a:rPr b="1" dirty="0"/>
              <a:t> </a:t>
            </a:r>
            <a:r>
              <a:rPr lang="ru-RU" b="1" dirty="0"/>
              <a:t>февраля</a:t>
            </a:r>
            <a:r>
              <a:rPr b="1" dirty="0"/>
              <a:t> 20</a:t>
            </a:r>
            <a:r>
              <a:rPr lang="ru-RU" b="1" dirty="0"/>
              <a:t>21</a:t>
            </a:r>
            <a:r>
              <a:rPr b="1" dirty="0"/>
              <a:t> года</a:t>
            </a:r>
          </a:p>
        </p:txBody>
      </p:sp>
      <p:sp>
        <p:nvSpPr>
          <p:cNvPr id="104" name="TextBox 6"/>
          <p:cNvSpPr txBox="1"/>
          <p:nvPr/>
        </p:nvSpPr>
        <p:spPr>
          <a:xfrm>
            <a:off x="6653349" y="689649"/>
            <a:ext cx="5265483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r"/>
            <a:r>
              <a:rPr lang="ru-RU" b="1" dirty="0">
                <a:solidFill>
                  <a:srgbClr val="3E4E95"/>
                </a:solidFill>
                <a:latin typeface="Verdana"/>
                <a:ea typeface="Verdana"/>
              </a:rPr>
              <a:t>О заполнении выписки из реестра членов саморегулируемой организации в части разделов, имеющих вариативное определение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Picture 5" descr="Picture 5"/>
          <p:cNvPicPr>
            <a:picLocks noChangeAspect="1"/>
          </p:cNvPicPr>
          <p:nvPr/>
        </p:nvPicPr>
        <p:blipFill>
          <a:blip r:embed="rId2"/>
          <a:srcRect t="28148"/>
          <a:stretch>
            <a:fillRect/>
          </a:stretch>
        </p:blipFill>
        <p:spPr>
          <a:xfrm>
            <a:off x="1316776" y="0"/>
            <a:ext cx="9708382" cy="492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5047" y="4918447"/>
            <a:ext cx="2924334" cy="1188451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TextBox 9"/>
          <p:cNvSpPr txBox="1"/>
          <p:nvPr/>
        </p:nvSpPr>
        <p:spPr>
          <a:xfrm>
            <a:off x="1088572" y="974136"/>
            <a:ext cx="10410810" cy="3354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dirty="0" smtClean="0"/>
              <a:t>Подготовлено по материалам документов НКК:</a:t>
            </a:r>
          </a:p>
          <a:p>
            <a:pPr algn="just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2000" dirty="0" smtClean="0"/>
          </a:p>
          <a:p>
            <a:pPr algn="just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600" dirty="0"/>
              <a:t>Р</a:t>
            </a:r>
            <a:r>
              <a:rPr lang="ru-RU" sz="1600" dirty="0" smtClean="0"/>
              <a:t>екомендации </a:t>
            </a:r>
            <a:r>
              <a:rPr lang="ru-RU" sz="1600" dirty="0"/>
              <a:t>по заполнению выписки из реестра членов СРО, основанной на членстве лиц, осуществляющих строительство в части разделов, имеющих вариативное определение информации, предлагаемой ко включению в </a:t>
            </a:r>
            <a:r>
              <a:rPr lang="ru-RU" sz="1600" dirty="0" smtClean="0"/>
              <a:t>выписку </a:t>
            </a:r>
            <a:r>
              <a:rPr lang="ru-RU" sz="1600" dirty="0"/>
              <a:t>(протокол от </a:t>
            </a:r>
            <a:r>
              <a:rPr lang="ru-RU" sz="1600" dirty="0" smtClean="0"/>
              <a:t>«29» ноября 2019 </a:t>
            </a:r>
            <a:r>
              <a:rPr lang="ru-RU" sz="1600" dirty="0"/>
              <a:t>г. № </a:t>
            </a:r>
            <a:r>
              <a:rPr lang="ru-RU" sz="1600" dirty="0" smtClean="0"/>
              <a:t>7);</a:t>
            </a:r>
          </a:p>
          <a:p>
            <a:pPr algn="just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1600" dirty="0" smtClean="0"/>
          </a:p>
          <a:p>
            <a:pPr algn="just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600" dirty="0" smtClean="0"/>
              <a:t>Рекомендации по </a:t>
            </a:r>
            <a:r>
              <a:rPr lang="ru-RU" sz="1600" dirty="0"/>
              <a:t>вопросу о праве членов </a:t>
            </a:r>
            <a:r>
              <a:rPr lang="ru-RU" sz="1600" dirty="0" smtClean="0"/>
              <a:t>СРО </a:t>
            </a:r>
            <a:r>
              <a:rPr lang="ru-RU" sz="1600" dirty="0"/>
              <a:t>на осуществление работ по строительству, реконструкции, капитальному ремонту, сносу особо опасных, технически сложных и уникальных </a:t>
            </a:r>
            <a:r>
              <a:rPr lang="ru-RU" sz="1600" dirty="0" smtClean="0"/>
              <a:t>объектов </a:t>
            </a:r>
            <a:r>
              <a:rPr lang="ru-RU" sz="1600" dirty="0"/>
              <a:t>(протокол от «03» марта 2020 г. № </a:t>
            </a:r>
            <a:r>
              <a:rPr lang="ru-RU" sz="1600" dirty="0" smtClean="0"/>
              <a:t>11).</a:t>
            </a:r>
          </a:p>
          <a:p>
            <a:pPr algn="just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1600" u="sng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ea typeface="Verdana"/>
                <a:cs typeface="Verdana"/>
              </a:rPr>
              <a:t>https</a:t>
            </a:r>
            <a:r>
              <a:rPr lang="en-US" sz="16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ea typeface="Verdana"/>
                <a:cs typeface="Verdana"/>
              </a:rPr>
              <a:t>://nostroy.ru/nostroy/nk-komissiya/documents</a:t>
            </a:r>
            <a:r>
              <a:rPr lang="en-US" sz="2000" u="sng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ea typeface="Verdana"/>
                <a:cs typeface="Verdana"/>
              </a:rPr>
              <a:t>/</a:t>
            </a:r>
            <a:endParaRPr lang="ru-RU" dirty="0"/>
          </a:p>
          <a:p>
            <a:pPr algn="just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367111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1" descr="Picture 41">
            <a:extLst>
              <a:ext uri="{FF2B5EF4-FFF2-40B4-BE49-F238E27FC236}">
                <a16:creationId xmlns="" xmlns:a16="http://schemas.microsoft.com/office/drawing/2014/main" id="{39C64C8C-2D83-43BB-A8FA-4513DD3EF9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016" t="95562" r="39388"/>
          <a:stretch>
            <a:fillRect/>
          </a:stretch>
        </p:blipFill>
        <p:spPr>
          <a:xfrm>
            <a:off x="695325" y="439903"/>
            <a:ext cx="11496676" cy="4310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/>
          <a:srcRect l="12125" t="45392" r="42567"/>
          <a:stretch>
            <a:fillRect/>
          </a:stretch>
        </p:blipFill>
        <p:spPr>
          <a:xfrm>
            <a:off x="0" y="0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TextBox 30"/>
          <p:cNvSpPr txBox="1"/>
          <p:nvPr/>
        </p:nvSpPr>
        <p:spPr>
          <a:xfrm>
            <a:off x="644793" y="469065"/>
            <a:ext cx="9663071" cy="4308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b="1" dirty="0">
                <a:sym typeface="Verdana"/>
              </a:rPr>
              <a:t>Об уточнении вида осуществляемой деятельности</a:t>
            </a: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  <a:p>
            <a:endParaRPr lang="ru-RU" sz="1400" dirty="0">
              <a:latin typeface="Verdana"/>
              <a:ea typeface="Verdana"/>
            </a:endParaRPr>
          </a:p>
          <a:p>
            <a:endParaRPr lang="ru-RU" sz="1400" dirty="0">
              <a:latin typeface="Verdana"/>
              <a:ea typeface="Verdana"/>
            </a:endParaRPr>
          </a:p>
          <a:p>
            <a:pPr algn="just"/>
            <a:r>
              <a:rPr lang="ru-RU" sz="1600" dirty="0">
                <a:latin typeface="Verdana"/>
                <a:ea typeface="Verdana"/>
              </a:rPr>
              <a:t>Пункты </a:t>
            </a:r>
            <a:r>
              <a:rPr lang="ru-RU" sz="1600" b="1" dirty="0">
                <a:solidFill>
                  <a:srgbClr val="3157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</a:rPr>
              <a:t>З.1, З.2, З.3</a:t>
            </a:r>
            <a:r>
              <a:rPr lang="ru-RU" sz="1600" dirty="0">
                <a:solidFill>
                  <a:srgbClr val="31579B"/>
                </a:solidFill>
                <a:latin typeface="Verdana"/>
                <a:ea typeface="Verdana"/>
              </a:rPr>
              <a:t> </a:t>
            </a:r>
            <a:r>
              <a:rPr lang="ru-RU" sz="1600" dirty="0">
                <a:latin typeface="Verdana"/>
                <a:ea typeface="Verdana"/>
              </a:rPr>
              <a:t>формы выписки (утверждённой Приказом № 86) содержат общую для всех видов СРО информацию относительно права выполнять инженерные изыскания, осуществлять подготовку проектной документации, строительство, реконструкцию, капитальный ремонт, снос объектов капитального строительства по договору подряда и имеется пометка «</a:t>
            </a:r>
            <a:r>
              <a:rPr lang="ru-RU" sz="1600" b="1" dirty="0">
                <a:latin typeface="Verdana"/>
                <a:ea typeface="Verdana"/>
              </a:rPr>
              <a:t>нужное выделить</a:t>
            </a:r>
            <a:r>
              <a:rPr lang="ru-RU" sz="1600" dirty="0">
                <a:latin typeface="Verdana"/>
                <a:ea typeface="Verdana"/>
              </a:rPr>
              <a:t>».</a:t>
            </a:r>
          </a:p>
          <a:p>
            <a:pPr algn="just"/>
            <a:endParaRPr lang="ru-RU" sz="1600" dirty="0">
              <a:latin typeface="Verdana"/>
              <a:ea typeface="Verdana"/>
            </a:endParaRPr>
          </a:p>
          <a:p>
            <a:pPr algn="just"/>
            <a:endParaRPr lang="ru-RU" sz="1600" dirty="0">
              <a:latin typeface="Verdana"/>
              <a:ea typeface="Verdana"/>
            </a:endParaRPr>
          </a:p>
          <a:p>
            <a:pPr algn="just"/>
            <a:r>
              <a:rPr lang="ru-RU" sz="1600" b="1" dirty="0">
                <a:latin typeface="Verdana"/>
                <a:ea typeface="Verdana"/>
              </a:rPr>
              <a:t>Удаление слов, не относящихся к конкретному виду СРО (изыскателей, проектировщиков) не предусмотрено Приказом № 86, поэтому не допускается!</a:t>
            </a:r>
          </a:p>
          <a:p>
            <a:pPr algn="just"/>
            <a:endParaRPr lang="ru-RU" sz="1400" b="1" dirty="0">
              <a:latin typeface="Verdana"/>
              <a:ea typeface="Verdana"/>
            </a:endParaRPr>
          </a:p>
          <a:p>
            <a:pPr algn="just"/>
            <a:endParaRPr lang="ru-RU" sz="1400" b="1" dirty="0">
              <a:latin typeface="Verdana"/>
              <a:ea typeface="Verdana"/>
            </a:endParaRPr>
          </a:p>
          <a:p>
            <a:pPr algn="just"/>
            <a:r>
              <a:rPr lang="ru-RU" sz="1400" i="1" dirty="0">
                <a:latin typeface="Verdana"/>
                <a:ea typeface="Verdana"/>
              </a:rPr>
              <a:t>* приказ Ростехнадзора от 04.03.2019 № 86 «Об утверждении формы выписки из реестра членов саморегулируемой организации».</a:t>
            </a:r>
          </a:p>
          <a:p>
            <a:pPr algn="just"/>
            <a:r>
              <a:rPr lang="ru-RU" sz="1400" i="1" dirty="0">
                <a:latin typeface="Verdana"/>
                <a:ea typeface="Verdana"/>
              </a:rPr>
              <a:t>* позиция подтверждается письмом Ростехнадзора от 11.06.2019 № 09-01-04/4739.</a:t>
            </a:r>
          </a:p>
        </p:txBody>
      </p:sp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grpSp>
        <p:nvGrpSpPr>
          <p:cNvPr id="354" name="Group 14"/>
          <p:cNvGrpSpPr/>
          <p:nvPr/>
        </p:nvGrpSpPr>
        <p:grpSpPr>
          <a:xfrm>
            <a:off x="926380" y="6016930"/>
            <a:ext cx="10962864" cy="785662"/>
            <a:chOff x="0" y="0"/>
            <a:chExt cx="10962863" cy="785660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3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53" name="Group 16"/>
            <p:cNvGrpSpPr/>
            <p:nvPr/>
          </p:nvGrpSpPr>
          <p:grpSpPr>
            <a:xfrm>
              <a:off x="2712532" y="0"/>
              <a:ext cx="8250331" cy="785660"/>
              <a:chOff x="200297" y="0"/>
              <a:chExt cx="8250329" cy="785660"/>
            </a:xfrm>
          </p:grpSpPr>
          <p:sp>
            <p:nvSpPr>
              <p:cNvPr id="351" name="TextBox 17"/>
              <p:cNvSpPr txBox="1"/>
              <p:nvPr/>
            </p:nvSpPr>
            <p:spPr>
              <a:xfrm>
                <a:off x="200297" y="323998"/>
                <a:ext cx="6001476" cy="4616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r"/>
                <a:r>
                  <a:rPr lang="ru-RU" sz="1200" dirty="0">
                    <a:solidFill>
                      <a:srgbClr val="3E4E95"/>
                    </a:solidFill>
                    <a:latin typeface="Verdana"/>
                    <a:ea typeface="Verdana"/>
                  </a:rPr>
                  <a:t>О заполнении выписки из реестра членов саморегулируемой организации в части разделов, имеющих вариативное определение</a:t>
                </a:r>
              </a:p>
            </p:txBody>
          </p:sp>
          <p:pic>
            <p:nvPicPr>
              <p:cNvPr id="352" name="Picture 19" descr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5866" y="0"/>
                <a:ext cx="1204760" cy="5383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1" descr="Picture 41">
            <a:extLst>
              <a:ext uri="{FF2B5EF4-FFF2-40B4-BE49-F238E27FC236}">
                <a16:creationId xmlns="" xmlns:a16="http://schemas.microsoft.com/office/drawing/2014/main" id="{E52F0DA6-00AD-4DDB-AC0A-4AF6BF9A75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016" t="95562" r="39388"/>
          <a:stretch>
            <a:fillRect/>
          </a:stretch>
        </p:blipFill>
        <p:spPr>
          <a:xfrm>
            <a:off x="695325" y="439903"/>
            <a:ext cx="11496676" cy="4310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/>
          <a:srcRect l="12125" t="45392" r="42567"/>
          <a:stretch>
            <a:fillRect/>
          </a:stretch>
        </p:blipFill>
        <p:spPr>
          <a:xfrm>
            <a:off x="0" y="0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TextBox 30"/>
          <p:cNvSpPr txBox="1"/>
          <p:nvPr/>
        </p:nvSpPr>
        <p:spPr>
          <a:xfrm>
            <a:off x="644793" y="469065"/>
            <a:ext cx="9613903" cy="5109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1400" b="1" dirty="0">
              <a:sym typeface="Verdana"/>
            </a:endParaRP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dirty="0"/>
          </a:p>
          <a:p>
            <a:pPr algn="just"/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Дата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, с которой член СРО имеет право выполнять инженерные изыскания, осуществлять подготовку проектной документации, строительство, реконструкцию, капитальный ремонт, снос объектов капитального строительства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не должна в обязательном порядке содержаться в реестре членов СРО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(ч. 3 ст. 71 Федерального закона № 315-ФЗ, ч. 2 ст. 55.17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ГрК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РФ).</a:t>
            </a:r>
          </a:p>
          <a:p>
            <a:pPr algn="just"/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«Реестр членов саморегулируемой организации содержит следующие сведения … иные предусмотренные саморегулируемой организацией сведения» (п. 6 ч. 3 ст. 7.1 Федерального закона № 315-ФЗ). </a:t>
            </a:r>
          </a:p>
          <a:p>
            <a:pPr algn="just"/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				            </a:t>
            </a:r>
          </a:p>
          <a:p>
            <a:pPr algn="just"/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4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4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400" i="1" dirty="0">
                <a:latin typeface="Verdana" panose="020B0604030504040204" pitchFamily="34" charset="0"/>
                <a:ea typeface="Verdana" panose="020B0604030504040204" pitchFamily="34" charset="0"/>
              </a:rPr>
              <a:t>* Ростехнадзор в письме от 11.06.2019 №09-01-04/4739 выразил мнение о законности включения даты, с которой член СРО имеет право выполнять работы в форму выписки, поскольку перечень сведений, включаемых в реестр, не является исчерпывающим.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i="1" dirty="0">
                <a:latin typeface="Verdana" panose="020B0604030504040204" pitchFamily="34" charset="0"/>
                <a:ea typeface="Verdana" panose="020B0604030504040204" pitchFamily="34" charset="0"/>
              </a:rPr>
              <a:t>Вместе с обязательными сведениями реестр членов саморегулируемой организации может содержать иные, то есть дополнительные сведения.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grpSp>
        <p:nvGrpSpPr>
          <p:cNvPr id="354" name="Group 14"/>
          <p:cNvGrpSpPr/>
          <p:nvPr/>
        </p:nvGrpSpPr>
        <p:grpSpPr>
          <a:xfrm>
            <a:off x="926380" y="6016930"/>
            <a:ext cx="10962864" cy="545026"/>
            <a:chOff x="0" y="0"/>
            <a:chExt cx="10962863" cy="545025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3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2" name="Picture 19" descr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58103" y="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" name="TextBox 17">
            <a:extLst>
              <a:ext uri="{FF2B5EF4-FFF2-40B4-BE49-F238E27FC236}">
                <a16:creationId xmlns="" xmlns:a16="http://schemas.microsoft.com/office/drawing/2014/main" id="{05C5EC0A-8545-4D32-AD6B-D68D930FBE94}"/>
              </a:ext>
            </a:extLst>
          </p:cNvPr>
          <p:cNvSpPr txBox="1"/>
          <p:nvPr/>
        </p:nvSpPr>
        <p:spPr>
          <a:xfrm>
            <a:off x="3638912" y="6340929"/>
            <a:ext cx="600147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r"/>
            <a:r>
              <a:rPr lang="ru-RU" sz="1200" dirty="0">
                <a:solidFill>
                  <a:srgbClr val="3E4E95"/>
                </a:solidFill>
                <a:latin typeface="Verdana"/>
                <a:ea typeface="Verdana"/>
              </a:rPr>
              <a:t>О заполнении выписки из реестра членов саморегулируемой организации в части разделов, имеющих вариативное определение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745619A-3A8A-48FC-8A99-5968DCB53661}"/>
              </a:ext>
            </a:extLst>
          </p:cNvPr>
          <p:cNvSpPr/>
          <p:nvPr/>
        </p:nvSpPr>
        <p:spPr>
          <a:xfrm>
            <a:off x="584935" y="469065"/>
            <a:ext cx="83820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b="1" dirty="0">
                <a:sym typeface="Verdana"/>
              </a:rPr>
              <a:t>О необходимости указания даты приобретения права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5C17B2E-3137-4CCA-8E2E-80083535F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008" y="3251101"/>
            <a:ext cx="296637" cy="769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71D26E25-5DD4-4AB9-8154-0734588C1626}"/>
              </a:ext>
            </a:extLst>
          </p:cNvPr>
          <p:cNvSpPr/>
          <p:nvPr/>
        </p:nvSpPr>
        <p:spPr>
          <a:xfrm>
            <a:off x="728555" y="3730976"/>
            <a:ext cx="9613904" cy="58477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just">
              <a:defRPr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информация о дате может содержаться в реестре членов СРО, </a:t>
            </a:r>
            <a:r>
              <a:rPr 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если это предусмотрено внутренними документами СРО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17" name="Рисунок 21" descr="Рисунок 21">
            <a:extLst>
              <a:ext uri="{FF2B5EF4-FFF2-40B4-BE49-F238E27FC236}">
                <a16:creationId xmlns="" xmlns:a16="http://schemas.microsoft.com/office/drawing/2014/main" id="{CDCB19CC-CEE4-4159-B42C-610D291122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0358" y="3372943"/>
            <a:ext cx="670298" cy="212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44606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1" descr="Picture 41">
            <a:extLst>
              <a:ext uri="{FF2B5EF4-FFF2-40B4-BE49-F238E27FC236}">
                <a16:creationId xmlns="" xmlns:a16="http://schemas.microsoft.com/office/drawing/2014/main" id="{5028D8E0-CC5C-4016-BB08-D6417627EC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016" t="95562" r="39388"/>
          <a:stretch>
            <a:fillRect/>
          </a:stretch>
        </p:blipFill>
        <p:spPr>
          <a:xfrm>
            <a:off x="695325" y="439903"/>
            <a:ext cx="11496676" cy="4310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/>
          <a:srcRect l="12125" t="45392" r="42567"/>
          <a:stretch>
            <a:fillRect/>
          </a:stretch>
        </p:blipFill>
        <p:spPr>
          <a:xfrm>
            <a:off x="11338" y="-5905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TextBox 30"/>
          <p:cNvSpPr txBox="1"/>
          <p:nvPr/>
        </p:nvSpPr>
        <p:spPr>
          <a:xfrm>
            <a:off x="644793" y="469065"/>
            <a:ext cx="10650223" cy="969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b="1" dirty="0">
                <a:sym typeface="Verdana"/>
              </a:rPr>
              <a:t>Какую дату приобретения права указывать в выписке </a:t>
            </a: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b="1" dirty="0">
                <a:sym typeface="Verdana"/>
              </a:rPr>
              <a:t>для обычных объектов</a:t>
            </a: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sz="1700" dirty="0"/>
          </a:p>
        </p:txBody>
      </p:sp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grpSp>
        <p:nvGrpSpPr>
          <p:cNvPr id="354" name="Group 14"/>
          <p:cNvGrpSpPr/>
          <p:nvPr/>
        </p:nvGrpSpPr>
        <p:grpSpPr>
          <a:xfrm>
            <a:off x="926380" y="6016930"/>
            <a:ext cx="10962864" cy="545026"/>
            <a:chOff x="0" y="0"/>
            <a:chExt cx="10962863" cy="545025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3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2" name="Picture 19" descr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58103" y="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" name="TextBox 17">
            <a:extLst>
              <a:ext uri="{FF2B5EF4-FFF2-40B4-BE49-F238E27FC236}">
                <a16:creationId xmlns="" xmlns:a16="http://schemas.microsoft.com/office/drawing/2014/main" id="{D1BA2075-D5F6-48D4-AB55-802B92F11FA4}"/>
              </a:ext>
            </a:extLst>
          </p:cNvPr>
          <p:cNvSpPr txBox="1"/>
          <p:nvPr/>
        </p:nvSpPr>
        <p:spPr>
          <a:xfrm>
            <a:off x="3638912" y="6340929"/>
            <a:ext cx="600147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r"/>
            <a:r>
              <a:rPr lang="ru-RU" sz="1200" dirty="0">
                <a:solidFill>
                  <a:srgbClr val="3E4E95"/>
                </a:solidFill>
                <a:latin typeface="Verdana"/>
                <a:ea typeface="Verdana"/>
              </a:rPr>
              <a:t>О заполнении выписки из реестра членов саморегулируемой организации в части разделов, имеющих вариативное определение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5F9C0A4-5CB6-483D-B2D8-091DA4C3E1D5}"/>
              </a:ext>
            </a:extLst>
          </p:cNvPr>
          <p:cNvSpPr/>
          <p:nvPr/>
        </p:nvSpPr>
        <p:spPr>
          <a:xfrm>
            <a:off x="1214982" y="1232949"/>
            <a:ext cx="916563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Для членов, вступивших в СРО </a:t>
            </a:r>
            <a:r>
              <a:rPr lang="ru-RU" sz="1600" b="1" dirty="0">
                <a:solidFill>
                  <a:srgbClr val="3157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до 01.07.2017 г.</a:t>
            </a:r>
            <a:r>
              <a:rPr lang="ru-RU" sz="1600" dirty="0">
                <a:solidFill>
                  <a:srgbClr val="3157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- дата получения первого свидетельства о допуске к определенному видам работ, оказывающим влияние на безопасность объектов капитального строительства.</a:t>
            </a:r>
          </a:p>
          <a:p>
            <a:pPr algn="just"/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Для членов, вступивших в СРО </a:t>
            </a:r>
            <a:r>
              <a:rPr lang="ru-RU" sz="1600" b="1" dirty="0">
                <a:solidFill>
                  <a:srgbClr val="3157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после 01.07.2017 г.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- дата вступления в силу решения СРО о приеме в члены саморегулируемой организации.</a:t>
            </a:r>
          </a:p>
          <a:p>
            <a:pPr algn="just"/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600" b="1" i="1" dirty="0">
                <a:latin typeface="Verdana" panose="020B0604030504040204" pitchFamily="34" charset="0"/>
                <a:ea typeface="Verdana" panose="020B0604030504040204" pitchFamily="34" charset="0"/>
              </a:rPr>
              <a:t>*</a:t>
            </a: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</a:rPr>
              <a:t>Подобный подход является наиболее обоснованным и не противоречит мнению Ростехнадзора, выраженному в письме от 11.06.2019 № 09-01­04/4739.</a:t>
            </a:r>
          </a:p>
          <a:p>
            <a:pPr algn="just"/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Если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 в реестре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членов СРО, в соответствии с внутренними документами,                                   </a:t>
            </a:r>
            <a:r>
              <a:rPr lang="ru-RU" sz="1600" b="1" dirty="0">
                <a:solidFill>
                  <a:srgbClr val="3157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не содержится дат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приобретения права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, то в выписке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должно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быть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проставлено «соответствует» или «не соответствует».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8C7E5FB0-01DC-4AC9-B8A9-B4D462E290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8" y="1478077"/>
            <a:ext cx="507828" cy="58011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11B0CB41-1FF4-440E-845F-596EFAE961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10" y="2476723"/>
            <a:ext cx="507828" cy="58011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BB226B9-9A26-486B-A4C6-486CBA216E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50" y="4233038"/>
            <a:ext cx="538855" cy="6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519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/>
          <a:srcRect l="12125" t="45392" r="42567"/>
          <a:stretch>
            <a:fillRect/>
          </a:stretch>
        </p:blipFill>
        <p:spPr>
          <a:xfrm>
            <a:off x="0" y="0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TextBox 30"/>
          <p:cNvSpPr txBox="1"/>
          <p:nvPr/>
        </p:nvSpPr>
        <p:spPr>
          <a:xfrm>
            <a:off x="644794" y="469065"/>
            <a:ext cx="10841018" cy="4555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b="1" dirty="0">
                <a:sym typeface="Verdana"/>
              </a:rPr>
              <a:t>Специальное право на выполнение работ на особо опасных объектах</a:t>
            </a: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СРО обязана разработать и утвердить внутренний документ о членстве в СРО, в том числе                   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о требованиях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к членам (ч. 1 статьи 55.5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ГрК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РФ).</a:t>
            </a:r>
          </a:p>
          <a:p>
            <a:pPr algn="just"/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Требования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к членам СРО, осуществляющим работы в отношении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особо опасных, технически сложных и уникальных объектов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не могут быть ниже минимально установленных Правительством (ч. 8 ст. 55.5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ГрК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РФ).  Постановление Правительства РФ от 11.05.2017 № 559.</a:t>
            </a: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      , </a:t>
            </a: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В реестре членов СРО должны содержаться сведения о соответствии условиям членства</a:t>
            </a:r>
            <a:b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(п.3 ч. 3 ст. 7.1 Федерального закона № 315-ФЗ).</a:t>
            </a:r>
          </a:p>
        </p:txBody>
      </p:sp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grpSp>
        <p:nvGrpSpPr>
          <p:cNvPr id="354" name="Group 14"/>
          <p:cNvGrpSpPr/>
          <p:nvPr/>
        </p:nvGrpSpPr>
        <p:grpSpPr>
          <a:xfrm>
            <a:off x="926380" y="6016930"/>
            <a:ext cx="10962864" cy="545026"/>
            <a:chOff x="0" y="0"/>
            <a:chExt cx="10962863" cy="545025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3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2" name="Picture 19" descr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58103" y="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" name="TextBox 17">
            <a:extLst>
              <a:ext uri="{FF2B5EF4-FFF2-40B4-BE49-F238E27FC236}">
                <a16:creationId xmlns="" xmlns:a16="http://schemas.microsoft.com/office/drawing/2014/main" id="{3DAB0520-FFFB-40DB-BB81-EEAE4D588139}"/>
              </a:ext>
            </a:extLst>
          </p:cNvPr>
          <p:cNvSpPr txBox="1"/>
          <p:nvPr/>
        </p:nvSpPr>
        <p:spPr>
          <a:xfrm>
            <a:off x="3638912" y="6340929"/>
            <a:ext cx="600147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r"/>
            <a:r>
              <a:rPr lang="ru-RU" sz="1200" dirty="0">
                <a:solidFill>
                  <a:srgbClr val="3E4E95"/>
                </a:solidFill>
                <a:latin typeface="Verdana"/>
                <a:ea typeface="Verdana"/>
              </a:rPr>
              <a:t>О заполнении выписки из реестра членов саморегулируемой организации в части разделов, имеющих вариативное определение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A1410289-52C7-42C3-B2E2-C2FDF7064EB7}"/>
              </a:ext>
            </a:extLst>
          </p:cNvPr>
          <p:cNvSpPr/>
          <p:nvPr/>
        </p:nvSpPr>
        <p:spPr>
          <a:xfrm>
            <a:off x="644793" y="3065875"/>
            <a:ext cx="10841017" cy="107721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just">
              <a:defRPr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выполнение работ в зависимости от видов объектов капитального строительства связано </a:t>
            </a:r>
            <a:r>
              <a:rPr 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наделением СРО правом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члена выполнять такие работы, </a:t>
            </a:r>
            <a:r>
              <a:rPr 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 с соответствием члена 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определенный период членства</a:t>
            </a:r>
            <a:r>
              <a:rPr 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требованиям 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отношении особо опасных объектов капитального строительства. </a:t>
            </a:r>
          </a:p>
        </p:txBody>
      </p:sp>
      <p:pic>
        <p:nvPicPr>
          <p:cNvPr id="26" name="Рисунок 21" descr="Рисунок 21">
            <a:extLst>
              <a:ext uri="{FF2B5EF4-FFF2-40B4-BE49-F238E27FC236}">
                <a16:creationId xmlns="" xmlns:a16="http://schemas.microsoft.com/office/drawing/2014/main" id="{A42D9782-B195-4310-A884-E597C3C1F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1940" y="2680524"/>
            <a:ext cx="670298" cy="212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98106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1" descr="Picture 41">
            <a:extLst>
              <a:ext uri="{FF2B5EF4-FFF2-40B4-BE49-F238E27FC236}">
                <a16:creationId xmlns="" xmlns:a16="http://schemas.microsoft.com/office/drawing/2014/main" id="{1A8986E9-497A-49F0-B7D4-66D39BF048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016" t="95562" r="39388"/>
          <a:stretch>
            <a:fillRect/>
          </a:stretch>
        </p:blipFill>
        <p:spPr>
          <a:xfrm>
            <a:off x="695325" y="439903"/>
            <a:ext cx="11496676" cy="4310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/>
          <a:srcRect l="12125" t="45392" r="42567"/>
          <a:stretch>
            <a:fillRect/>
          </a:stretch>
        </p:blipFill>
        <p:spPr>
          <a:xfrm>
            <a:off x="0" y="0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TextBox 30"/>
          <p:cNvSpPr txBox="1"/>
          <p:nvPr/>
        </p:nvSpPr>
        <p:spPr>
          <a:xfrm>
            <a:off x="644793" y="469065"/>
            <a:ext cx="11114588" cy="2431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Законодательством </a:t>
            </a:r>
            <a:r>
              <a:rPr lang="ru-RU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 предусмотрено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 вынесение отдельного решения органа СРО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о соответствии члена требованиям по особо опасным объектам. </a:t>
            </a:r>
          </a:p>
          <a:p>
            <a:pPr algn="just"/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В связи с этим,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подтверждение соответствия члена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требованиям может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производиться любым способом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, предусмотренным внутренними документами СРО: путем принятия решения органом СРО, составления акта проверки или иным способом. </a:t>
            </a:r>
          </a:p>
        </p:txBody>
      </p:sp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grpSp>
        <p:nvGrpSpPr>
          <p:cNvPr id="354" name="Group 14"/>
          <p:cNvGrpSpPr/>
          <p:nvPr/>
        </p:nvGrpSpPr>
        <p:grpSpPr>
          <a:xfrm>
            <a:off x="926380" y="6016930"/>
            <a:ext cx="10962864" cy="545026"/>
            <a:chOff x="0" y="0"/>
            <a:chExt cx="10962863" cy="545025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3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2" name="Picture 19" descr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58103" y="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" name="TextBox 17">
            <a:extLst>
              <a:ext uri="{FF2B5EF4-FFF2-40B4-BE49-F238E27FC236}">
                <a16:creationId xmlns="" xmlns:a16="http://schemas.microsoft.com/office/drawing/2014/main" id="{CCC23ADB-F13E-4924-8013-936796262B96}"/>
              </a:ext>
            </a:extLst>
          </p:cNvPr>
          <p:cNvSpPr txBox="1"/>
          <p:nvPr/>
        </p:nvSpPr>
        <p:spPr>
          <a:xfrm>
            <a:off x="3638912" y="6340929"/>
            <a:ext cx="600147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r"/>
            <a:r>
              <a:rPr lang="ru-RU" sz="1200" dirty="0">
                <a:solidFill>
                  <a:srgbClr val="3E4E95"/>
                </a:solidFill>
                <a:latin typeface="Verdana"/>
                <a:ea typeface="Verdana"/>
              </a:rPr>
              <a:t>О заполнении выписки из реестра членов саморегулируемой организации в части разделов, имеющих вариативное определение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002924D-2D35-4B20-8C89-F62E96274A88}"/>
              </a:ext>
            </a:extLst>
          </p:cNvPr>
          <p:cNvSpPr/>
          <p:nvPr/>
        </p:nvSpPr>
        <p:spPr>
          <a:xfrm>
            <a:off x="644792" y="453678"/>
            <a:ext cx="106033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b="1" dirty="0">
                <a:sym typeface="Verdana"/>
              </a:rPr>
              <a:t>Какую дату приобретения права указывать в выписке </a:t>
            </a:r>
          </a:p>
          <a:p>
            <a:pPr algn="r"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b="1" dirty="0">
                <a:sym typeface="Verdana"/>
              </a:rPr>
              <a:t>для особо опасных объектов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A815729-A4E1-4C07-9528-4A66749767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1" y="3507294"/>
            <a:ext cx="667779" cy="4540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D667DEAE-1B2C-44D8-9BA3-6ABC858A38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6"/>
          <a:stretch/>
        </p:blipFill>
        <p:spPr>
          <a:xfrm>
            <a:off x="717374" y="3372273"/>
            <a:ext cx="383177" cy="431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1346054-2B64-4DA5-916A-9C59F4EE5501}"/>
              </a:ext>
            </a:extLst>
          </p:cNvPr>
          <p:cNvSpPr/>
          <p:nvPr/>
        </p:nvSpPr>
        <p:spPr>
          <a:xfrm>
            <a:off x="1378734" y="3190861"/>
            <a:ext cx="102354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Для членов, вступивших в СРО </a:t>
            </a:r>
            <a:r>
              <a:rPr lang="ru-RU" sz="1600" b="1" dirty="0">
                <a:solidFill>
                  <a:srgbClr val="3157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до 01.07.2017 г.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– дата получения первого свидетельства о допуске к видам работ, которые оказывают влияние на безопасность особо опасных и технически сложных объектов.</a:t>
            </a:r>
          </a:p>
          <a:p>
            <a:pPr algn="just"/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Для членов, вступивших в СРО </a:t>
            </a:r>
            <a:r>
              <a:rPr lang="ru-RU" sz="1600" b="1" dirty="0">
                <a:solidFill>
                  <a:srgbClr val="3157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после 01.07.2017 г.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– дата, с которой член СРО подтвердил соответствие требованиям к работам на особо опасных объектах.</a:t>
            </a:r>
          </a:p>
          <a:p>
            <a:pPr algn="just"/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Если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в реестре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членов СРО в соответствии с внутренними документами  </a:t>
            </a:r>
          </a:p>
          <a:p>
            <a:pPr algn="just"/>
            <a:r>
              <a:rPr lang="ru-RU" sz="1600" b="1" dirty="0">
                <a:solidFill>
                  <a:srgbClr val="3157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не содержится дат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приобретения права, то в выписке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должно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быть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проставлено «соответствует» или «не соответствует».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F5A6B35F-3293-4CF6-8FA5-3066501718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40" y="4269753"/>
            <a:ext cx="667779" cy="4540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3C761B90-4D93-4D0C-A4C9-DDE6FA25AD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6"/>
          <a:stretch/>
        </p:blipFill>
        <p:spPr>
          <a:xfrm>
            <a:off x="710955" y="4156497"/>
            <a:ext cx="383177" cy="431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6FC87064-CD0C-4485-9002-4E9B963BD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87" y="5073539"/>
            <a:ext cx="667779" cy="45409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FB07CC23-A8AD-4077-961B-D4A85F6C65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6"/>
          <a:stretch/>
        </p:blipFill>
        <p:spPr>
          <a:xfrm>
            <a:off x="657122" y="4951643"/>
            <a:ext cx="383177" cy="431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62622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Picture 16" descr="Picture 16"/>
          <p:cNvPicPr>
            <a:picLocks noChangeAspect="1"/>
          </p:cNvPicPr>
          <p:nvPr/>
        </p:nvPicPr>
        <p:blipFill>
          <a:blip r:embed="rId2"/>
          <a:srcRect t="28148"/>
          <a:stretch>
            <a:fillRect/>
          </a:stretch>
        </p:blipFill>
        <p:spPr>
          <a:xfrm>
            <a:off x="1498336" y="44280"/>
            <a:ext cx="9708383" cy="492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1" name="Picture 19" descr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5569" y="4918447"/>
            <a:ext cx="2924334" cy="1188451"/>
          </a:xfrm>
          <a:prstGeom prst="rect">
            <a:avLst/>
          </a:prstGeom>
          <a:ln w="12700">
            <a:miter lim="400000"/>
          </a:ln>
        </p:spPr>
      </p:pic>
      <p:sp>
        <p:nvSpPr>
          <p:cNvPr id="557" name="TextBox 14"/>
          <p:cNvSpPr txBox="1"/>
          <p:nvPr/>
        </p:nvSpPr>
        <p:spPr>
          <a:xfrm>
            <a:off x="1219662" y="2196036"/>
            <a:ext cx="8151336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 lang="ru-RU" dirty="0">
              <a:hlinkClick r:id="rId4"/>
            </a:endParaRP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b="1" dirty="0"/>
              <a:t>Секретари НКК</a:t>
            </a:r>
            <a:r>
              <a:rPr lang="ru-RU" dirty="0"/>
              <a:t>: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 lang="ru-RU" dirty="0"/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Коконов Данил Александрович 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ea typeface="Verdana"/>
                <a:cs typeface="Verdana"/>
                <a:hlinkClick r:id="rId4"/>
              </a:rPr>
              <a:t>a.kokonov@nostroy.ru</a:t>
            </a:r>
            <a:endParaRPr lang="ru-RU" dirty="0"/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+7 (495) 987-31-50 </a:t>
            </a:r>
            <a:r>
              <a:rPr lang="ru-RU" dirty="0" err="1"/>
              <a:t>вн</a:t>
            </a:r>
            <a:r>
              <a:rPr lang="ru-RU" dirty="0"/>
              <a:t>. 139;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 lang="ru-RU" dirty="0"/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Сидоркин Александр Анатольевич 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ea typeface="Verdana"/>
                <a:cs typeface="Verdana"/>
                <a:hlinkClick r:id="rId5"/>
              </a:rPr>
              <a:t>a.sidorkin@nostroy.ru</a:t>
            </a:r>
            <a:endParaRPr lang="ru-RU" dirty="0"/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>
                <a:sym typeface="Verdana"/>
              </a:rPr>
              <a:t>+7 (495) 987-31-50 </a:t>
            </a:r>
            <a:r>
              <a:rPr lang="ru-RU" dirty="0" err="1">
                <a:sym typeface="Verdana"/>
              </a:rPr>
              <a:t>вн</a:t>
            </a:r>
            <a:r>
              <a:rPr lang="ru-RU" dirty="0">
                <a:sym typeface="Verdana"/>
              </a:rPr>
              <a:t>. 167</a:t>
            </a:r>
            <a:r>
              <a:rPr lang="ru-RU" dirty="0"/>
              <a:t>.</a:t>
            </a:r>
            <a:endParaRPr dirty="0">
              <a:latin typeface="Verdana"/>
              <a:ea typeface="Verdana"/>
              <a:cs typeface="Verdana"/>
            </a:endParaRPr>
          </a:p>
        </p:txBody>
      </p:sp>
      <p:sp>
        <p:nvSpPr>
          <p:cNvPr id="553" name="TextBox 10"/>
          <p:cNvSpPr txBox="1"/>
          <p:nvPr/>
        </p:nvSpPr>
        <p:spPr>
          <a:xfrm>
            <a:off x="1219661" y="986842"/>
            <a:ext cx="8343839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b="1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Научно-консультативная комиссия Ассоциации «Национальное объединение строителей»</a:t>
            </a:r>
            <a:endParaRPr sz="2000" b="1" dirty="0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59C7D06-E5B2-456B-868F-E170D8C45598}"/>
              </a:ext>
            </a:extLst>
          </p:cNvPr>
          <p:cNvGrpSpPr/>
          <p:nvPr/>
        </p:nvGrpSpPr>
        <p:grpSpPr>
          <a:xfrm>
            <a:off x="770268" y="1913258"/>
            <a:ext cx="8295927" cy="369332"/>
            <a:chOff x="770268" y="1913258"/>
            <a:chExt cx="8295927" cy="369332"/>
          </a:xfrm>
        </p:grpSpPr>
        <p:sp>
          <p:nvSpPr>
            <p:cNvPr id="555" name="TextBox 12"/>
            <p:cNvSpPr txBox="1"/>
            <p:nvPr/>
          </p:nvSpPr>
          <p:spPr>
            <a:xfrm>
              <a:off x="1219662" y="1913258"/>
              <a:ext cx="7846533" cy="369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u="sng" dirty="0">
                  <a:solidFill>
                    <a:srgbClr val="0563C1"/>
                  </a:solidFill>
                  <a:uFill>
                    <a:solidFill>
                      <a:srgbClr val="0563C1"/>
                    </a:solidFill>
                  </a:uFill>
                </a:rPr>
                <a:t>https://nostroy.ru/nostroy/nk-komissiya/about/</a:t>
              </a:r>
              <a:endParaRPr dirty="0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="" xmlns:a16="http://schemas.microsoft.com/office/drawing/2014/main" id="{E11F5D9B-B24E-471B-9F50-12432959F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70268" y="1956555"/>
              <a:ext cx="297181" cy="297181"/>
            </a:xfrm>
            <a:prstGeom prst="rect">
              <a:avLst/>
            </a:prstGeom>
          </p:spPr>
        </p:pic>
      </p:grpSp>
      <p:pic>
        <p:nvPicPr>
          <p:cNvPr id="9" name="Graphic 9">
            <a:extLst>
              <a:ext uri="{FF2B5EF4-FFF2-40B4-BE49-F238E27FC236}">
                <a16:creationId xmlns="" xmlns:a16="http://schemas.microsoft.com/office/drawing/2014/main" id="{5F791657-8233-40C9-94C1-61BECD7161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0268" y="2709680"/>
            <a:ext cx="271690" cy="27169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871</Words>
  <Application>Microsoft Office PowerPoint</Application>
  <PresentationFormat>Широкоэкранный</PresentationFormat>
  <Paragraphs>100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Малахов Павел Васильевич</dc:creator>
  <cp:lastModifiedBy>Коконов Данил Александрович</cp:lastModifiedBy>
  <cp:revision>82</cp:revision>
  <cp:lastPrinted>2021-02-17T08:05:32Z</cp:lastPrinted>
  <dcterms:modified xsi:type="dcterms:W3CDTF">2021-02-17T10:45:49Z</dcterms:modified>
</cp:coreProperties>
</file>